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62" r:id="rId2"/>
    <p:sldId id="264" r:id="rId3"/>
    <p:sldId id="350" r:id="rId4"/>
    <p:sldId id="348" r:id="rId5"/>
    <p:sldId id="349" r:id="rId6"/>
    <p:sldId id="351" r:id="rId7"/>
    <p:sldId id="352" r:id="rId8"/>
    <p:sldId id="355" r:id="rId9"/>
    <p:sldId id="354" r:id="rId10"/>
    <p:sldId id="368" r:id="rId11"/>
    <p:sldId id="369" r:id="rId12"/>
    <p:sldId id="370" r:id="rId13"/>
    <p:sldId id="371" r:id="rId14"/>
    <p:sldId id="383" r:id="rId15"/>
    <p:sldId id="392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1" r:id="rId25"/>
    <p:sldId id="382" r:id="rId26"/>
    <p:sldId id="384" r:id="rId27"/>
    <p:sldId id="385" r:id="rId28"/>
    <p:sldId id="294" r:id="rId29"/>
    <p:sldId id="303" r:id="rId30"/>
    <p:sldId id="304" r:id="rId31"/>
    <p:sldId id="386" r:id="rId32"/>
    <p:sldId id="389" r:id="rId33"/>
    <p:sldId id="387" r:id="rId34"/>
    <p:sldId id="390" r:id="rId35"/>
    <p:sldId id="33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78986" autoAdjust="0"/>
  </p:normalViewPr>
  <p:slideViewPr>
    <p:cSldViewPr snapToGrid="0">
      <p:cViewPr varScale="1">
        <p:scale>
          <a:sx n="54" d="100"/>
          <a:sy n="54" d="100"/>
        </p:scale>
        <p:origin x="105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122A0-52C1-42EA-88A1-21A7CC005866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B6BF8-4881-4992-A4DD-AC88A921F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89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panose="020B0604020202020204" pitchFamily="34" charset="0"/>
              </a:rPr>
              <a:t>communication obstacles that originated from researchers immersed in the traditions of particular disciplines</a:t>
            </a:r>
            <a:endParaRPr lang="en-GB" dirty="0" smtClean="0"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B6BF8-4881-4992-A4DD-AC88A921FB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42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FD284-DD05-4723-BDBD-C387FEACCB01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31/01/2014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32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FD284-DD05-4723-BDBD-C387FEACCB01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31/01/2014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58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CD28B3-E15B-4014-93F9-3F87C934E016}" type="slidenum">
              <a:rPr lang="da-DK" smtClean="0"/>
              <a:pPr>
                <a:defRPr/>
              </a:pPr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446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panose="020B0604020202020204" pitchFamily="34" charset="0"/>
              </a:rPr>
              <a:t>communication obstacles that originated from researchers immersed in the traditions of particular disciplines</a:t>
            </a:r>
            <a:endParaRPr lang="en-GB" dirty="0" smtClean="0"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B6BF8-4881-4992-A4DD-AC88A921FB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81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panose="020B0604020202020204" pitchFamily="34" charset="0"/>
              </a:rPr>
              <a:t>communication obstacles that originated from researchers immersed in the traditions of particular disciplines</a:t>
            </a:r>
            <a:endParaRPr lang="en-GB" dirty="0" smtClean="0"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B6BF8-4881-4992-A4DD-AC88A921FBA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611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panose="020B0604020202020204" pitchFamily="34" charset="0"/>
              </a:rPr>
              <a:t>communication obstacles that originated from researchers immersed in the traditions of particular disciplines</a:t>
            </a:r>
            <a:endParaRPr lang="en-GB" dirty="0" smtClean="0"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B6BF8-4881-4992-A4DD-AC88A921FBA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356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FD284-DD05-4723-BDBD-C387FEACCB01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31/01/2014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38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FD284-DD05-4723-BDBD-C387FEACCB01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31/01/2014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729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FD284-DD05-4723-BDBD-C387FEACCB01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31/01/2014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348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FD284-DD05-4723-BDBD-C387FEACCB01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31/01/2014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313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FD284-DD05-4723-BDBD-C387FEACCB01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31/01/2014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20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rtlCol="0" anchor="ctr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rtlCol="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0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EC37DE8-DB75-41B9-8D01-AF894705029E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7"/>
          <p:cNvSpPr txBox="1">
            <a:spLocks/>
          </p:cNvSpPr>
          <p:nvPr/>
        </p:nvSpPr>
        <p:spPr>
          <a:xfrm>
            <a:off x="142844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3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 vert="horz" rtlCol="0" anchor="ctr"/>
          <a:lstStyle>
            <a:lvl1pPr>
              <a:defRPr sz="3200" b="1">
                <a:solidFill>
                  <a:srgbClr val="0000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7"/>
          <p:cNvSpPr txBox="1">
            <a:spLocks/>
          </p:cNvSpPr>
          <p:nvPr/>
        </p:nvSpPr>
        <p:spPr>
          <a:xfrm>
            <a:off x="142844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EC37DE8-DB75-41B9-8D01-AF894705029E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16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 vert="horz" rtlCol="0" anchor="ctr"/>
          <a:lstStyle>
            <a:lvl1pPr>
              <a:defRPr sz="3200" b="1">
                <a:solidFill>
                  <a:srgbClr val="0000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7"/>
          <p:cNvSpPr txBox="1">
            <a:spLocks/>
          </p:cNvSpPr>
          <p:nvPr/>
        </p:nvSpPr>
        <p:spPr>
          <a:xfrm>
            <a:off x="142844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EC37DE8-DB75-41B9-8D01-AF894705029E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07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 vert="horz" rtlCol="0" anchor="ctr"/>
          <a:lstStyle>
            <a:lvl1pPr>
              <a:defRPr sz="3200" b="1">
                <a:solidFill>
                  <a:srgbClr val="0000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EC37DE8-DB75-41B9-8D01-AF894705029E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5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649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36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Footer Placeholder 7"/>
          <p:cNvSpPr txBox="1">
            <a:spLocks/>
          </p:cNvSpPr>
          <p:nvPr/>
        </p:nvSpPr>
        <p:spPr>
          <a:xfrm>
            <a:off x="142844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EC37DE8-DB75-41B9-8D01-AF894705029E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1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1908175" y="6092825"/>
            <a:ext cx="5327650" cy="765175"/>
          </a:xfrm>
          <a:prstGeom prst="rect">
            <a:avLst/>
          </a:prstGeom>
        </p:spPr>
        <p:txBody>
          <a:bodyPr/>
          <a:lstStyle>
            <a:lvl1pPr>
              <a:defRPr sz="1000" noProof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endParaRPr lang="en-US" sz="1200">
              <a:solidFill>
                <a:srgbClr val="084E9A"/>
              </a:solidFill>
            </a:endParaRPr>
          </a:p>
          <a:p>
            <a:pPr>
              <a:defRPr/>
            </a:pPr>
            <a:endParaRPr lang="en-US" sz="1200">
              <a:solidFill>
                <a:srgbClr val="084E9A"/>
              </a:solidFill>
            </a:endParaRPr>
          </a:p>
          <a:p>
            <a:pPr>
              <a:defRPr/>
            </a:pPr>
            <a:r>
              <a:rPr lang="en-US" noProof="1"/>
              <a:t>PREDEMICS Annual Meeting –  Institut Pasteur, Paris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092825"/>
            <a:ext cx="2133600" cy="76517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endParaRPr lang="fr-FR" sz="1200">
              <a:solidFill>
                <a:srgbClr val="084E9A"/>
              </a:solidFill>
            </a:endParaRPr>
          </a:p>
          <a:p>
            <a:pPr>
              <a:defRPr/>
            </a:pPr>
            <a:endParaRPr lang="fr-FR" sz="1200">
              <a:solidFill>
                <a:srgbClr val="084E9A"/>
              </a:solidFill>
            </a:endParaRPr>
          </a:p>
          <a:p>
            <a:pPr>
              <a:defRPr/>
            </a:pPr>
            <a:fld id="{AEAC95F4-35CD-450B-8AE6-ED66D4A92E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32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Rectangle 10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2851" y="71440"/>
            <a:ext cx="1418699" cy="3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traight Connector 7"/>
          <p:cNvSpPr>
            <a:spLocks noChangeShapeType="1"/>
          </p:cNvSpPr>
          <p:nvPr/>
        </p:nvSpPr>
        <p:spPr bwMode="auto">
          <a:xfrm>
            <a:off x="325438" y="1000125"/>
            <a:ext cx="8364537" cy="0"/>
          </a:xfrm>
          <a:prstGeom prst="line">
            <a:avLst/>
          </a:prstGeom>
          <a:noFill/>
          <a:ln w="57150" cmpd="thinThick" algn="ctr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EC37DE8-DB75-41B9-8D01-AF894705029E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7"/>
          <p:cNvSpPr txBox="1">
            <a:spLocks/>
          </p:cNvSpPr>
          <p:nvPr/>
        </p:nvSpPr>
        <p:spPr>
          <a:xfrm>
            <a:off x="142844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 descr="MRC_logo_grey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76565" y="508840"/>
            <a:ext cx="1294985" cy="40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71439"/>
            <a:ext cx="1371600" cy="5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8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5pPr>
      <a:lvl6pPr marL="4572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6pPr>
      <a:lvl7pPr marL="9144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7pPr>
      <a:lvl8pPr marL="13716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8pPr>
      <a:lvl9pPr marL="18288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emf"/><Relationship Id="rId4" Type="http://schemas.openxmlformats.org/officeDocument/2006/relationships/image" Target="../media/image2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92549"/>
            <a:ext cx="9144000" cy="1143000"/>
          </a:xfrm>
        </p:spPr>
        <p:txBody>
          <a:bodyPr>
            <a:noAutofit/>
          </a:bodyPr>
          <a:lstStyle/>
          <a:p>
            <a:r>
              <a:rPr lang="en-GB" dirty="0"/>
              <a:t>Methods for Short Term Projections in epidemics (Projections Package)</a:t>
            </a:r>
            <a:endParaRPr lang="en-GB" sz="2600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3988" y="380585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/>
              <a:t>Pierre </a:t>
            </a:r>
            <a:r>
              <a:rPr lang="en-US" sz="2000" dirty="0" smtClean="0"/>
              <a:t>Nouvellet, Anne </a:t>
            </a:r>
            <a:r>
              <a:rPr lang="en-US" sz="2000" dirty="0" err="1" smtClean="0"/>
              <a:t>Cori,Thibaut</a:t>
            </a:r>
            <a:r>
              <a:rPr lang="en-US" sz="2000" dirty="0" smtClean="0"/>
              <a:t> Jombart, Sangeeta Bhatia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dirty="0" smtClean="0"/>
              <a:t>pierre.nouvellet@sussex.ac.uk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53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81742" y="1340768"/>
          <a:ext cx="7980516" cy="20735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9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762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Guinea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Liberia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Sierra Leone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842">
                <a:tc>
                  <a:txBody>
                    <a:bodyPr/>
                    <a:lstStyle/>
                    <a:p>
                      <a:r>
                        <a:rPr lang="en-US" sz="1600" dirty="0" err="1"/>
                        <a:t>R</a:t>
                      </a:r>
                      <a:r>
                        <a:rPr lang="en-US" sz="1600" baseline="-25000" dirty="0" err="1"/>
                        <a:t>t</a:t>
                      </a:r>
                      <a:endParaRPr lang="en-US" sz="1600" b="1" i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</a:rPr>
                        <a:t>1.81 </a:t>
                      </a:r>
                    </a:p>
                    <a:p>
                      <a:pPr algn="ctr"/>
                      <a:r>
                        <a:rPr lang="en-US" sz="1600" kern="1200" dirty="0">
                          <a:effectLst/>
                        </a:rPr>
                        <a:t>(1.60–2.03) 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</a:rPr>
                        <a:t>1.51 </a:t>
                      </a:r>
                    </a:p>
                    <a:p>
                      <a:pPr algn="ctr"/>
                      <a:r>
                        <a:rPr lang="en-US" sz="1600" kern="1200" dirty="0">
                          <a:effectLst/>
                        </a:rPr>
                        <a:t>(1.41–1.60)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</a:rPr>
                        <a:t>1.38 </a:t>
                      </a:r>
                    </a:p>
                    <a:p>
                      <a:pPr algn="ctr"/>
                      <a:r>
                        <a:rPr lang="en-US" sz="1600" kern="1200" dirty="0">
                          <a:effectLst/>
                        </a:rPr>
                        <a:t>(1.27–1.51) </a:t>
                      </a:r>
                      <a:endParaRPr lang="en-US" sz="1600" dirty="0"/>
                    </a:p>
                    <a:p>
                      <a:pPr algn="ctr"/>
                      <a:endParaRPr lang="en-US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842">
                <a:tc>
                  <a:txBody>
                    <a:bodyPr/>
                    <a:lstStyle/>
                    <a:p>
                      <a:r>
                        <a:rPr lang="en-US" sz="1600" dirty="0"/>
                        <a:t>Initial</a:t>
                      </a:r>
                      <a:r>
                        <a:rPr lang="en-US" sz="1600" baseline="0" dirty="0"/>
                        <a:t> doubling time (days)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</a:rPr>
                        <a:t>15.7 </a:t>
                      </a:r>
                    </a:p>
                    <a:p>
                      <a:pPr algn="ctr"/>
                      <a:r>
                        <a:rPr lang="en-US" sz="1600" kern="1200" dirty="0">
                          <a:effectLst/>
                        </a:rPr>
                        <a:t>(12.9–20.3) </a:t>
                      </a:r>
                      <a:endParaRPr lang="en-US" sz="1600" dirty="0"/>
                    </a:p>
                    <a:p>
                      <a:pPr algn="ctr"/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23.6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(20.2–28.2) 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</a:rPr>
                        <a:t>30.2 </a:t>
                      </a:r>
                    </a:p>
                    <a:p>
                      <a:pPr algn="ctr"/>
                      <a:r>
                        <a:rPr lang="en-US" sz="1600" kern="1200" dirty="0">
                          <a:effectLst/>
                        </a:rPr>
                        <a:t>(23.6–42.3) </a:t>
                      </a:r>
                      <a:endParaRPr lang="en-US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54360" y="3717032"/>
            <a:ext cx="8435280" cy="2160240"/>
            <a:chOff x="251520" y="1916832"/>
            <a:chExt cx="8435280" cy="216024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" t="1586" r="66845" b="50795"/>
            <a:stretch/>
          </p:blipFill>
          <p:spPr bwMode="auto">
            <a:xfrm>
              <a:off x="251520" y="1916832"/>
              <a:ext cx="2664296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07" t="1586" r="33788" b="50795"/>
            <a:stretch/>
          </p:blipFill>
          <p:spPr bwMode="auto">
            <a:xfrm>
              <a:off x="3127647" y="1916832"/>
              <a:ext cx="2736304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62" t="1586" r="1385" b="50795"/>
            <a:stretch/>
          </p:blipFill>
          <p:spPr bwMode="auto">
            <a:xfrm>
              <a:off x="6005735" y="1916832"/>
              <a:ext cx="2681065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1981" y="6531878"/>
            <a:ext cx="8717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[WHO Ebola Response Team. 2014, NEJM]</a:t>
            </a:r>
          </a:p>
        </p:txBody>
      </p:sp>
      <p:sp>
        <p:nvSpPr>
          <p:cNvPr id="4" name="Rectangle 3"/>
          <p:cNvSpPr/>
          <p:nvPr/>
        </p:nvSpPr>
        <p:spPr>
          <a:xfrm>
            <a:off x="2760446" y="6021288"/>
            <a:ext cx="4043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i="0" dirty="0">
                <a:solidFill>
                  <a:schemeClr val="tx1"/>
                </a:solidFill>
              </a:rPr>
              <a:t>Important for advocacy, planning</a:t>
            </a:r>
            <a:endParaRPr lang="en-GB" sz="18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How quickly was the virus spreading?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September 2014</a:t>
            </a:r>
          </a:p>
        </p:txBody>
      </p:sp>
    </p:spTree>
    <p:extLst>
      <p:ext uri="{BB962C8B-B14F-4D97-AF65-F5344CB8AC3E}">
        <p14:creationId xmlns:p14="http://schemas.microsoft.com/office/powerpoint/2010/main" val="899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How quickly was the virus spreading?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March 2015</a:t>
            </a:r>
          </a:p>
        </p:txBody>
      </p:sp>
    </p:spTree>
    <p:extLst>
      <p:ext uri="{BB962C8B-B14F-4D97-AF65-F5344CB8AC3E}">
        <p14:creationId xmlns:p14="http://schemas.microsoft.com/office/powerpoint/2010/main" val="10801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000000" cy="3750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How quickly was the virus spreading?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March 2015</a:t>
            </a:r>
          </a:p>
        </p:txBody>
      </p:sp>
    </p:spTree>
    <p:extLst>
      <p:ext uri="{BB962C8B-B14F-4D97-AF65-F5344CB8AC3E}">
        <p14:creationId xmlns:p14="http://schemas.microsoft.com/office/powerpoint/2010/main" val="25222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000000" cy="3750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0285" y="5090768"/>
          <a:ext cx="9043429" cy="16354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8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3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8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3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76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Guinea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Liberia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Sierra-Leone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694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kern="1200" baseline="0" dirty="0"/>
                        <a:t>0.93 (0.77 ; 1.09)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kern="1200" baseline="0" dirty="0"/>
                        <a:t>0.43 (0.26 ; 0.68)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kern="1200" baseline="0" dirty="0"/>
                        <a:t>0.82 (0.74 ; 0.91)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69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Time to extinction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kern="1200" baseline="0" dirty="0"/>
                        <a:t>&gt; 1 year</a:t>
                      </a:r>
                    </a:p>
                    <a:p>
                      <a:pPr algn="ctr"/>
                      <a:r>
                        <a:rPr lang="en-GB" sz="1600" u="none" strike="noStrike" kern="1200" baseline="0" dirty="0"/>
                        <a:t>(2015-07-16, &gt; 1 year)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kern="1200" baseline="0" dirty="0"/>
                        <a:t>2015-03-22 </a:t>
                      </a:r>
                    </a:p>
                    <a:p>
                      <a:pPr algn="ctr"/>
                      <a:r>
                        <a:rPr lang="en-GB" sz="1600" u="none" strike="noStrike" kern="1200" baseline="0" dirty="0"/>
                        <a:t>(2015-02-18, 2015-06-12)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kern="1200" baseline="0" dirty="0"/>
                        <a:t>2015-11-22 </a:t>
                      </a:r>
                    </a:p>
                    <a:p>
                      <a:pPr algn="ctr"/>
                      <a:r>
                        <a:rPr lang="en-GB" sz="1600" u="none" strike="noStrike" kern="1200" baseline="0" dirty="0"/>
                        <a:t>(2015-07-13, &gt; 1 year)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How quickly was the virus spreading?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March 2015</a:t>
            </a:r>
          </a:p>
        </p:txBody>
      </p:sp>
    </p:spTree>
    <p:extLst>
      <p:ext uri="{BB962C8B-B14F-4D97-AF65-F5344CB8AC3E}">
        <p14:creationId xmlns:p14="http://schemas.microsoft.com/office/powerpoint/2010/main" val="10020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Implementation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07289"/>
            <a:ext cx="4158375" cy="3137457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938" y="1484313"/>
            <a:ext cx="823353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95350" indent="-3524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35255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180975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26695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72415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18135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42925" lvl="1" indent="0" algn="just" eaLnBrk="1" hangingPunct="1">
              <a:spcBef>
                <a:spcPct val="50000"/>
              </a:spcBef>
              <a:buNone/>
            </a:pPr>
            <a:r>
              <a:rPr lang="en-GB" altLang="fr-FR" sz="2000" i="0" dirty="0" smtClean="0">
                <a:solidFill>
                  <a:schemeClr val="tx1"/>
                </a:solidFill>
                <a:latin typeface="+mn-lt"/>
              </a:rPr>
              <a:t>Implemented in a R package available in Recon </a:t>
            </a:r>
            <a:r>
              <a:rPr lang="en-GB" altLang="fr-FR" sz="2000" i="0" dirty="0" smtClean="0">
                <a:solidFill>
                  <a:schemeClr val="tx1"/>
                </a:solidFill>
                <a:latin typeface="+mn-lt"/>
              </a:rPr>
              <a:t>website (projection</a:t>
            </a:r>
            <a:endParaRPr lang="en-GB" altLang="fr-FR" sz="2000" i="0" dirty="0">
              <a:solidFill>
                <a:schemeClr val="tx1"/>
              </a:solidFill>
              <a:latin typeface="+mn-lt"/>
            </a:endParaRPr>
          </a:p>
          <a:p>
            <a:pPr marL="542925" lvl="1" indent="0" algn="just" eaLnBrk="1" hangingPunct="1">
              <a:spcBef>
                <a:spcPct val="50000"/>
              </a:spcBef>
              <a:buNone/>
            </a:pPr>
            <a:endParaRPr lang="en-GB" altLang="fr-FR" sz="2000" i="0" noProof="1">
              <a:solidFill>
                <a:schemeClr val="tx1"/>
              </a:solidFill>
              <a:latin typeface="+mn-lt"/>
            </a:endParaRPr>
          </a:p>
          <a:p>
            <a:pPr lvl="1" algn="just" eaLnBrk="1" hangingPunct="1">
              <a:spcBef>
                <a:spcPct val="50000"/>
              </a:spcBef>
              <a:buFontTx/>
              <a:buAutoNum type="arabicPeriod"/>
            </a:pPr>
            <a:endParaRPr lang="en-GB" altLang="fr-FR" sz="20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215" t="27248" r="36007" b="14104"/>
          <a:stretch/>
        </p:blipFill>
        <p:spPr>
          <a:xfrm>
            <a:off x="4940137" y="1926827"/>
            <a:ext cx="4156364" cy="46046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06063" y="5082639"/>
            <a:ext cx="1039124" cy="1211283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Implementation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938" y="1484313"/>
            <a:ext cx="82335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95350" indent="-3524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135255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180975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26695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72415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18135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42925" lvl="1" indent="0" algn="just" eaLnBrk="1" hangingPunct="1">
              <a:spcBef>
                <a:spcPct val="50000"/>
              </a:spcBef>
              <a:buNone/>
            </a:pPr>
            <a:r>
              <a:rPr lang="en-GB" altLang="fr-FR" sz="2000" i="0" dirty="0" smtClean="0">
                <a:solidFill>
                  <a:schemeClr val="tx1"/>
                </a:solidFill>
                <a:latin typeface="+mn-lt"/>
              </a:rPr>
              <a:t>Implemented in a R package available in Recon website</a:t>
            </a:r>
            <a:endParaRPr lang="en-GB" altLang="fr-FR" sz="2000" i="0" dirty="0">
              <a:solidFill>
                <a:schemeClr val="tx1"/>
              </a:solidFill>
              <a:latin typeface="+mn-lt"/>
            </a:endParaRPr>
          </a:p>
          <a:p>
            <a:pPr marL="542925" lvl="1" indent="0" algn="just" eaLnBrk="1" hangingPunct="1">
              <a:spcBef>
                <a:spcPct val="50000"/>
              </a:spcBef>
              <a:buNone/>
            </a:pPr>
            <a:endParaRPr lang="en-GB" altLang="fr-FR" sz="2000" i="0" noProof="1">
              <a:solidFill>
                <a:schemeClr val="tx1"/>
              </a:solidFill>
              <a:latin typeface="+mn-lt"/>
            </a:endParaRPr>
          </a:p>
          <a:p>
            <a:pPr lvl="1" algn="just" eaLnBrk="1" hangingPunct="1">
              <a:spcBef>
                <a:spcPct val="50000"/>
              </a:spcBef>
              <a:buFontTx/>
              <a:buAutoNum type="arabicPeriod"/>
            </a:pPr>
            <a:endParaRPr lang="en-GB" altLang="fr-FR" sz="20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08" t="12659" r="32459" b="6193"/>
          <a:stretch/>
        </p:blipFill>
        <p:spPr>
          <a:xfrm>
            <a:off x="131189" y="2008806"/>
            <a:ext cx="5780189" cy="4308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494" t="13318" r="40995" b="7513"/>
          <a:stretch/>
        </p:blipFill>
        <p:spPr>
          <a:xfrm>
            <a:off x="3021283" y="3141568"/>
            <a:ext cx="4363622" cy="3700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732" t="28231" r="42056" b="18330"/>
          <a:stretch/>
        </p:blipFill>
        <p:spPr>
          <a:xfrm>
            <a:off x="5746110" y="2239435"/>
            <a:ext cx="3277590" cy="19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080"/>
            <a:ext cx="8229600" cy="90872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From </a:t>
            </a:r>
            <a:r>
              <a:rPr lang="en-US" sz="2800" b="1" dirty="0" smtClean="0">
                <a:solidFill>
                  <a:schemeClr val="accent2"/>
                </a:solidFill>
              </a:rPr>
              <a:t>projections </a:t>
            </a:r>
            <a:r>
              <a:rPr lang="en-US" sz="2800" b="1" dirty="0">
                <a:solidFill>
                  <a:schemeClr val="accent2"/>
                </a:solidFill>
              </a:rPr>
              <a:t>to forecasting?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717" y="1084544"/>
            <a:ext cx="8350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ctr" defTabSz="893763">
              <a:spcBef>
                <a:spcPts val="0"/>
              </a:spcBef>
              <a:spcAft>
                <a:spcPts val="600"/>
              </a:spcAft>
            </a:pPr>
            <a:r>
              <a:rPr lang="en-GB" sz="2000" i="0" dirty="0">
                <a:solidFill>
                  <a:schemeClr val="tx1"/>
                </a:solidFill>
                <a:latin typeface="+mn-lt"/>
              </a:rPr>
              <a:t>Can we say more about the determinants of Ebola dynamics?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85800" y="3886200"/>
            <a:ext cx="7696200" cy="1752600"/>
          </a:xfrm>
          <a:prstGeom prst="rect">
            <a:avLst/>
          </a:prstGeom>
        </p:spPr>
        <p:txBody>
          <a:bodyPr vert="horz" rtlCol="0"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6pPr>
            <a:lvl7pPr marL="29718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7pPr>
            <a:lvl8pPr marL="34290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8pPr>
            <a:lvl9pPr marL="38862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000" kern="0" dirty="0">
                <a:solidFill>
                  <a:schemeClr val="bg1">
                    <a:lumMod val="50000"/>
                  </a:schemeClr>
                </a:solidFill>
              </a:rPr>
              <a:t>Exposure patterns driving Ebola transmission in West Africa</a:t>
            </a:r>
          </a:p>
          <a:p>
            <a:pPr marL="457200" lvl="1" indent="0" algn="ctr">
              <a:buNone/>
            </a:pPr>
            <a:r>
              <a:rPr lang="en-GB" sz="1800" kern="0" dirty="0">
                <a:solidFill>
                  <a:schemeClr val="bg1">
                    <a:lumMod val="65000"/>
                  </a:schemeClr>
                </a:solidFill>
              </a:rPr>
              <a:t>International Ebola Response Team (2016), </a:t>
            </a:r>
            <a:r>
              <a:rPr lang="en-GB" sz="1800" i="1" kern="0" dirty="0" err="1">
                <a:solidFill>
                  <a:schemeClr val="bg1">
                    <a:lumMod val="65000"/>
                  </a:schemeClr>
                </a:solidFill>
              </a:rPr>
              <a:t>PLoS</a:t>
            </a:r>
            <a:r>
              <a:rPr lang="en-GB" sz="1800" i="1" kern="0" dirty="0">
                <a:solidFill>
                  <a:schemeClr val="bg1">
                    <a:lumMod val="65000"/>
                  </a:schemeClr>
                </a:solidFill>
              </a:rPr>
              <a:t> Medicine</a:t>
            </a:r>
            <a:endParaRPr lang="en-GB" sz="3600" kern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6717" y="1084544"/>
            <a:ext cx="8350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ctr" defTabSz="893763">
              <a:spcBef>
                <a:spcPts val="0"/>
              </a:spcBef>
              <a:spcAft>
                <a:spcPts val="600"/>
              </a:spcAft>
            </a:pPr>
            <a:r>
              <a:rPr lang="en-GB" sz="2000" i="0" dirty="0">
                <a:solidFill>
                  <a:schemeClr val="tx1"/>
                </a:solidFill>
                <a:latin typeface="+mn-lt"/>
              </a:rPr>
              <a:t>Can we say more about the determinants of Ebola dynamics?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000" y="2088000"/>
            <a:ext cx="446325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i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Reproduction number for a given month was correlated with: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latin typeface="+mj-lt"/>
              </a:rPr>
              <a:t>% of individuals reporting funeral exposure (positive correlation)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8080"/>
            <a:ext cx="8229600" cy="90872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From </a:t>
            </a:r>
            <a:r>
              <a:rPr lang="en-US" sz="2800" b="1" dirty="0" smtClean="0">
                <a:solidFill>
                  <a:schemeClr val="accent2"/>
                </a:solidFill>
              </a:rPr>
              <a:t>projections </a:t>
            </a:r>
            <a:r>
              <a:rPr lang="en-US" sz="2800" b="1" dirty="0">
                <a:solidFill>
                  <a:schemeClr val="accent2"/>
                </a:solidFill>
              </a:rPr>
              <a:t>to forecasting?</a:t>
            </a:r>
          </a:p>
        </p:txBody>
      </p:sp>
      <p:pic>
        <p:nvPicPr>
          <p:cNvPr id="3" name="Picture 2" descr="Fig4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1" r="49054"/>
          <a:stretch/>
        </p:blipFill>
        <p:spPr>
          <a:xfrm>
            <a:off x="4495800" y="1447800"/>
            <a:ext cx="401348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6717" y="1084544"/>
            <a:ext cx="8350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ctr" defTabSz="893763">
              <a:spcBef>
                <a:spcPts val="0"/>
              </a:spcBef>
              <a:spcAft>
                <a:spcPts val="600"/>
              </a:spcAft>
            </a:pPr>
            <a:r>
              <a:rPr lang="en-GB" sz="2000" i="0" dirty="0">
                <a:solidFill>
                  <a:schemeClr val="tx1"/>
                </a:solidFill>
                <a:latin typeface="+mn-lt"/>
              </a:rPr>
              <a:t>Can we say more about the determinants of Ebola dynamics?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000" y="2088000"/>
            <a:ext cx="4463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i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Reproduction number for a given month was correlated with: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% of individuals reporting funeral exposure (positive correlation)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i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i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% of individuals hospitalised within 4 days (negative correlation)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8080"/>
            <a:ext cx="8229600" cy="90872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From </a:t>
            </a:r>
            <a:r>
              <a:rPr lang="en-US" sz="2800" b="1" dirty="0" smtClean="0">
                <a:solidFill>
                  <a:schemeClr val="accent2"/>
                </a:solidFill>
              </a:rPr>
              <a:t>projections </a:t>
            </a:r>
            <a:r>
              <a:rPr lang="en-US" sz="2800" b="1" dirty="0">
                <a:solidFill>
                  <a:schemeClr val="accent2"/>
                </a:solidFill>
              </a:rPr>
              <a:t>to forecasting?</a:t>
            </a:r>
          </a:p>
        </p:txBody>
      </p:sp>
      <p:pic>
        <p:nvPicPr>
          <p:cNvPr id="15" name="Picture 14" descr="Fig4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1" r="49054"/>
          <a:stretch/>
        </p:blipFill>
        <p:spPr>
          <a:xfrm>
            <a:off x="4495800" y="1447800"/>
            <a:ext cx="4013486" cy="2819400"/>
          </a:xfrm>
          <a:prstGeom prst="rect">
            <a:avLst/>
          </a:prstGeom>
        </p:spPr>
      </p:pic>
      <p:pic>
        <p:nvPicPr>
          <p:cNvPr id="17" name="Picture 16" descr="Fig4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1" t="73801"/>
          <a:stretch/>
        </p:blipFill>
        <p:spPr>
          <a:xfrm>
            <a:off x="4648200" y="4089567"/>
            <a:ext cx="3875401" cy="28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6717" y="1084544"/>
            <a:ext cx="8350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ctr" defTabSz="893763">
              <a:spcBef>
                <a:spcPts val="0"/>
              </a:spcBef>
              <a:spcAft>
                <a:spcPts val="600"/>
              </a:spcAft>
            </a:pPr>
            <a:r>
              <a:rPr lang="en-GB" sz="2000" i="0" dirty="0">
                <a:solidFill>
                  <a:schemeClr val="tx1"/>
                </a:solidFill>
                <a:latin typeface="+mn-lt"/>
              </a:rPr>
              <a:t>Can we </a:t>
            </a:r>
            <a:r>
              <a:rPr lang="en-GB" sz="2000" i="0" dirty="0" smtClean="0">
                <a:solidFill>
                  <a:schemeClr val="tx1"/>
                </a:solidFill>
                <a:latin typeface="+mn-lt"/>
              </a:rPr>
              <a:t>make </a:t>
            </a:r>
            <a:r>
              <a:rPr lang="en-GB" sz="2000" i="0" dirty="0" smtClean="0">
                <a:solidFill>
                  <a:schemeClr val="tx1"/>
                </a:solidFill>
                <a:latin typeface="+mn-lt"/>
              </a:rPr>
              <a:t>predictions </a:t>
            </a:r>
            <a:r>
              <a:rPr lang="en-GB" sz="2000" i="0" dirty="0" smtClean="0">
                <a:solidFill>
                  <a:schemeClr val="tx1"/>
                </a:solidFill>
                <a:latin typeface="+mn-lt"/>
              </a:rPr>
              <a:t>if conditions were different?</a:t>
            </a:r>
            <a:endParaRPr lang="en-GB" sz="20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8080"/>
            <a:ext cx="8229600" cy="90872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From </a:t>
            </a:r>
            <a:r>
              <a:rPr lang="en-US" sz="2800" b="1" dirty="0" smtClean="0">
                <a:solidFill>
                  <a:schemeClr val="accent2"/>
                </a:solidFill>
              </a:rPr>
              <a:t>projections </a:t>
            </a:r>
            <a:r>
              <a:rPr lang="en-US" sz="2800" b="1" dirty="0">
                <a:solidFill>
                  <a:schemeClr val="accent2"/>
                </a:solidFill>
              </a:rPr>
              <a:t>to </a:t>
            </a:r>
            <a:r>
              <a:rPr lang="en-US" sz="2800" b="1" dirty="0" smtClean="0">
                <a:solidFill>
                  <a:schemeClr val="accent2"/>
                </a:solidFill>
              </a:rPr>
              <a:t>predictions?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1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accent2"/>
                </a:solidFill>
              </a:rPr>
              <a:t>Structure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Context</a:t>
            </a:r>
          </a:p>
          <a:p>
            <a:pPr lvl="2">
              <a:lnSpc>
                <a:spcPct val="120000"/>
              </a:lnSpc>
              <a:buFontTx/>
              <a:buChar char="-"/>
            </a:pPr>
            <a:r>
              <a:rPr lang="en-GB" sz="2200" dirty="0" smtClean="0"/>
              <a:t>Basic principle: from model to inference to predictions?</a:t>
            </a:r>
          </a:p>
          <a:p>
            <a:pPr lvl="2">
              <a:lnSpc>
                <a:spcPct val="120000"/>
              </a:lnSpc>
              <a:buFontTx/>
              <a:buChar char="-"/>
            </a:pPr>
            <a:r>
              <a:rPr lang="en-GB" sz="2200" dirty="0" smtClean="0"/>
              <a:t>Caveats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GB" sz="2200" dirty="0"/>
          </a:p>
          <a:p>
            <a:pPr marL="457200" lvl="1" indent="0">
              <a:lnSpc>
                <a:spcPct val="120000"/>
              </a:lnSpc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891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312"/>
          <p:cNvSpPr txBox="1"/>
          <p:nvPr/>
        </p:nvSpPr>
        <p:spPr>
          <a:xfrm>
            <a:off x="8578691" y="2500760"/>
            <a:ext cx="484930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RDT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896" y="1615772"/>
            <a:ext cx="7568122" cy="4447551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53876" y="2186365"/>
            <a:ext cx="83626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" name="Straight Arrow Connector 8"/>
          <p:cNvCxnSpPr>
            <a:endCxn id="31" idx="0"/>
          </p:cNvCxnSpPr>
          <p:nvPr/>
        </p:nvCxnSpPr>
        <p:spPr>
          <a:xfrm flipV="1">
            <a:off x="1449887" y="2268776"/>
            <a:ext cx="420026" cy="113080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3479082" y="2005733"/>
            <a:ext cx="175383" cy="401113"/>
            <a:chOff x="7524846" y="491454"/>
            <a:chExt cx="791570" cy="1810374"/>
          </a:xfrm>
        </p:grpSpPr>
        <p:sp>
          <p:nvSpPr>
            <p:cNvPr id="26" name="Freeform 25"/>
            <p:cNvSpPr/>
            <p:nvPr/>
          </p:nvSpPr>
          <p:spPr>
            <a:xfrm>
              <a:off x="7524846" y="675489"/>
              <a:ext cx="791570" cy="1626339"/>
            </a:xfrm>
            <a:custGeom>
              <a:avLst/>
              <a:gdLst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13647 h 1624083"/>
                <a:gd name="connsiteX5" fmla="*/ 0 w 791570"/>
                <a:gd name="connsiteY5" fmla="*/ 0 h 1624083"/>
                <a:gd name="connsiteX0" fmla="*/ 0 w 791570"/>
                <a:gd name="connsiteY0" fmla="*/ 2256 h 1626339"/>
                <a:gd name="connsiteX1" fmla="*/ 0 w 791570"/>
                <a:gd name="connsiteY1" fmla="*/ 1230554 h 1626339"/>
                <a:gd name="connsiteX2" fmla="*/ 395785 w 791570"/>
                <a:gd name="connsiteY2" fmla="*/ 1626339 h 1626339"/>
                <a:gd name="connsiteX3" fmla="*/ 791570 w 791570"/>
                <a:gd name="connsiteY3" fmla="*/ 1230554 h 1626339"/>
                <a:gd name="connsiteX4" fmla="*/ 783619 w 791570"/>
                <a:gd name="connsiteY4" fmla="*/ 0 h 1626339"/>
                <a:gd name="connsiteX5" fmla="*/ 0 w 791570"/>
                <a:gd name="connsiteY5" fmla="*/ 2256 h 162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70" h="1626339">
                  <a:moveTo>
                    <a:pt x="0" y="2256"/>
                  </a:moveTo>
                  <a:lnTo>
                    <a:pt x="0" y="1230554"/>
                  </a:lnTo>
                  <a:lnTo>
                    <a:pt x="395785" y="1626339"/>
                  </a:lnTo>
                  <a:lnTo>
                    <a:pt x="791570" y="1230554"/>
                  </a:lnTo>
                  <a:cubicBezTo>
                    <a:pt x="788920" y="820369"/>
                    <a:pt x="786269" y="410185"/>
                    <a:pt x="783619" y="0"/>
                  </a:cubicBezTo>
                  <a:lnTo>
                    <a:pt x="0" y="2256"/>
                  </a:lnTo>
                  <a:close/>
                </a:path>
              </a:pathLst>
            </a:cu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7524846" y="1223655"/>
              <a:ext cx="791570" cy="1078173"/>
            </a:xfrm>
            <a:custGeom>
              <a:avLst/>
              <a:gdLst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13647 h 1624083"/>
                <a:gd name="connsiteX5" fmla="*/ 0 w 791570"/>
                <a:gd name="connsiteY5" fmla="*/ 0 h 1624083"/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545910 h 1624083"/>
                <a:gd name="connsiteX5" fmla="*/ 0 w 791570"/>
                <a:gd name="connsiteY5" fmla="*/ 0 h 1624083"/>
                <a:gd name="connsiteX0" fmla="*/ 13648 w 791570"/>
                <a:gd name="connsiteY0" fmla="*/ 1 h 1078173"/>
                <a:gd name="connsiteX1" fmla="*/ 0 w 791570"/>
                <a:gd name="connsiteY1" fmla="*/ 682388 h 1078173"/>
                <a:gd name="connsiteX2" fmla="*/ 395785 w 791570"/>
                <a:gd name="connsiteY2" fmla="*/ 1078173 h 1078173"/>
                <a:gd name="connsiteX3" fmla="*/ 791570 w 791570"/>
                <a:gd name="connsiteY3" fmla="*/ 682388 h 1078173"/>
                <a:gd name="connsiteX4" fmla="*/ 791570 w 791570"/>
                <a:gd name="connsiteY4" fmla="*/ 0 h 1078173"/>
                <a:gd name="connsiteX5" fmla="*/ 13648 w 791570"/>
                <a:gd name="connsiteY5" fmla="*/ 1 h 107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70" h="1078173">
                  <a:moveTo>
                    <a:pt x="13648" y="1"/>
                  </a:moveTo>
                  <a:lnTo>
                    <a:pt x="0" y="682388"/>
                  </a:lnTo>
                  <a:lnTo>
                    <a:pt x="395785" y="1078173"/>
                  </a:lnTo>
                  <a:lnTo>
                    <a:pt x="791570" y="682388"/>
                  </a:lnTo>
                  <a:lnTo>
                    <a:pt x="791570" y="0"/>
                  </a:lnTo>
                  <a:lnTo>
                    <a:pt x="13648" y="1"/>
                  </a:lnTo>
                  <a:close/>
                </a:path>
              </a:pathLst>
            </a:cu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24846" y="491454"/>
              <a:ext cx="791570" cy="178515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 rot="16200000">
            <a:off x="1493526" y="1991007"/>
            <a:ext cx="1308312" cy="55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1505" b="1" i="1" kern="0" dirty="0">
                <a:solidFill>
                  <a:prstClr val="black"/>
                </a:solidFill>
              </a:rPr>
              <a:t> (a) PCR -Only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01856" y="4276002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45" name="Group 44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47" name="Freeform 46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6" name="Oval 45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40011" y="3917560"/>
            <a:ext cx="223887" cy="344665"/>
            <a:chOff x="3705651" y="56959"/>
            <a:chExt cx="1902337" cy="2928561"/>
          </a:xfrm>
        </p:grpSpPr>
        <p:grpSp>
          <p:nvGrpSpPr>
            <p:cNvPr id="52" name="Group 51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65901" y="3824460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59" name="Group 58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61" name="Freeform 60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0" name="Oval 59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47027" y="3425977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66" name="Group 65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68" name="Freeform 67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7" name="Oval 66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206087" y="3446515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73" name="Group 72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75" name="Freeform 74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4" name="Oval 73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166523" y="4096332"/>
            <a:ext cx="223887" cy="344665"/>
            <a:chOff x="3705651" y="56959"/>
            <a:chExt cx="1902337" cy="2928561"/>
          </a:xfrm>
        </p:grpSpPr>
        <p:grpSp>
          <p:nvGrpSpPr>
            <p:cNvPr id="80" name="Group 79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82" name="Freeform 81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2" name="Rectangle 171"/>
          <p:cNvSpPr/>
          <p:nvPr/>
        </p:nvSpPr>
        <p:spPr>
          <a:xfrm>
            <a:off x="5101025" y="1737420"/>
            <a:ext cx="710945" cy="91606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188797" y="1819368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174" name="Group 173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176" name="Freeform 175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8" name="Freeform 177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9" name="Freeform 178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75" name="Oval 174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5492645" y="1819368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181" name="Group 180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183" name="Freeform 182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4" name="Freeform 183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5" name="Freeform 184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5189372" y="2231688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188" name="Group 187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190" name="Freeform 189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1" name="Freeform 190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2" name="Freeform 191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3" name="Freeform 192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9" name="Oval 188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5490447" y="2240687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195" name="Group 194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197" name="Freeform 196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8" name="Freeform 197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9" name="Freeform 198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" name="Freeform 199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96" name="Oval 195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4754854" y="1838132"/>
            <a:ext cx="223887" cy="344665"/>
            <a:chOff x="3705651" y="56959"/>
            <a:chExt cx="1902337" cy="2928561"/>
          </a:xfrm>
        </p:grpSpPr>
        <p:grpSp>
          <p:nvGrpSpPr>
            <p:cNvPr id="202" name="Group 201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204" name="Freeform 203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7" name="Freeform 206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03" name="Oval 202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8" name="Rectangle 207"/>
          <p:cNvSpPr/>
          <p:nvPr/>
        </p:nvSpPr>
        <p:spPr>
          <a:xfrm>
            <a:off x="2372693" y="1737420"/>
            <a:ext cx="967813" cy="91606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9" name="Group 208"/>
          <p:cNvGrpSpPr/>
          <p:nvPr/>
        </p:nvGrpSpPr>
        <p:grpSpPr>
          <a:xfrm>
            <a:off x="2452437" y="1819094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10" name="Group 209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12" name="Freeform 211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3" name="Freeform 212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4" name="Freeform 213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5" name="Freeform 214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11" name="Oval 210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2756284" y="1819094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17" name="Group 216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19" name="Freeform 218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0" name="Freeform 219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1" name="Freeform 220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2" name="Freeform 221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18" name="Oval 217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2453012" y="2231413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24" name="Group 223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26" name="Freeform 225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7" name="Freeform 226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8" name="Freeform 227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9" name="Freeform 228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25" name="Oval 224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3063810" y="1820983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31" name="Group 230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33" name="Freeform 232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4" name="Freeform 233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5" name="Freeform 234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" name="Freeform 235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2" name="Oval 231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2756859" y="2231413"/>
            <a:ext cx="223887" cy="344665"/>
            <a:chOff x="3705651" y="56959"/>
            <a:chExt cx="1902337" cy="2928561"/>
          </a:xfrm>
        </p:grpSpPr>
        <p:grpSp>
          <p:nvGrpSpPr>
            <p:cNvPr id="238" name="Group 237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240" name="Freeform 239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1" name="Freeform 240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2" name="Freeform 241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9" name="Oval 238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3057164" y="2229847"/>
            <a:ext cx="223887" cy="344665"/>
            <a:chOff x="3705651" y="56959"/>
            <a:chExt cx="1902337" cy="2928561"/>
          </a:xfrm>
        </p:grpSpPr>
        <p:grpSp>
          <p:nvGrpSpPr>
            <p:cNvPr id="245" name="Group 244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247" name="Freeform 246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46" name="Oval 245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1" name="Rectangle 300"/>
          <p:cNvSpPr/>
          <p:nvPr/>
        </p:nvSpPr>
        <p:spPr>
          <a:xfrm>
            <a:off x="7828817" y="1616814"/>
            <a:ext cx="1135798" cy="445092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02" name="Group 301"/>
          <p:cNvGrpSpPr/>
          <p:nvPr/>
        </p:nvGrpSpPr>
        <p:grpSpPr>
          <a:xfrm>
            <a:off x="7913200" y="2176407"/>
            <a:ext cx="175383" cy="401113"/>
            <a:chOff x="7524846" y="491454"/>
            <a:chExt cx="791570" cy="1810374"/>
          </a:xfrm>
        </p:grpSpPr>
        <p:sp>
          <p:nvSpPr>
            <p:cNvPr id="303" name="Freeform 302"/>
            <p:cNvSpPr/>
            <p:nvPr/>
          </p:nvSpPr>
          <p:spPr>
            <a:xfrm>
              <a:off x="7524846" y="675489"/>
              <a:ext cx="791570" cy="1626339"/>
            </a:xfrm>
            <a:custGeom>
              <a:avLst/>
              <a:gdLst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13647 h 1624083"/>
                <a:gd name="connsiteX5" fmla="*/ 0 w 791570"/>
                <a:gd name="connsiteY5" fmla="*/ 0 h 1624083"/>
                <a:gd name="connsiteX0" fmla="*/ 0 w 791570"/>
                <a:gd name="connsiteY0" fmla="*/ 2256 h 1626339"/>
                <a:gd name="connsiteX1" fmla="*/ 0 w 791570"/>
                <a:gd name="connsiteY1" fmla="*/ 1230554 h 1626339"/>
                <a:gd name="connsiteX2" fmla="*/ 395785 w 791570"/>
                <a:gd name="connsiteY2" fmla="*/ 1626339 h 1626339"/>
                <a:gd name="connsiteX3" fmla="*/ 791570 w 791570"/>
                <a:gd name="connsiteY3" fmla="*/ 1230554 h 1626339"/>
                <a:gd name="connsiteX4" fmla="*/ 783619 w 791570"/>
                <a:gd name="connsiteY4" fmla="*/ 0 h 1626339"/>
                <a:gd name="connsiteX5" fmla="*/ 0 w 791570"/>
                <a:gd name="connsiteY5" fmla="*/ 2256 h 162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70" h="1626339">
                  <a:moveTo>
                    <a:pt x="0" y="2256"/>
                  </a:moveTo>
                  <a:lnTo>
                    <a:pt x="0" y="1230554"/>
                  </a:lnTo>
                  <a:lnTo>
                    <a:pt x="395785" y="1626339"/>
                  </a:lnTo>
                  <a:lnTo>
                    <a:pt x="791570" y="1230554"/>
                  </a:lnTo>
                  <a:cubicBezTo>
                    <a:pt x="788920" y="820369"/>
                    <a:pt x="786269" y="410185"/>
                    <a:pt x="783619" y="0"/>
                  </a:cubicBezTo>
                  <a:lnTo>
                    <a:pt x="0" y="2256"/>
                  </a:lnTo>
                  <a:close/>
                </a:path>
              </a:pathLst>
            </a:cu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4" name="Freeform 303"/>
            <p:cNvSpPr/>
            <p:nvPr/>
          </p:nvSpPr>
          <p:spPr>
            <a:xfrm>
              <a:off x="7524846" y="1223655"/>
              <a:ext cx="791570" cy="1078173"/>
            </a:xfrm>
            <a:custGeom>
              <a:avLst/>
              <a:gdLst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13647 h 1624083"/>
                <a:gd name="connsiteX5" fmla="*/ 0 w 791570"/>
                <a:gd name="connsiteY5" fmla="*/ 0 h 1624083"/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545910 h 1624083"/>
                <a:gd name="connsiteX5" fmla="*/ 0 w 791570"/>
                <a:gd name="connsiteY5" fmla="*/ 0 h 1624083"/>
                <a:gd name="connsiteX0" fmla="*/ 13648 w 791570"/>
                <a:gd name="connsiteY0" fmla="*/ 1 h 1078173"/>
                <a:gd name="connsiteX1" fmla="*/ 0 w 791570"/>
                <a:gd name="connsiteY1" fmla="*/ 682388 h 1078173"/>
                <a:gd name="connsiteX2" fmla="*/ 395785 w 791570"/>
                <a:gd name="connsiteY2" fmla="*/ 1078173 h 1078173"/>
                <a:gd name="connsiteX3" fmla="*/ 791570 w 791570"/>
                <a:gd name="connsiteY3" fmla="*/ 682388 h 1078173"/>
                <a:gd name="connsiteX4" fmla="*/ 791570 w 791570"/>
                <a:gd name="connsiteY4" fmla="*/ 0 h 1078173"/>
                <a:gd name="connsiteX5" fmla="*/ 13648 w 791570"/>
                <a:gd name="connsiteY5" fmla="*/ 1 h 107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70" h="1078173">
                  <a:moveTo>
                    <a:pt x="13648" y="1"/>
                  </a:moveTo>
                  <a:lnTo>
                    <a:pt x="0" y="682388"/>
                  </a:lnTo>
                  <a:lnTo>
                    <a:pt x="395785" y="1078173"/>
                  </a:lnTo>
                  <a:lnTo>
                    <a:pt x="791570" y="682388"/>
                  </a:lnTo>
                  <a:lnTo>
                    <a:pt x="791570" y="0"/>
                  </a:lnTo>
                  <a:lnTo>
                    <a:pt x="13648" y="1"/>
                  </a:lnTo>
                  <a:close/>
                </a:path>
              </a:pathLst>
            </a:cu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7524846" y="491454"/>
              <a:ext cx="791570" cy="178515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7859141" y="2890088"/>
            <a:ext cx="759759" cy="224301"/>
            <a:chOff x="6776039" y="994963"/>
            <a:chExt cx="1627387" cy="480448"/>
          </a:xfrm>
        </p:grpSpPr>
        <p:sp>
          <p:nvSpPr>
            <p:cNvPr id="307" name="Rounded Rectangle 306"/>
            <p:cNvSpPr/>
            <p:nvPr/>
          </p:nvSpPr>
          <p:spPr>
            <a:xfrm>
              <a:off x="6776039" y="1111923"/>
              <a:ext cx="1627387" cy="363488"/>
            </a:xfrm>
            <a:prstGeom prst="roundRect">
              <a:avLst/>
            </a:prstGeom>
            <a:solidFill>
              <a:srgbClr val="4BACC6">
                <a:lumMod val="20000"/>
                <a:lumOff val="80000"/>
              </a:srgbClr>
            </a:solidFill>
            <a:ln w="1905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8" name="Rounded Rectangle 307"/>
            <p:cNvSpPr/>
            <p:nvPr/>
          </p:nvSpPr>
          <p:spPr>
            <a:xfrm>
              <a:off x="6867357" y="1170509"/>
              <a:ext cx="728979" cy="230194"/>
            </a:xfrm>
            <a:prstGeom prst="roundRect">
              <a:avLst/>
            </a:prstGeom>
            <a:solidFill>
              <a:srgbClr val="4BACC6">
                <a:lumMod val="20000"/>
                <a:lumOff val="80000"/>
              </a:srgbClr>
            </a:solidFill>
            <a:ln w="127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9" name="Teardrop 308"/>
            <p:cNvSpPr/>
            <p:nvPr/>
          </p:nvSpPr>
          <p:spPr>
            <a:xfrm rot="18956874">
              <a:off x="7966807" y="994963"/>
              <a:ext cx="385107" cy="384766"/>
            </a:xfrm>
            <a:prstGeom prst="teardrop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0" name="Straight Connector 309"/>
            <p:cNvCxnSpPr/>
            <p:nvPr/>
          </p:nvCxnSpPr>
          <p:spPr>
            <a:xfrm>
              <a:off x="7092280" y="1178291"/>
              <a:ext cx="0" cy="218665"/>
            </a:xfrm>
            <a:prstGeom prst="line">
              <a:avLst/>
            </a:prstGeom>
            <a:noFill/>
            <a:ln w="57150" cap="flat" cmpd="sng" algn="ctr">
              <a:solidFill>
                <a:srgbClr val="4BACC6"/>
              </a:solidFill>
              <a:prstDash val="solid"/>
            </a:ln>
            <a:effectLst/>
          </p:spPr>
        </p:cxnSp>
        <p:cxnSp>
          <p:nvCxnSpPr>
            <p:cNvPr id="311" name="Straight Connector 310"/>
            <p:cNvCxnSpPr/>
            <p:nvPr/>
          </p:nvCxnSpPr>
          <p:spPr>
            <a:xfrm>
              <a:off x="7244679" y="1185545"/>
              <a:ext cx="0" cy="218665"/>
            </a:xfrm>
            <a:prstGeom prst="line">
              <a:avLst/>
            </a:prstGeom>
            <a:noFill/>
            <a:ln w="57150" cap="flat" cmpd="sng" algn="ctr">
              <a:solidFill>
                <a:srgbClr val="4BACC6"/>
              </a:solidFill>
              <a:prstDash val="solid"/>
            </a:ln>
            <a:effectLst/>
          </p:spPr>
        </p:cxnSp>
      </p:grpSp>
      <p:sp>
        <p:nvSpPr>
          <p:cNvPr id="312" name="TextBox 311"/>
          <p:cNvSpPr txBox="1"/>
          <p:nvPr/>
        </p:nvSpPr>
        <p:spPr>
          <a:xfrm>
            <a:off x="8108545" y="2239635"/>
            <a:ext cx="451051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PCR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7829715" y="1619326"/>
            <a:ext cx="1133249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1881" b="1" i="1" kern="0" dirty="0">
                <a:solidFill>
                  <a:prstClr val="black"/>
                </a:solidFill>
              </a:rPr>
              <a:t>Key</a:t>
            </a:r>
          </a:p>
        </p:txBody>
      </p:sp>
      <p:grpSp>
        <p:nvGrpSpPr>
          <p:cNvPr id="315" name="Group 314"/>
          <p:cNvGrpSpPr/>
          <p:nvPr/>
        </p:nvGrpSpPr>
        <p:grpSpPr>
          <a:xfrm>
            <a:off x="7902590" y="4244179"/>
            <a:ext cx="223887" cy="344665"/>
            <a:chOff x="3705651" y="56959"/>
            <a:chExt cx="1902337" cy="2928561"/>
          </a:xfrm>
        </p:grpSpPr>
        <p:grpSp>
          <p:nvGrpSpPr>
            <p:cNvPr id="316" name="Group 315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318" name="Freeform 317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9" name="Freeform 318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0" name="Freeform 319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1" name="Freeform 320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17" name="Oval 316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7904883" y="4932200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323" name="Group 322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325" name="Freeform 324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6" name="Freeform 325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7" name="Freeform 326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8" name="Freeform 327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24" name="Oval 323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8066236" y="4306174"/>
            <a:ext cx="843443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Uninfected</a:t>
            </a:r>
          </a:p>
        </p:txBody>
      </p:sp>
      <p:sp>
        <p:nvSpPr>
          <p:cNvPr id="337" name="TextBox 336"/>
          <p:cNvSpPr txBox="1"/>
          <p:nvPr/>
        </p:nvSpPr>
        <p:spPr>
          <a:xfrm>
            <a:off x="8075337" y="4923807"/>
            <a:ext cx="843140" cy="526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Infected (and infectious)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8027314" y="5589671"/>
            <a:ext cx="827991" cy="38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Newly infected</a:t>
            </a:r>
          </a:p>
        </p:txBody>
      </p:sp>
      <p:sp>
        <p:nvSpPr>
          <p:cNvPr id="339" name="Rectangle 338"/>
          <p:cNvSpPr/>
          <p:nvPr/>
        </p:nvSpPr>
        <p:spPr>
          <a:xfrm>
            <a:off x="7882808" y="3455115"/>
            <a:ext cx="279062" cy="43205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8057007" y="3542767"/>
            <a:ext cx="856522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 smtClean="0">
                <a:solidFill>
                  <a:prstClr val="black"/>
                </a:solidFill>
              </a:rPr>
              <a:t>In HU</a:t>
            </a:r>
            <a:endParaRPr lang="en-GB" sz="941" kern="0" dirty="0">
              <a:solidFill>
                <a:prstClr val="black"/>
              </a:solidFill>
            </a:endParaRPr>
          </a:p>
        </p:txBody>
      </p:sp>
      <p:grpSp>
        <p:nvGrpSpPr>
          <p:cNvPr id="358" name="Group 357"/>
          <p:cNvGrpSpPr/>
          <p:nvPr/>
        </p:nvGrpSpPr>
        <p:grpSpPr>
          <a:xfrm>
            <a:off x="4745054" y="2234952"/>
            <a:ext cx="223887" cy="344665"/>
            <a:chOff x="3705651" y="56959"/>
            <a:chExt cx="1902337" cy="2928561"/>
          </a:xfrm>
          <a:solidFill>
            <a:srgbClr val="C0504D">
              <a:lumMod val="40000"/>
              <a:lumOff val="60000"/>
            </a:srgbClr>
          </a:solidFill>
        </p:grpSpPr>
        <p:grpSp>
          <p:nvGrpSpPr>
            <p:cNvPr id="359" name="Group 358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361" name="Freeform 360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2" name="Freeform 361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3" name="Freeform 362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4" name="Freeform 363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60" name="Oval 359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7912265" y="5607614"/>
            <a:ext cx="223887" cy="344665"/>
            <a:chOff x="3705651" y="56959"/>
            <a:chExt cx="1902337" cy="2928561"/>
          </a:xfrm>
          <a:solidFill>
            <a:srgbClr val="C0504D">
              <a:lumMod val="40000"/>
              <a:lumOff val="60000"/>
            </a:srgbClr>
          </a:solidFill>
        </p:grpSpPr>
        <p:grpSp>
          <p:nvGrpSpPr>
            <p:cNvPr id="377" name="Group 376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379" name="Freeform 378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0" name="Freeform 379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1" name="Freeform 380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2" name="Freeform 381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78" name="Oval 377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2" name="TextBox 341"/>
          <p:cNvSpPr txBox="1"/>
          <p:nvPr/>
        </p:nvSpPr>
        <p:spPr>
          <a:xfrm>
            <a:off x="8580479" y="2910020"/>
            <a:ext cx="451051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 smtClean="0">
                <a:solidFill>
                  <a:prstClr val="black"/>
                </a:solidFill>
              </a:rPr>
              <a:t>RDT</a:t>
            </a:r>
            <a:endParaRPr lang="en-GB" sz="941" kern="0" dirty="0">
              <a:solidFill>
                <a:prstClr val="black"/>
              </a:solidFill>
            </a:endParaRPr>
          </a:p>
        </p:txBody>
      </p:sp>
      <p:sp>
        <p:nvSpPr>
          <p:cNvPr id="251" name="Title 1"/>
          <p:cNvSpPr txBox="1">
            <a:spLocks/>
          </p:cNvSpPr>
          <p:nvPr/>
        </p:nvSpPr>
        <p:spPr>
          <a:xfrm>
            <a:off x="457200" y="158080"/>
            <a:ext cx="8229600" cy="90872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6pPr>
            <a:lvl7pPr marL="9144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7pPr>
            <a:lvl8pPr marL="13716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8pPr>
            <a:lvl9pPr marL="18288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9pPr>
          </a:lstStyle>
          <a:p>
            <a:r>
              <a:rPr lang="en-US" sz="2800" b="1" kern="0" smtClean="0">
                <a:solidFill>
                  <a:schemeClr val="accent2"/>
                </a:solidFill>
              </a:rPr>
              <a:t>From projections to predictions?</a:t>
            </a:r>
            <a:endParaRPr lang="en-US" sz="2800" b="1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312"/>
          <p:cNvSpPr txBox="1"/>
          <p:nvPr/>
        </p:nvSpPr>
        <p:spPr>
          <a:xfrm>
            <a:off x="8578691" y="2500760"/>
            <a:ext cx="484930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RDT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896" y="1615772"/>
            <a:ext cx="7568122" cy="4447551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53876" y="2186365"/>
            <a:ext cx="83626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" name="Straight Arrow Connector 8"/>
          <p:cNvCxnSpPr>
            <a:endCxn id="31" idx="0"/>
          </p:cNvCxnSpPr>
          <p:nvPr/>
        </p:nvCxnSpPr>
        <p:spPr>
          <a:xfrm flipV="1">
            <a:off x="1449887" y="2268776"/>
            <a:ext cx="420026" cy="113080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3479082" y="2005733"/>
            <a:ext cx="175383" cy="401113"/>
            <a:chOff x="7524846" y="491454"/>
            <a:chExt cx="791570" cy="1810374"/>
          </a:xfrm>
        </p:grpSpPr>
        <p:sp>
          <p:nvSpPr>
            <p:cNvPr id="26" name="Freeform 25"/>
            <p:cNvSpPr/>
            <p:nvPr/>
          </p:nvSpPr>
          <p:spPr>
            <a:xfrm>
              <a:off x="7524846" y="675489"/>
              <a:ext cx="791570" cy="1626339"/>
            </a:xfrm>
            <a:custGeom>
              <a:avLst/>
              <a:gdLst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13647 h 1624083"/>
                <a:gd name="connsiteX5" fmla="*/ 0 w 791570"/>
                <a:gd name="connsiteY5" fmla="*/ 0 h 1624083"/>
                <a:gd name="connsiteX0" fmla="*/ 0 w 791570"/>
                <a:gd name="connsiteY0" fmla="*/ 2256 h 1626339"/>
                <a:gd name="connsiteX1" fmla="*/ 0 w 791570"/>
                <a:gd name="connsiteY1" fmla="*/ 1230554 h 1626339"/>
                <a:gd name="connsiteX2" fmla="*/ 395785 w 791570"/>
                <a:gd name="connsiteY2" fmla="*/ 1626339 h 1626339"/>
                <a:gd name="connsiteX3" fmla="*/ 791570 w 791570"/>
                <a:gd name="connsiteY3" fmla="*/ 1230554 h 1626339"/>
                <a:gd name="connsiteX4" fmla="*/ 783619 w 791570"/>
                <a:gd name="connsiteY4" fmla="*/ 0 h 1626339"/>
                <a:gd name="connsiteX5" fmla="*/ 0 w 791570"/>
                <a:gd name="connsiteY5" fmla="*/ 2256 h 162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70" h="1626339">
                  <a:moveTo>
                    <a:pt x="0" y="2256"/>
                  </a:moveTo>
                  <a:lnTo>
                    <a:pt x="0" y="1230554"/>
                  </a:lnTo>
                  <a:lnTo>
                    <a:pt x="395785" y="1626339"/>
                  </a:lnTo>
                  <a:lnTo>
                    <a:pt x="791570" y="1230554"/>
                  </a:lnTo>
                  <a:cubicBezTo>
                    <a:pt x="788920" y="820369"/>
                    <a:pt x="786269" y="410185"/>
                    <a:pt x="783619" y="0"/>
                  </a:cubicBezTo>
                  <a:lnTo>
                    <a:pt x="0" y="2256"/>
                  </a:lnTo>
                  <a:close/>
                </a:path>
              </a:pathLst>
            </a:cu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7524846" y="1223655"/>
              <a:ext cx="791570" cy="1078173"/>
            </a:xfrm>
            <a:custGeom>
              <a:avLst/>
              <a:gdLst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13647 h 1624083"/>
                <a:gd name="connsiteX5" fmla="*/ 0 w 791570"/>
                <a:gd name="connsiteY5" fmla="*/ 0 h 1624083"/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545910 h 1624083"/>
                <a:gd name="connsiteX5" fmla="*/ 0 w 791570"/>
                <a:gd name="connsiteY5" fmla="*/ 0 h 1624083"/>
                <a:gd name="connsiteX0" fmla="*/ 13648 w 791570"/>
                <a:gd name="connsiteY0" fmla="*/ 1 h 1078173"/>
                <a:gd name="connsiteX1" fmla="*/ 0 w 791570"/>
                <a:gd name="connsiteY1" fmla="*/ 682388 h 1078173"/>
                <a:gd name="connsiteX2" fmla="*/ 395785 w 791570"/>
                <a:gd name="connsiteY2" fmla="*/ 1078173 h 1078173"/>
                <a:gd name="connsiteX3" fmla="*/ 791570 w 791570"/>
                <a:gd name="connsiteY3" fmla="*/ 682388 h 1078173"/>
                <a:gd name="connsiteX4" fmla="*/ 791570 w 791570"/>
                <a:gd name="connsiteY4" fmla="*/ 0 h 1078173"/>
                <a:gd name="connsiteX5" fmla="*/ 13648 w 791570"/>
                <a:gd name="connsiteY5" fmla="*/ 1 h 107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70" h="1078173">
                  <a:moveTo>
                    <a:pt x="13648" y="1"/>
                  </a:moveTo>
                  <a:lnTo>
                    <a:pt x="0" y="682388"/>
                  </a:lnTo>
                  <a:lnTo>
                    <a:pt x="395785" y="1078173"/>
                  </a:lnTo>
                  <a:lnTo>
                    <a:pt x="791570" y="682388"/>
                  </a:lnTo>
                  <a:lnTo>
                    <a:pt x="791570" y="0"/>
                  </a:lnTo>
                  <a:lnTo>
                    <a:pt x="13648" y="1"/>
                  </a:lnTo>
                  <a:close/>
                </a:path>
              </a:pathLst>
            </a:cu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24846" y="491454"/>
              <a:ext cx="791570" cy="178515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 rot="16200000">
            <a:off x="1493526" y="1991007"/>
            <a:ext cx="1308312" cy="55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1505" b="1" i="1" kern="0" dirty="0">
                <a:solidFill>
                  <a:prstClr val="black"/>
                </a:solidFill>
              </a:rPr>
              <a:t> (a) PCR -Only</a:t>
            </a:r>
          </a:p>
        </p:txBody>
      </p:sp>
      <p:cxnSp>
        <p:nvCxnSpPr>
          <p:cNvPr id="33" name="Straight Arrow Connector 32"/>
          <p:cNvCxnSpPr>
            <a:endCxn id="34" idx="0"/>
          </p:cNvCxnSpPr>
          <p:nvPr/>
        </p:nvCxnSpPr>
        <p:spPr>
          <a:xfrm>
            <a:off x="1449887" y="4451253"/>
            <a:ext cx="414581" cy="104417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 rot="16200000">
            <a:off x="1488081" y="5217661"/>
            <a:ext cx="1308312" cy="55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1505" b="1" i="1" kern="0" dirty="0">
                <a:solidFill>
                  <a:prstClr val="black"/>
                </a:solidFill>
              </a:rPr>
              <a:t>(c) RDT-Only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352969" y="5316898"/>
            <a:ext cx="759759" cy="224301"/>
            <a:chOff x="6776039" y="994963"/>
            <a:chExt cx="1627387" cy="480448"/>
          </a:xfrm>
        </p:grpSpPr>
        <p:sp>
          <p:nvSpPr>
            <p:cNvPr id="36" name="Rounded Rectangle 35"/>
            <p:cNvSpPr/>
            <p:nvPr/>
          </p:nvSpPr>
          <p:spPr>
            <a:xfrm>
              <a:off x="6776039" y="1111923"/>
              <a:ext cx="1627387" cy="363488"/>
            </a:xfrm>
            <a:prstGeom prst="roundRect">
              <a:avLst/>
            </a:prstGeom>
            <a:solidFill>
              <a:srgbClr val="4BACC6">
                <a:lumMod val="20000"/>
                <a:lumOff val="80000"/>
              </a:srgbClr>
            </a:solidFill>
            <a:ln w="1905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867357" y="1170509"/>
              <a:ext cx="728979" cy="230194"/>
            </a:xfrm>
            <a:prstGeom prst="roundRect">
              <a:avLst/>
            </a:prstGeom>
            <a:solidFill>
              <a:srgbClr val="4BACC6">
                <a:lumMod val="20000"/>
                <a:lumOff val="80000"/>
              </a:srgbClr>
            </a:solidFill>
            <a:ln w="127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ardrop 37"/>
            <p:cNvSpPr/>
            <p:nvPr/>
          </p:nvSpPr>
          <p:spPr>
            <a:xfrm rot="18956874">
              <a:off x="7966807" y="994963"/>
              <a:ext cx="385107" cy="384766"/>
            </a:xfrm>
            <a:prstGeom prst="teardrop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092280" y="1178291"/>
              <a:ext cx="0" cy="218665"/>
            </a:xfrm>
            <a:prstGeom prst="line">
              <a:avLst/>
            </a:prstGeom>
            <a:noFill/>
            <a:ln w="57150" cap="flat" cmpd="sng" algn="ctr">
              <a:solidFill>
                <a:srgbClr val="4BACC6"/>
              </a:solidFill>
              <a:prstDash val="soli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>
            <a:xfrm>
              <a:off x="7244679" y="1185545"/>
              <a:ext cx="0" cy="218665"/>
            </a:xfrm>
            <a:prstGeom prst="line">
              <a:avLst/>
            </a:prstGeom>
            <a:noFill/>
            <a:ln w="57150" cap="flat" cmpd="sng" algn="ctr">
              <a:solidFill>
                <a:srgbClr val="4BACC6"/>
              </a:solidFill>
              <a:prstDash val="solid"/>
            </a:ln>
            <a:effectLst/>
          </p:spPr>
        </p:cxnSp>
      </p:grpSp>
      <p:cxnSp>
        <p:nvCxnSpPr>
          <p:cNvPr id="41" name="Straight Arrow Connector 40"/>
          <p:cNvCxnSpPr/>
          <p:nvPr/>
        </p:nvCxnSpPr>
        <p:spPr>
          <a:xfrm flipV="1">
            <a:off x="3233659" y="5459113"/>
            <a:ext cx="445254" cy="180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2287910" y="5539762"/>
            <a:ext cx="887481" cy="38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RDT used to sort patients.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01856" y="4276002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45" name="Group 44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47" name="Freeform 46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6" name="Oval 45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40011" y="3917560"/>
            <a:ext cx="223887" cy="344665"/>
            <a:chOff x="3705651" y="56959"/>
            <a:chExt cx="1902337" cy="2928561"/>
          </a:xfrm>
        </p:grpSpPr>
        <p:grpSp>
          <p:nvGrpSpPr>
            <p:cNvPr id="52" name="Group 51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65901" y="3824460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59" name="Group 58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61" name="Freeform 60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0" name="Oval 59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47027" y="3425977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66" name="Group 65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68" name="Freeform 67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7" name="Oval 66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206087" y="3446515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73" name="Group 72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75" name="Freeform 74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4" name="Oval 73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166523" y="4096332"/>
            <a:ext cx="223887" cy="344665"/>
            <a:chOff x="3705651" y="56959"/>
            <a:chExt cx="1902337" cy="2928561"/>
          </a:xfrm>
        </p:grpSpPr>
        <p:grpSp>
          <p:nvGrpSpPr>
            <p:cNvPr id="80" name="Group 79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82" name="Freeform 81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2" name="Rectangle 171"/>
          <p:cNvSpPr/>
          <p:nvPr/>
        </p:nvSpPr>
        <p:spPr>
          <a:xfrm>
            <a:off x="5101025" y="1737420"/>
            <a:ext cx="710945" cy="91606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188797" y="1819368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174" name="Group 173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176" name="Freeform 175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8" name="Freeform 177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9" name="Freeform 178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75" name="Oval 174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5492645" y="1819368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181" name="Group 180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183" name="Freeform 182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4" name="Freeform 183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5" name="Freeform 184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5189372" y="2231688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188" name="Group 187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190" name="Freeform 189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1" name="Freeform 190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2" name="Freeform 191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3" name="Freeform 192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9" name="Oval 188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5490447" y="2240687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195" name="Group 194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197" name="Freeform 196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8" name="Freeform 197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9" name="Freeform 198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" name="Freeform 199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96" name="Oval 195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4754854" y="1838132"/>
            <a:ext cx="223887" cy="344665"/>
            <a:chOff x="3705651" y="56959"/>
            <a:chExt cx="1902337" cy="2928561"/>
          </a:xfrm>
        </p:grpSpPr>
        <p:grpSp>
          <p:nvGrpSpPr>
            <p:cNvPr id="202" name="Group 201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204" name="Freeform 203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7" name="Freeform 206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03" name="Oval 202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8" name="Rectangle 207"/>
          <p:cNvSpPr/>
          <p:nvPr/>
        </p:nvSpPr>
        <p:spPr>
          <a:xfrm>
            <a:off x="2372693" y="1737420"/>
            <a:ext cx="967813" cy="91606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9" name="Group 208"/>
          <p:cNvGrpSpPr/>
          <p:nvPr/>
        </p:nvGrpSpPr>
        <p:grpSpPr>
          <a:xfrm>
            <a:off x="2452437" y="1819094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10" name="Group 209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12" name="Freeform 211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3" name="Freeform 212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4" name="Freeform 213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5" name="Freeform 214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11" name="Oval 210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2756284" y="1819094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17" name="Group 216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19" name="Freeform 218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0" name="Freeform 219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1" name="Freeform 220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2" name="Freeform 221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18" name="Oval 217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2453012" y="2231413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24" name="Group 223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26" name="Freeform 225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7" name="Freeform 226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8" name="Freeform 227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9" name="Freeform 228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25" name="Oval 224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3063810" y="1820983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31" name="Group 230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33" name="Freeform 232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4" name="Freeform 233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5" name="Freeform 234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" name="Freeform 235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2" name="Oval 231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2756859" y="2231413"/>
            <a:ext cx="223887" cy="344665"/>
            <a:chOff x="3705651" y="56959"/>
            <a:chExt cx="1902337" cy="2928561"/>
          </a:xfrm>
        </p:grpSpPr>
        <p:grpSp>
          <p:nvGrpSpPr>
            <p:cNvPr id="238" name="Group 237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240" name="Freeform 239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1" name="Freeform 240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2" name="Freeform 241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9" name="Oval 238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3057164" y="2229847"/>
            <a:ext cx="223887" cy="344665"/>
            <a:chOff x="3705651" y="56959"/>
            <a:chExt cx="1902337" cy="2928561"/>
          </a:xfrm>
        </p:grpSpPr>
        <p:grpSp>
          <p:nvGrpSpPr>
            <p:cNvPr id="245" name="Group 244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247" name="Freeform 246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46" name="Oval 245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51" name="Rectangle 250"/>
          <p:cNvSpPr/>
          <p:nvPr/>
        </p:nvSpPr>
        <p:spPr>
          <a:xfrm>
            <a:off x="4108770" y="5030306"/>
            <a:ext cx="703789" cy="91606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52" name="Group 251"/>
          <p:cNvGrpSpPr/>
          <p:nvPr/>
        </p:nvGrpSpPr>
        <p:grpSpPr>
          <a:xfrm>
            <a:off x="4188514" y="5111979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53" name="Group 252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55" name="Freeform 254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6" name="Freeform 255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7" name="Freeform 256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8" name="Freeform 257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54" name="Oval 253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4492361" y="5111979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60" name="Group 259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62" name="Freeform 261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3" name="Freeform 262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4" name="Freeform 263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5" name="Freeform 264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61" name="Oval 260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3747208" y="5524299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67" name="Group 266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69" name="Freeform 268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0" name="Freeform 269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1" name="Freeform 270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2" name="Freeform 271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68" name="Oval 267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4484125" y="5524299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274" name="Group 273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276" name="Freeform 275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7" name="Freeform 276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8" name="Freeform 277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9" name="Freeform 278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75" name="Oval 274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4191441" y="5524299"/>
            <a:ext cx="223887" cy="344665"/>
            <a:chOff x="3705651" y="56959"/>
            <a:chExt cx="1902337" cy="2928561"/>
          </a:xfrm>
        </p:grpSpPr>
        <p:grpSp>
          <p:nvGrpSpPr>
            <p:cNvPr id="281" name="Group 280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283" name="Freeform 282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5" name="Freeform 284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6" name="Freeform 285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82" name="Oval 281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3762230" y="5111979"/>
            <a:ext cx="223887" cy="344665"/>
            <a:chOff x="3705651" y="56959"/>
            <a:chExt cx="1902337" cy="2928561"/>
          </a:xfrm>
        </p:grpSpPr>
        <p:grpSp>
          <p:nvGrpSpPr>
            <p:cNvPr id="288" name="Group 287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290" name="Freeform 289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1" name="Freeform 290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2" name="Freeform 291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3" name="Freeform 292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89" name="Oval 288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1" name="Rectangle 300"/>
          <p:cNvSpPr/>
          <p:nvPr/>
        </p:nvSpPr>
        <p:spPr>
          <a:xfrm>
            <a:off x="7828817" y="1616814"/>
            <a:ext cx="1135798" cy="445092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02" name="Group 301"/>
          <p:cNvGrpSpPr/>
          <p:nvPr/>
        </p:nvGrpSpPr>
        <p:grpSpPr>
          <a:xfrm>
            <a:off x="7913200" y="2176407"/>
            <a:ext cx="175383" cy="401113"/>
            <a:chOff x="7524846" y="491454"/>
            <a:chExt cx="791570" cy="1810374"/>
          </a:xfrm>
        </p:grpSpPr>
        <p:sp>
          <p:nvSpPr>
            <p:cNvPr id="303" name="Freeform 302"/>
            <p:cNvSpPr/>
            <p:nvPr/>
          </p:nvSpPr>
          <p:spPr>
            <a:xfrm>
              <a:off x="7524846" y="675489"/>
              <a:ext cx="791570" cy="1626339"/>
            </a:xfrm>
            <a:custGeom>
              <a:avLst/>
              <a:gdLst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13647 h 1624083"/>
                <a:gd name="connsiteX5" fmla="*/ 0 w 791570"/>
                <a:gd name="connsiteY5" fmla="*/ 0 h 1624083"/>
                <a:gd name="connsiteX0" fmla="*/ 0 w 791570"/>
                <a:gd name="connsiteY0" fmla="*/ 2256 h 1626339"/>
                <a:gd name="connsiteX1" fmla="*/ 0 w 791570"/>
                <a:gd name="connsiteY1" fmla="*/ 1230554 h 1626339"/>
                <a:gd name="connsiteX2" fmla="*/ 395785 w 791570"/>
                <a:gd name="connsiteY2" fmla="*/ 1626339 h 1626339"/>
                <a:gd name="connsiteX3" fmla="*/ 791570 w 791570"/>
                <a:gd name="connsiteY3" fmla="*/ 1230554 h 1626339"/>
                <a:gd name="connsiteX4" fmla="*/ 783619 w 791570"/>
                <a:gd name="connsiteY4" fmla="*/ 0 h 1626339"/>
                <a:gd name="connsiteX5" fmla="*/ 0 w 791570"/>
                <a:gd name="connsiteY5" fmla="*/ 2256 h 162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70" h="1626339">
                  <a:moveTo>
                    <a:pt x="0" y="2256"/>
                  </a:moveTo>
                  <a:lnTo>
                    <a:pt x="0" y="1230554"/>
                  </a:lnTo>
                  <a:lnTo>
                    <a:pt x="395785" y="1626339"/>
                  </a:lnTo>
                  <a:lnTo>
                    <a:pt x="791570" y="1230554"/>
                  </a:lnTo>
                  <a:cubicBezTo>
                    <a:pt x="788920" y="820369"/>
                    <a:pt x="786269" y="410185"/>
                    <a:pt x="783619" y="0"/>
                  </a:cubicBezTo>
                  <a:lnTo>
                    <a:pt x="0" y="2256"/>
                  </a:lnTo>
                  <a:close/>
                </a:path>
              </a:pathLst>
            </a:cu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4" name="Freeform 303"/>
            <p:cNvSpPr/>
            <p:nvPr/>
          </p:nvSpPr>
          <p:spPr>
            <a:xfrm>
              <a:off x="7524846" y="1223655"/>
              <a:ext cx="791570" cy="1078173"/>
            </a:xfrm>
            <a:custGeom>
              <a:avLst/>
              <a:gdLst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13647 h 1624083"/>
                <a:gd name="connsiteX5" fmla="*/ 0 w 791570"/>
                <a:gd name="connsiteY5" fmla="*/ 0 h 1624083"/>
                <a:gd name="connsiteX0" fmla="*/ 0 w 791570"/>
                <a:gd name="connsiteY0" fmla="*/ 0 h 1624083"/>
                <a:gd name="connsiteX1" fmla="*/ 0 w 791570"/>
                <a:gd name="connsiteY1" fmla="*/ 1228298 h 1624083"/>
                <a:gd name="connsiteX2" fmla="*/ 395785 w 791570"/>
                <a:gd name="connsiteY2" fmla="*/ 1624083 h 1624083"/>
                <a:gd name="connsiteX3" fmla="*/ 791570 w 791570"/>
                <a:gd name="connsiteY3" fmla="*/ 1228298 h 1624083"/>
                <a:gd name="connsiteX4" fmla="*/ 791570 w 791570"/>
                <a:gd name="connsiteY4" fmla="*/ 545910 h 1624083"/>
                <a:gd name="connsiteX5" fmla="*/ 0 w 791570"/>
                <a:gd name="connsiteY5" fmla="*/ 0 h 1624083"/>
                <a:gd name="connsiteX0" fmla="*/ 13648 w 791570"/>
                <a:gd name="connsiteY0" fmla="*/ 1 h 1078173"/>
                <a:gd name="connsiteX1" fmla="*/ 0 w 791570"/>
                <a:gd name="connsiteY1" fmla="*/ 682388 h 1078173"/>
                <a:gd name="connsiteX2" fmla="*/ 395785 w 791570"/>
                <a:gd name="connsiteY2" fmla="*/ 1078173 h 1078173"/>
                <a:gd name="connsiteX3" fmla="*/ 791570 w 791570"/>
                <a:gd name="connsiteY3" fmla="*/ 682388 h 1078173"/>
                <a:gd name="connsiteX4" fmla="*/ 791570 w 791570"/>
                <a:gd name="connsiteY4" fmla="*/ 0 h 1078173"/>
                <a:gd name="connsiteX5" fmla="*/ 13648 w 791570"/>
                <a:gd name="connsiteY5" fmla="*/ 1 h 107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570" h="1078173">
                  <a:moveTo>
                    <a:pt x="13648" y="1"/>
                  </a:moveTo>
                  <a:lnTo>
                    <a:pt x="0" y="682388"/>
                  </a:lnTo>
                  <a:lnTo>
                    <a:pt x="395785" y="1078173"/>
                  </a:lnTo>
                  <a:lnTo>
                    <a:pt x="791570" y="682388"/>
                  </a:lnTo>
                  <a:lnTo>
                    <a:pt x="791570" y="0"/>
                  </a:lnTo>
                  <a:lnTo>
                    <a:pt x="13648" y="1"/>
                  </a:lnTo>
                  <a:close/>
                </a:path>
              </a:pathLst>
            </a:cu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7524846" y="491454"/>
              <a:ext cx="791570" cy="178515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7859141" y="2890088"/>
            <a:ext cx="759759" cy="224301"/>
            <a:chOff x="6776039" y="994963"/>
            <a:chExt cx="1627387" cy="480448"/>
          </a:xfrm>
        </p:grpSpPr>
        <p:sp>
          <p:nvSpPr>
            <p:cNvPr id="307" name="Rounded Rectangle 306"/>
            <p:cNvSpPr/>
            <p:nvPr/>
          </p:nvSpPr>
          <p:spPr>
            <a:xfrm>
              <a:off x="6776039" y="1111923"/>
              <a:ext cx="1627387" cy="363488"/>
            </a:xfrm>
            <a:prstGeom prst="roundRect">
              <a:avLst/>
            </a:prstGeom>
            <a:solidFill>
              <a:srgbClr val="4BACC6">
                <a:lumMod val="20000"/>
                <a:lumOff val="80000"/>
              </a:srgbClr>
            </a:solidFill>
            <a:ln w="1905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8" name="Rounded Rectangle 307"/>
            <p:cNvSpPr/>
            <p:nvPr/>
          </p:nvSpPr>
          <p:spPr>
            <a:xfrm>
              <a:off x="6867357" y="1170509"/>
              <a:ext cx="728979" cy="230194"/>
            </a:xfrm>
            <a:prstGeom prst="roundRect">
              <a:avLst/>
            </a:prstGeom>
            <a:solidFill>
              <a:srgbClr val="4BACC6">
                <a:lumMod val="20000"/>
                <a:lumOff val="80000"/>
              </a:srgbClr>
            </a:solidFill>
            <a:ln w="127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9" name="Teardrop 308"/>
            <p:cNvSpPr/>
            <p:nvPr/>
          </p:nvSpPr>
          <p:spPr>
            <a:xfrm rot="18956874">
              <a:off x="7966807" y="994963"/>
              <a:ext cx="385107" cy="384766"/>
            </a:xfrm>
            <a:prstGeom prst="teardrop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0176">
                <a:defRPr/>
              </a:pPr>
              <a:endParaRPr lang="en-GB" sz="1693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0" name="Straight Connector 309"/>
            <p:cNvCxnSpPr/>
            <p:nvPr/>
          </p:nvCxnSpPr>
          <p:spPr>
            <a:xfrm>
              <a:off x="7092280" y="1178291"/>
              <a:ext cx="0" cy="218665"/>
            </a:xfrm>
            <a:prstGeom prst="line">
              <a:avLst/>
            </a:prstGeom>
            <a:noFill/>
            <a:ln w="57150" cap="flat" cmpd="sng" algn="ctr">
              <a:solidFill>
                <a:srgbClr val="4BACC6"/>
              </a:solidFill>
              <a:prstDash val="solid"/>
            </a:ln>
            <a:effectLst/>
          </p:spPr>
        </p:cxnSp>
        <p:cxnSp>
          <p:nvCxnSpPr>
            <p:cNvPr id="311" name="Straight Connector 310"/>
            <p:cNvCxnSpPr/>
            <p:nvPr/>
          </p:nvCxnSpPr>
          <p:spPr>
            <a:xfrm>
              <a:off x="7244679" y="1185545"/>
              <a:ext cx="0" cy="218665"/>
            </a:xfrm>
            <a:prstGeom prst="line">
              <a:avLst/>
            </a:prstGeom>
            <a:noFill/>
            <a:ln w="57150" cap="flat" cmpd="sng" algn="ctr">
              <a:solidFill>
                <a:srgbClr val="4BACC6"/>
              </a:solidFill>
              <a:prstDash val="solid"/>
            </a:ln>
            <a:effectLst/>
          </p:spPr>
        </p:cxnSp>
      </p:grpSp>
      <p:sp>
        <p:nvSpPr>
          <p:cNvPr id="312" name="TextBox 311"/>
          <p:cNvSpPr txBox="1"/>
          <p:nvPr/>
        </p:nvSpPr>
        <p:spPr>
          <a:xfrm>
            <a:off x="8108545" y="2239635"/>
            <a:ext cx="451051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PCR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7829715" y="1619326"/>
            <a:ext cx="1133249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1881" b="1" i="1" kern="0" dirty="0">
                <a:solidFill>
                  <a:prstClr val="black"/>
                </a:solidFill>
              </a:rPr>
              <a:t>Key</a:t>
            </a:r>
          </a:p>
        </p:txBody>
      </p:sp>
      <p:grpSp>
        <p:nvGrpSpPr>
          <p:cNvPr id="315" name="Group 314"/>
          <p:cNvGrpSpPr/>
          <p:nvPr/>
        </p:nvGrpSpPr>
        <p:grpSpPr>
          <a:xfrm>
            <a:off x="7902590" y="4244179"/>
            <a:ext cx="223887" cy="344665"/>
            <a:chOff x="3705651" y="56959"/>
            <a:chExt cx="1902337" cy="2928561"/>
          </a:xfrm>
        </p:grpSpPr>
        <p:grpSp>
          <p:nvGrpSpPr>
            <p:cNvPr id="316" name="Group 315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</p:grpSpPr>
          <p:sp>
            <p:nvSpPr>
              <p:cNvPr id="318" name="Freeform 317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9" name="Freeform 318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0" name="Freeform 319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1" name="Freeform 320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17" name="Oval 316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7904883" y="4932200"/>
            <a:ext cx="223887" cy="344665"/>
            <a:chOff x="3705651" y="56959"/>
            <a:chExt cx="1902337" cy="2928561"/>
          </a:xfrm>
          <a:solidFill>
            <a:srgbClr val="C0504D">
              <a:lumMod val="20000"/>
              <a:lumOff val="80000"/>
            </a:srgbClr>
          </a:solidFill>
        </p:grpSpPr>
        <p:grpSp>
          <p:nvGrpSpPr>
            <p:cNvPr id="323" name="Group 322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325" name="Freeform 324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6" name="Freeform 325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7" name="Freeform 326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8" name="Freeform 327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24" name="Oval 323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8066236" y="4306174"/>
            <a:ext cx="843443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Uninfected</a:t>
            </a:r>
          </a:p>
        </p:txBody>
      </p:sp>
      <p:sp>
        <p:nvSpPr>
          <p:cNvPr id="337" name="TextBox 336"/>
          <p:cNvSpPr txBox="1"/>
          <p:nvPr/>
        </p:nvSpPr>
        <p:spPr>
          <a:xfrm>
            <a:off x="8075337" y="4923807"/>
            <a:ext cx="843140" cy="526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Infected (and infectious)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8027314" y="5589671"/>
            <a:ext cx="827991" cy="38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Newly infected</a:t>
            </a:r>
          </a:p>
        </p:txBody>
      </p:sp>
      <p:sp>
        <p:nvSpPr>
          <p:cNvPr id="339" name="Rectangle 338"/>
          <p:cNvSpPr/>
          <p:nvPr/>
        </p:nvSpPr>
        <p:spPr>
          <a:xfrm>
            <a:off x="7882808" y="3455115"/>
            <a:ext cx="279062" cy="43205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0176">
              <a:defRPr/>
            </a:pPr>
            <a:endParaRPr lang="en-GB" sz="169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8057007" y="3542767"/>
            <a:ext cx="856522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 smtClean="0">
                <a:solidFill>
                  <a:prstClr val="black"/>
                </a:solidFill>
              </a:rPr>
              <a:t>In HU</a:t>
            </a:r>
            <a:endParaRPr lang="en-GB" sz="941" kern="0" dirty="0">
              <a:solidFill>
                <a:prstClr val="black"/>
              </a:solidFill>
            </a:endParaRPr>
          </a:p>
        </p:txBody>
      </p:sp>
      <p:grpSp>
        <p:nvGrpSpPr>
          <p:cNvPr id="358" name="Group 357"/>
          <p:cNvGrpSpPr/>
          <p:nvPr/>
        </p:nvGrpSpPr>
        <p:grpSpPr>
          <a:xfrm>
            <a:off x="4745054" y="2234952"/>
            <a:ext cx="223887" cy="344665"/>
            <a:chOff x="3705651" y="56959"/>
            <a:chExt cx="1902337" cy="2928561"/>
          </a:xfrm>
          <a:solidFill>
            <a:srgbClr val="C0504D">
              <a:lumMod val="40000"/>
              <a:lumOff val="60000"/>
            </a:srgbClr>
          </a:solidFill>
        </p:grpSpPr>
        <p:grpSp>
          <p:nvGrpSpPr>
            <p:cNvPr id="359" name="Group 358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361" name="Freeform 360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2" name="Freeform 361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3" name="Freeform 362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4" name="Freeform 363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60" name="Oval 359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7912265" y="5607614"/>
            <a:ext cx="223887" cy="344665"/>
            <a:chOff x="3705651" y="56959"/>
            <a:chExt cx="1902337" cy="2928561"/>
          </a:xfrm>
          <a:solidFill>
            <a:srgbClr val="C0504D">
              <a:lumMod val="40000"/>
              <a:lumOff val="60000"/>
            </a:srgbClr>
          </a:solidFill>
        </p:grpSpPr>
        <p:grpSp>
          <p:nvGrpSpPr>
            <p:cNvPr id="377" name="Group 376"/>
            <p:cNvGrpSpPr/>
            <p:nvPr/>
          </p:nvGrpSpPr>
          <p:grpSpPr>
            <a:xfrm rot="21447640">
              <a:off x="3705651" y="841963"/>
              <a:ext cx="1902337" cy="2143557"/>
              <a:chOff x="3705651" y="841963"/>
              <a:chExt cx="1902337" cy="2143557"/>
            </a:xfrm>
            <a:grpFill/>
          </p:grpSpPr>
          <p:sp>
            <p:nvSpPr>
              <p:cNvPr id="379" name="Freeform 378"/>
              <p:cNvSpPr/>
              <p:nvPr/>
            </p:nvSpPr>
            <p:spPr>
              <a:xfrm>
                <a:off x="4002945" y="841963"/>
                <a:ext cx="1285230" cy="1340806"/>
              </a:xfrm>
              <a:custGeom>
                <a:avLst/>
                <a:gdLst>
                  <a:gd name="connsiteX0" fmla="*/ 215372 w 1285230"/>
                  <a:gd name="connsiteY0" fmla="*/ 106943 h 1340806"/>
                  <a:gd name="connsiteX1" fmla="*/ 1190157 w 1285230"/>
                  <a:gd name="connsiteY1" fmla="*/ 167328 h 1340806"/>
                  <a:gd name="connsiteX2" fmla="*/ 1121146 w 1285230"/>
                  <a:gd name="connsiteY2" fmla="*/ 1193871 h 1340806"/>
                  <a:gd name="connsiteX3" fmla="*/ 68723 w 1285230"/>
                  <a:gd name="connsiteY3" fmla="*/ 1219750 h 1340806"/>
                  <a:gd name="connsiteX4" fmla="*/ 215372 w 1285230"/>
                  <a:gd name="connsiteY4" fmla="*/ 106943 h 134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230" h="1340806">
                    <a:moveTo>
                      <a:pt x="215372" y="106943"/>
                    </a:moveTo>
                    <a:cubicBezTo>
                      <a:pt x="402278" y="-68461"/>
                      <a:pt x="1039195" y="-13827"/>
                      <a:pt x="1190157" y="167328"/>
                    </a:cubicBezTo>
                    <a:cubicBezTo>
                      <a:pt x="1341119" y="348483"/>
                      <a:pt x="1308052" y="1018467"/>
                      <a:pt x="1121146" y="1193871"/>
                    </a:cubicBezTo>
                    <a:cubicBezTo>
                      <a:pt x="934240" y="1369275"/>
                      <a:pt x="215372" y="1399467"/>
                      <a:pt x="68723" y="1219750"/>
                    </a:cubicBezTo>
                    <a:cubicBezTo>
                      <a:pt x="-77926" y="1040033"/>
                      <a:pt x="28466" y="282347"/>
                      <a:pt x="215372" y="106943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0" name="Freeform 379"/>
              <p:cNvSpPr/>
              <p:nvPr/>
            </p:nvSpPr>
            <p:spPr>
              <a:xfrm>
                <a:off x="3948731" y="1581968"/>
                <a:ext cx="1213673" cy="1403552"/>
              </a:xfrm>
              <a:custGeom>
                <a:avLst/>
                <a:gdLst>
                  <a:gd name="connsiteX0" fmla="*/ 286680 w 1213673"/>
                  <a:gd name="connsiteY0" fmla="*/ 11220 h 1403552"/>
                  <a:gd name="connsiteX1" fmla="*/ 168874 w 1213673"/>
                  <a:gd name="connsiteY1" fmla="*/ 325369 h 1403552"/>
                  <a:gd name="connsiteX2" fmla="*/ 67897 w 1213673"/>
                  <a:gd name="connsiteY2" fmla="*/ 712447 h 1403552"/>
                  <a:gd name="connsiteX3" fmla="*/ 17409 w 1213673"/>
                  <a:gd name="connsiteY3" fmla="*/ 1077085 h 1403552"/>
                  <a:gd name="connsiteX4" fmla="*/ 56678 w 1213673"/>
                  <a:gd name="connsiteY4" fmla="*/ 1295868 h 1403552"/>
                  <a:gd name="connsiteX5" fmla="*/ 595220 w 1213673"/>
                  <a:gd name="connsiteY5" fmla="*/ 1329526 h 1403552"/>
                  <a:gd name="connsiteX6" fmla="*/ 701806 w 1213673"/>
                  <a:gd name="connsiteY6" fmla="*/ 953669 h 1403552"/>
                  <a:gd name="connsiteX7" fmla="*/ 707416 w 1213673"/>
                  <a:gd name="connsiteY7" fmla="*/ 1335136 h 1403552"/>
                  <a:gd name="connsiteX8" fmla="*/ 1144982 w 1213673"/>
                  <a:gd name="connsiteY8" fmla="*/ 1368795 h 1403552"/>
                  <a:gd name="connsiteX9" fmla="*/ 1212300 w 1213673"/>
                  <a:gd name="connsiteY9" fmla="*/ 964888 h 1403552"/>
                  <a:gd name="connsiteX10" fmla="*/ 1144982 w 1213673"/>
                  <a:gd name="connsiteY10" fmla="*/ 263661 h 1403552"/>
                  <a:gd name="connsiteX11" fmla="*/ 1094494 w 1213673"/>
                  <a:gd name="connsiteY11" fmla="*/ 0 h 1403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3673" h="1403552">
                    <a:moveTo>
                      <a:pt x="286680" y="11220"/>
                    </a:moveTo>
                    <a:cubicBezTo>
                      <a:pt x="246009" y="109859"/>
                      <a:pt x="205338" y="208498"/>
                      <a:pt x="168874" y="325369"/>
                    </a:cubicBezTo>
                    <a:cubicBezTo>
                      <a:pt x="132410" y="442240"/>
                      <a:pt x="93141" y="587161"/>
                      <a:pt x="67897" y="712447"/>
                    </a:cubicBezTo>
                    <a:cubicBezTo>
                      <a:pt x="42653" y="837733"/>
                      <a:pt x="19279" y="979848"/>
                      <a:pt x="17409" y="1077085"/>
                    </a:cubicBezTo>
                    <a:cubicBezTo>
                      <a:pt x="15539" y="1174322"/>
                      <a:pt x="-39624" y="1253795"/>
                      <a:pt x="56678" y="1295868"/>
                    </a:cubicBezTo>
                    <a:cubicBezTo>
                      <a:pt x="152980" y="1337941"/>
                      <a:pt x="487699" y="1386559"/>
                      <a:pt x="595220" y="1329526"/>
                    </a:cubicBezTo>
                    <a:cubicBezTo>
                      <a:pt x="702741" y="1272493"/>
                      <a:pt x="683107" y="952734"/>
                      <a:pt x="701806" y="953669"/>
                    </a:cubicBezTo>
                    <a:cubicBezTo>
                      <a:pt x="720505" y="954604"/>
                      <a:pt x="633553" y="1265948"/>
                      <a:pt x="707416" y="1335136"/>
                    </a:cubicBezTo>
                    <a:cubicBezTo>
                      <a:pt x="781279" y="1404324"/>
                      <a:pt x="1060835" y="1430503"/>
                      <a:pt x="1144982" y="1368795"/>
                    </a:cubicBezTo>
                    <a:cubicBezTo>
                      <a:pt x="1229129" y="1307087"/>
                      <a:pt x="1212300" y="1149077"/>
                      <a:pt x="1212300" y="964888"/>
                    </a:cubicBezTo>
                    <a:cubicBezTo>
                      <a:pt x="1212300" y="780699"/>
                      <a:pt x="1164616" y="424476"/>
                      <a:pt x="1144982" y="263661"/>
                    </a:cubicBezTo>
                    <a:cubicBezTo>
                      <a:pt x="1125348" y="102846"/>
                      <a:pt x="1109921" y="51423"/>
                      <a:pt x="1094494" y="0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1" name="Freeform 380"/>
              <p:cNvSpPr/>
              <p:nvPr/>
            </p:nvSpPr>
            <p:spPr>
              <a:xfrm>
                <a:off x="3705651" y="948059"/>
                <a:ext cx="518540" cy="1116353"/>
              </a:xfrm>
              <a:custGeom>
                <a:avLst/>
                <a:gdLst>
                  <a:gd name="connsiteX0" fmla="*/ 518540 w 518540"/>
                  <a:gd name="connsiteY0" fmla="*/ 0 h 1116353"/>
                  <a:gd name="connsiteX1" fmla="*/ 232440 w 518540"/>
                  <a:gd name="connsiteY1" fmla="*/ 342199 h 1116353"/>
                  <a:gd name="connsiteX2" fmla="*/ 2437 w 518540"/>
                  <a:gd name="connsiteY2" fmla="*/ 891961 h 1116353"/>
                  <a:gd name="connsiteX3" fmla="*/ 125853 w 518540"/>
                  <a:gd name="connsiteY3" fmla="*/ 1077085 h 1116353"/>
                  <a:gd name="connsiteX4" fmla="*/ 350246 w 518540"/>
                  <a:gd name="connsiteY4" fmla="*/ 1116353 h 11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540" h="1116353">
                    <a:moveTo>
                      <a:pt x="518540" y="0"/>
                    </a:moveTo>
                    <a:cubicBezTo>
                      <a:pt x="418498" y="96769"/>
                      <a:pt x="318457" y="193539"/>
                      <a:pt x="232440" y="342199"/>
                    </a:cubicBezTo>
                    <a:cubicBezTo>
                      <a:pt x="146423" y="490859"/>
                      <a:pt x="20201" y="769480"/>
                      <a:pt x="2437" y="891961"/>
                    </a:cubicBezTo>
                    <a:cubicBezTo>
                      <a:pt x="-15327" y="1014442"/>
                      <a:pt x="67885" y="1039686"/>
                      <a:pt x="125853" y="1077085"/>
                    </a:cubicBezTo>
                    <a:cubicBezTo>
                      <a:pt x="183821" y="1114484"/>
                      <a:pt x="267033" y="1115418"/>
                      <a:pt x="350246" y="1116353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2" name="Freeform 381"/>
              <p:cNvSpPr/>
              <p:nvPr/>
            </p:nvSpPr>
            <p:spPr>
              <a:xfrm>
                <a:off x="5127372" y="998547"/>
                <a:ext cx="480616" cy="1046419"/>
              </a:xfrm>
              <a:custGeom>
                <a:avLst/>
                <a:gdLst>
                  <a:gd name="connsiteX0" fmla="*/ 78537 w 480616"/>
                  <a:gd name="connsiteY0" fmla="*/ 0 h 1046419"/>
                  <a:gd name="connsiteX1" fmla="*/ 330979 w 480616"/>
                  <a:gd name="connsiteY1" fmla="*/ 398297 h 1046419"/>
                  <a:gd name="connsiteX2" fmla="*/ 476834 w 480616"/>
                  <a:gd name="connsiteY2" fmla="*/ 863912 h 1046419"/>
                  <a:gd name="connsiteX3" fmla="*/ 398297 w 480616"/>
                  <a:gd name="connsiteY3" fmla="*/ 1026597 h 1046419"/>
                  <a:gd name="connsiteX4" fmla="*/ 0 w 480616"/>
                  <a:gd name="connsiteY4" fmla="*/ 1037816 h 10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16" h="1046419">
                    <a:moveTo>
                      <a:pt x="78537" y="0"/>
                    </a:moveTo>
                    <a:cubicBezTo>
                      <a:pt x="171566" y="127156"/>
                      <a:pt x="264596" y="254312"/>
                      <a:pt x="330979" y="398297"/>
                    </a:cubicBezTo>
                    <a:cubicBezTo>
                      <a:pt x="397362" y="542282"/>
                      <a:pt x="465614" y="759195"/>
                      <a:pt x="476834" y="863912"/>
                    </a:cubicBezTo>
                    <a:cubicBezTo>
                      <a:pt x="488054" y="968629"/>
                      <a:pt x="477769" y="997613"/>
                      <a:pt x="398297" y="1026597"/>
                    </a:cubicBezTo>
                    <a:cubicBezTo>
                      <a:pt x="318825" y="1055581"/>
                      <a:pt x="159412" y="1046698"/>
                      <a:pt x="0" y="1037816"/>
                    </a:cubicBezTo>
                  </a:path>
                </a:pathLst>
              </a:cu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693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78" name="Oval 377"/>
            <p:cNvSpPr/>
            <p:nvPr/>
          </p:nvSpPr>
          <p:spPr>
            <a:xfrm>
              <a:off x="4050422" y="56959"/>
              <a:ext cx="1296144" cy="1224136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9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2" name="TextBox 341"/>
          <p:cNvSpPr txBox="1"/>
          <p:nvPr/>
        </p:nvSpPr>
        <p:spPr>
          <a:xfrm>
            <a:off x="8580479" y="2910020"/>
            <a:ext cx="451051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 smtClean="0">
                <a:solidFill>
                  <a:prstClr val="black"/>
                </a:solidFill>
              </a:rPr>
              <a:t>RDT</a:t>
            </a:r>
            <a:endParaRPr lang="en-GB" sz="941" kern="0" dirty="0">
              <a:solidFill>
                <a:prstClr val="black"/>
              </a:solidFill>
            </a:endParaRPr>
          </a:p>
        </p:txBody>
      </p:sp>
      <p:sp>
        <p:nvSpPr>
          <p:cNvPr id="294" name="Title 1"/>
          <p:cNvSpPr txBox="1">
            <a:spLocks/>
          </p:cNvSpPr>
          <p:nvPr/>
        </p:nvSpPr>
        <p:spPr>
          <a:xfrm>
            <a:off x="457200" y="158080"/>
            <a:ext cx="8229600" cy="90872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6pPr>
            <a:lvl7pPr marL="9144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7pPr>
            <a:lvl8pPr marL="13716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8pPr>
            <a:lvl9pPr marL="18288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9pPr>
          </a:lstStyle>
          <a:p>
            <a:r>
              <a:rPr lang="en-US" sz="2800" b="1" kern="0" smtClean="0">
                <a:solidFill>
                  <a:schemeClr val="accent2"/>
                </a:solidFill>
              </a:rPr>
              <a:t>From projections to predictions?</a:t>
            </a:r>
            <a:endParaRPr lang="en-US" sz="2800" b="1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312"/>
          <p:cNvSpPr txBox="1"/>
          <p:nvPr/>
        </p:nvSpPr>
        <p:spPr>
          <a:xfrm>
            <a:off x="8578691" y="2500760"/>
            <a:ext cx="484930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0176">
              <a:defRPr/>
            </a:pPr>
            <a:r>
              <a:rPr lang="en-GB" sz="941" kern="0" dirty="0">
                <a:solidFill>
                  <a:prstClr val="black"/>
                </a:solidFill>
              </a:rPr>
              <a:t>RDT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896" y="1614620"/>
            <a:ext cx="8867634" cy="4534966"/>
            <a:chOff x="152400" y="1676400"/>
            <a:chExt cx="8867634" cy="4534966"/>
          </a:xfrm>
        </p:grpSpPr>
        <p:grpSp>
          <p:nvGrpSpPr>
            <p:cNvPr id="2" name="Group 1"/>
            <p:cNvGrpSpPr/>
            <p:nvPr/>
          </p:nvGrpSpPr>
          <p:grpSpPr>
            <a:xfrm>
              <a:off x="152400" y="1676400"/>
              <a:ext cx="8800719" cy="4534966"/>
              <a:chOff x="162678" y="1192345"/>
              <a:chExt cx="8800719" cy="4534966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62678" y="1193497"/>
                <a:ext cx="7568122" cy="4447551"/>
              </a:xfrm>
              <a:prstGeom prst="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60176">
                  <a:defRPr/>
                </a:pPr>
                <a:endParaRPr lang="en-GB" sz="169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 flipV="1">
                <a:off x="1576612" y="3502620"/>
                <a:ext cx="462084" cy="1041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" name="Straight Arrow Connector 5"/>
              <p:cNvCxnSpPr/>
              <p:nvPr/>
            </p:nvCxnSpPr>
            <p:spPr>
              <a:xfrm>
                <a:off x="3752658" y="1764090"/>
                <a:ext cx="836267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7" name="Rectangle 6"/>
              <p:cNvSpPr/>
              <p:nvPr/>
            </p:nvSpPr>
            <p:spPr>
              <a:xfrm>
                <a:off x="4098751" y="2844777"/>
                <a:ext cx="707483" cy="916064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60176">
                  <a:defRPr/>
                </a:pPr>
                <a:endParaRPr lang="en-GB" sz="1693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V="1">
                <a:off x="5419374" y="3422591"/>
                <a:ext cx="770998" cy="4587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9" name="Straight Arrow Connector 8"/>
              <p:cNvCxnSpPr>
                <a:endCxn id="31" idx="0"/>
              </p:cNvCxnSpPr>
              <p:nvPr/>
            </p:nvCxnSpPr>
            <p:spPr>
              <a:xfrm flipV="1">
                <a:off x="1448669" y="1846501"/>
                <a:ext cx="420026" cy="113080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grpSp>
            <p:nvGrpSpPr>
              <p:cNvPr id="10" name="Group 9"/>
              <p:cNvGrpSpPr/>
              <p:nvPr/>
            </p:nvGrpSpPr>
            <p:grpSpPr>
              <a:xfrm>
                <a:off x="2330630" y="3322596"/>
                <a:ext cx="759759" cy="224301"/>
                <a:chOff x="6776039" y="994963"/>
                <a:chExt cx="1627387" cy="480448"/>
              </a:xfrm>
            </p:grpSpPr>
            <p:sp>
              <p:nvSpPr>
                <p:cNvPr id="11" name="Rounded Rectangle 10"/>
                <p:cNvSpPr/>
                <p:nvPr/>
              </p:nvSpPr>
              <p:spPr>
                <a:xfrm>
                  <a:off x="6776039" y="1111923"/>
                  <a:ext cx="1627387" cy="363488"/>
                </a:xfrm>
                <a:prstGeom prst="roundRect">
                  <a:avLst/>
                </a:prstGeom>
                <a:solidFill>
                  <a:srgbClr val="4BACC6">
                    <a:lumMod val="20000"/>
                    <a:lumOff val="80000"/>
                  </a:srgbClr>
                </a:solidFill>
                <a:ln w="1905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" name="Rounded Rectangle 11"/>
                <p:cNvSpPr/>
                <p:nvPr/>
              </p:nvSpPr>
              <p:spPr>
                <a:xfrm>
                  <a:off x="6867357" y="1170509"/>
                  <a:ext cx="728979" cy="230194"/>
                </a:xfrm>
                <a:prstGeom prst="roundRect">
                  <a:avLst/>
                </a:prstGeom>
                <a:solidFill>
                  <a:srgbClr val="4BACC6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" name="Teardrop 12"/>
                <p:cNvSpPr/>
                <p:nvPr/>
              </p:nvSpPr>
              <p:spPr>
                <a:xfrm rot="18956874">
                  <a:off x="7966807" y="994963"/>
                  <a:ext cx="385107" cy="384766"/>
                </a:xfrm>
                <a:prstGeom prst="teardrop">
                  <a:avLst/>
                </a:prstGeom>
                <a:solidFill>
                  <a:srgbClr val="C0504D"/>
                </a:solidFill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7092280" y="1183713"/>
                  <a:ext cx="0" cy="218665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7244679" y="1183713"/>
                  <a:ext cx="0" cy="217619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</p:cxnSp>
          </p:grpSp>
          <p:cxnSp>
            <p:nvCxnSpPr>
              <p:cNvPr id="16" name="Straight Arrow Connector 15"/>
              <p:cNvCxnSpPr/>
              <p:nvPr/>
            </p:nvCxnSpPr>
            <p:spPr>
              <a:xfrm flipV="1">
                <a:off x="3236677" y="3424885"/>
                <a:ext cx="445254" cy="1801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2290717" y="3559098"/>
                <a:ext cx="887481" cy="381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60176">
                  <a:defRPr/>
                </a:pPr>
                <a:r>
                  <a:rPr lang="en-GB" sz="941" kern="0" dirty="0">
                    <a:solidFill>
                      <a:prstClr val="black"/>
                    </a:solidFill>
                  </a:rPr>
                  <a:t>RDT used to sort patients.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061865" y="3205833"/>
                <a:ext cx="175383" cy="401113"/>
                <a:chOff x="7524846" y="491454"/>
                <a:chExt cx="791570" cy="1810374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7524846" y="675489"/>
                  <a:ext cx="791570" cy="1626339"/>
                </a:xfrm>
                <a:custGeom>
                  <a:avLst/>
                  <a:gdLst>
                    <a:gd name="connsiteX0" fmla="*/ 0 w 791570"/>
                    <a:gd name="connsiteY0" fmla="*/ 0 h 1624083"/>
                    <a:gd name="connsiteX1" fmla="*/ 0 w 791570"/>
                    <a:gd name="connsiteY1" fmla="*/ 1228298 h 1624083"/>
                    <a:gd name="connsiteX2" fmla="*/ 395785 w 791570"/>
                    <a:gd name="connsiteY2" fmla="*/ 1624083 h 1624083"/>
                    <a:gd name="connsiteX3" fmla="*/ 791570 w 791570"/>
                    <a:gd name="connsiteY3" fmla="*/ 1228298 h 1624083"/>
                    <a:gd name="connsiteX4" fmla="*/ 791570 w 791570"/>
                    <a:gd name="connsiteY4" fmla="*/ 13647 h 1624083"/>
                    <a:gd name="connsiteX5" fmla="*/ 0 w 791570"/>
                    <a:gd name="connsiteY5" fmla="*/ 0 h 1624083"/>
                    <a:gd name="connsiteX0" fmla="*/ 0 w 791570"/>
                    <a:gd name="connsiteY0" fmla="*/ 2256 h 1626339"/>
                    <a:gd name="connsiteX1" fmla="*/ 0 w 791570"/>
                    <a:gd name="connsiteY1" fmla="*/ 1230554 h 1626339"/>
                    <a:gd name="connsiteX2" fmla="*/ 395785 w 791570"/>
                    <a:gd name="connsiteY2" fmla="*/ 1626339 h 1626339"/>
                    <a:gd name="connsiteX3" fmla="*/ 791570 w 791570"/>
                    <a:gd name="connsiteY3" fmla="*/ 1230554 h 1626339"/>
                    <a:gd name="connsiteX4" fmla="*/ 783619 w 791570"/>
                    <a:gd name="connsiteY4" fmla="*/ 0 h 1626339"/>
                    <a:gd name="connsiteX5" fmla="*/ 0 w 791570"/>
                    <a:gd name="connsiteY5" fmla="*/ 2256 h 1626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1570" h="1626339">
                      <a:moveTo>
                        <a:pt x="0" y="2256"/>
                      </a:moveTo>
                      <a:lnTo>
                        <a:pt x="0" y="1230554"/>
                      </a:lnTo>
                      <a:lnTo>
                        <a:pt x="395785" y="1626339"/>
                      </a:lnTo>
                      <a:lnTo>
                        <a:pt x="791570" y="1230554"/>
                      </a:lnTo>
                      <a:cubicBezTo>
                        <a:pt x="788920" y="820369"/>
                        <a:pt x="786269" y="410185"/>
                        <a:pt x="783619" y="0"/>
                      </a:cubicBezTo>
                      <a:lnTo>
                        <a:pt x="0" y="2256"/>
                      </a:lnTo>
                      <a:close/>
                    </a:path>
                  </a:pathLst>
                </a:custGeom>
                <a:solidFill>
                  <a:srgbClr val="8064A2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8064A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7524846" y="1223655"/>
                  <a:ext cx="791570" cy="1078173"/>
                </a:xfrm>
                <a:custGeom>
                  <a:avLst/>
                  <a:gdLst>
                    <a:gd name="connsiteX0" fmla="*/ 0 w 791570"/>
                    <a:gd name="connsiteY0" fmla="*/ 0 h 1624083"/>
                    <a:gd name="connsiteX1" fmla="*/ 0 w 791570"/>
                    <a:gd name="connsiteY1" fmla="*/ 1228298 h 1624083"/>
                    <a:gd name="connsiteX2" fmla="*/ 395785 w 791570"/>
                    <a:gd name="connsiteY2" fmla="*/ 1624083 h 1624083"/>
                    <a:gd name="connsiteX3" fmla="*/ 791570 w 791570"/>
                    <a:gd name="connsiteY3" fmla="*/ 1228298 h 1624083"/>
                    <a:gd name="connsiteX4" fmla="*/ 791570 w 791570"/>
                    <a:gd name="connsiteY4" fmla="*/ 13647 h 1624083"/>
                    <a:gd name="connsiteX5" fmla="*/ 0 w 791570"/>
                    <a:gd name="connsiteY5" fmla="*/ 0 h 1624083"/>
                    <a:gd name="connsiteX0" fmla="*/ 0 w 791570"/>
                    <a:gd name="connsiteY0" fmla="*/ 0 h 1624083"/>
                    <a:gd name="connsiteX1" fmla="*/ 0 w 791570"/>
                    <a:gd name="connsiteY1" fmla="*/ 1228298 h 1624083"/>
                    <a:gd name="connsiteX2" fmla="*/ 395785 w 791570"/>
                    <a:gd name="connsiteY2" fmla="*/ 1624083 h 1624083"/>
                    <a:gd name="connsiteX3" fmla="*/ 791570 w 791570"/>
                    <a:gd name="connsiteY3" fmla="*/ 1228298 h 1624083"/>
                    <a:gd name="connsiteX4" fmla="*/ 791570 w 791570"/>
                    <a:gd name="connsiteY4" fmla="*/ 545910 h 1624083"/>
                    <a:gd name="connsiteX5" fmla="*/ 0 w 791570"/>
                    <a:gd name="connsiteY5" fmla="*/ 0 h 1624083"/>
                    <a:gd name="connsiteX0" fmla="*/ 13648 w 791570"/>
                    <a:gd name="connsiteY0" fmla="*/ 1 h 1078173"/>
                    <a:gd name="connsiteX1" fmla="*/ 0 w 791570"/>
                    <a:gd name="connsiteY1" fmla="*/ 682388 h 1078173"/>
                    <a:gd name="connsiteX2" fmla="*/ 395785 w 791570"/>
                    <a:gd name="connsiteY2" fmla="*/ 1078173 h 1078173"/>
                    <a:gd name="connsiteX3" fmla="*/ 791570 w 791570"/>
                    <a:gd name="connsiteY3" fmla="*/ 682388 h 1078173"/>
                    <a:gd name="connsiteX4" fmla="*/ 791570 w 791570"/>
                    <a:gd name="connsiteY4" fmla="*/ 0 h 1078173"/>
                    <a:gd name="connsiteX5" fmla="*/ 13648 w 791570"/>
                    <a:gd name="connsiteY5" fmla="*/ 1 h 1078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1570" h="1078173">
                      <a:moveTo>
                        <a:pt x="13648" y="1"/>
                      </a:moveTo>
                      <a:lnTo>
                        <a:pt x="0" y="682388"/>
                      </a:lnTo>
                      <a:lnTo>
                        <a:pt x="395785" y="1078173"/>
                      </a:lnTo>
                      <a:lnTo>
                        <a:pt x="791570" y="682388"/>
                      </a:lnTo>
                      <a:lnTo>
                        <a:pt x="791570" y="0"/>
                      </a:lnTo>
                      <a:lnTo>
                        <a:pt x="13648" y="1"/>
                      </a:lnTo>
                      <a:close/>
                    </a:path>
                  </a:pathLst>
                </a:custGeom>
                <a:solidFill>
                  <a:srgbClr val="C0504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524846" y="491454"/>
                  <a:ext cx="791570" cy="178515"/>
                </a:xfrm>
                <a:prstGeom prst="rect">
                  <a:avLst/>
                </a:prstGeom>
                <a:solidFill>
                  <a:srgbClr val="8064A2"/>
                </a:solidFill>
                <a:ln w="25400" cap="flat" cmpd="sng" algn="ctr">
                  <a:solidFill>
                    <a:srgbClr val="8064A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3477864" y="1583458"/>
                <a:ext cx="175383" cy="401113"/>
                <a:chOff x="7524846" y="491454"/>
                <a:chExt cx="791570" cy="1810374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7524846" y="675489"/>
                  <a:ext cx="791570" cy="1626339"/>
                </a:xfrm>
                <a:custGeom>
                  <a:avLst/>
                  <a:gdLst>
                    <a:gd name="connsiteX0" fmla="*/ 0 w 791570"/>
                    <a:gd name="connsiteY0" fmla="*/ 0 h 1624083"/>
                    <a:gd name="connsiteX1" fmla="*/ 0 w 791570"/>
                    <a:gd name="connsiteY1" fmla="*/ 1228298 h 1624083"/>
                    <a:gd name="connsiteX2" fmla="*/ 395785 w 791570"/>
                    <a:gd name="connsiteY2" fmla="*/ 1624083 h 1624083"/>
                    <a:gd name="connsiteX3" fmla="*/ 791570 w 791570"/>
                    <a:gd name="connsiteY3" fmla="*/ 1228298 h 1624083"/>
                    <a:gd name="connsiteX4" fmla="*/ 791570 w 791570"/>
                    <a:gd name="connsiteY4" fmla="*/ 13647 h 1624083"/>
                    <a:gd name="connsiteX5" fmla="*/ 0 w 791570"/>
                    <a:gd name="connsiteY5" fmla="*/ 0 h 1624083"/>
                    <a:gd name="connsiteX0" fmla="*/ 0 w 791570"/>
                    <a:gd name="connsiteY0" fmla="*/ 2256 h 1626339"/>
                    <a:gd name="connsiteX1" fmla="*/ 0 w 791570"/>
                    <a:gd name="connsiteY1" fmla="*/ 1230554 h 1626339"/>
                    <a:gd name="connsiteX2" fmla="*/ 395785 w 791570"/>
                    <a:gd name="connsiteY2" fmla="*/ 1626339 h 1626339"/>
                    <a:gd name="connsiteX3" fmla="*/ 791570 w 791570"/>
                    <a:gd name="connsiteY3" fmla="*/ 1230554 h 1626339"/>
                    <a:gd name="connsiteX4" fmla="*/ 783619 w 791570"/>
                    <a:gd name="connsiteY4" fmla="*/ 0 h 1626339"/>
                    <a:gd name="connsiteX5" fmla="*/ 0 w 791570"/>
                    <a:gd name="connsiteY5" fmla="*/ 2256 h 1626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1570" h="1626339">
                      <a:moveTo>
                        <a:pt x="0" y="2256"/>
                      </a:moveTo>
                      <a:lnTo>
                        <a:pt x="0" y="1230554"/>
                      </a:lnTo>
                      <a:lnTo>
                        <a:pt x="395785" y="1626339"/>
                      </a:lnTo>
                      <a:lnTo>
                        <a:pt x="791570" y="1230554"/>
                      </a:lnTo>
                      <a:cubicBezTo>
                        <a:pt x="788920" y="820369"/>
                        <a:pt x="786269" y="410185"/>
                        <a:pt x="783619" y="0"/>
                      </a:cubicBezTo>
                      <a:lnTo>
                        <a:pt x="0" y="2256"/>
                      </a:lnTo>
                      <a:close/>
                    </a:path>
                  </a:pathLst>
                </a:custGeom>
                <a:solidFill>
                  <a:srgbClr val="8064A2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8064A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7524846" y="1223655"/>
                  <a:ext cx="791570" cy="1078173"/>
                </a:xfrm>
                <a:custGeom>
                  <a:avLst/>
                  <a:gdLst>
                    <a:gd name="connsiteX0" fmla="*/ 0 w 791570"/>
                    <a:gd name="connsiteY0" fmla="*/ 0 h 1624083"/>
                    <a:gd name="connsiteX1" fmla="*/ 0 w 791570"/>
                    <a:gd name="connsiteY1" fmla="*/ 1228298 h 1624083"/>
                    <a:gd name="connsiteX2" fmla="*/ 395785 w 791570"/>
                    <a:gd name="connsiteY2" fmla="*/ 1624083 h 1624083"/>
                    <a:gd name="connsiteX3" fmla="*/ 791570 w 791570"/>
                    <a:gd name="connsiteY3" fmla="*/ 1228298 h 1624083"/>
                    <a:gd name="connsiteX4" fmla="*/ 791570 w 791570"/>
                    <a:gd name="connsiteY4" fmla="*/ 13647 h 1624083"/>
                    <a:gd name="connsiteX5" fmla="*/ 0 w 791570"/>
                    <a:gd name="connsiteY5" fmla="*/ 0 h 1624083"/>
                    <a:gd name="connsiteX0" fmla="*/ 0 w 791570"/>
                    <a:gd name="connsiteY0" fmla="*/ 0 h 1624083"/>
                    <a:gd name="connsiteX1" fmla="*/ 0 w 791570"/>
                    <a:gd name="connsiteY1" fmla="*/ 1228298 h 1624083"/>
                    <a:gd name="connsiteX2" fmla="*/ 395785 w 791570"/>
                    <a:gd name="connsiteY2" fmla="*/ 1624083 h 1624083"/>
                    <a:gd name="connsiteX3" fmla="*/ 791570 w 791570"/>
                    <a:gd name="connsiteY3" fmla="*/ 1228298 h 1624083"/>
                    <a:gd name="connsiteX4" fmla="*/ 791570 w 791570"/>
                    <a:gd name="connsiteY4" fmla="*/ 545910 h 1624083"/>
                    <a:gd name="connsiteX5" fmla="*/ 0 w 791570"/>
                    <a:gd name="connsiteY5" fmla="*/ 0 h 1624083"/>
                    <a:gd name="connsiteX0" fmla="*/ 13648 w 791570"/>
                    <a:gd name="connsiteY0" fmla="*/ 1 h 1078173"/>
                    <a:gd name="connsiteX1" fmla="*/ 0 w 791570"/>
                    <a:gd name="connsiteY1" fmla="*/ 682388 h 1078173"/>
                    <a:gd name="connsiteX2" fmla="*/ 395785 w 791570"/>
                    <a:gd name="connsiteY2" fmla="*/ 1078173 h 1078173"/>
                    <a:gd name="connsiteX3" fmla="*/ 791570 w 791570"/>
                    <a:gd name="connsiteY3" fmla="*/ 682388 h 1078173"/>
                    <a:gd name="connsiteX4" fmla="*/ 791570 w 791570"/>
                    <a:gd name="connsiteY4" fmla="*/ 0 h 1078173"/>
                    <a:gd name="connsiteX5" fmla="*/ 13648 w 791570"/>
                    <a:gd name="connsiteY5" fmla="*/ 1 h 1078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1570" h="1078173">
                      <a:moveTo>
                        <a:pt x="13648" y="1"/>
                      </a:moveTo>
                      <a:lnTo>
                        <a:pt x="0" y="682388"/>
                      </a:lnTo>
                      <a:lnTo>
                        <a:pt x="395785" y="1078173"/>
                      </a:lnTo>
                      <a:lnTo>
                        <a:pt x="791570" y="682388"/>
                      </a:lnTo>
                      <a:lnTo>
                        <a:pt x="791570" y="0"/>
                      </a:lnTo>
                      <a:lnTo>
                        <a:pt x="13648" y="1"/>
                      </a:lnTo>
                      <a:close/>
                    </a:path>
                  </a:pathLst>
                </a:custGeom>
                <a:solidFill>
                  <a:srgbClr val="C0504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524846" y="491454"/>
                  <a:ext cx="791570" cy="178515"/>
                </a:xfrm>
                <a:prstGeom prst="rect">
                  <a:avLst/>
                </a:prstGeom>
                <a:solidFill>
                  <a:srgbClr val="8064A2"/>
                </a:solidFill>
                <a:ln w="25400" cap="flat" cmpd="sng" algn="ctr">
                  <a:solidFill>
                    <a:srgbClr val="8064A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 rot="16200000">
                <a:off x="1492308" y="1568732"/>
                <a:ext cx="1308312" cy="55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60176">
                  <a:defRPr/>
                </a:pPr>
                <a:r>
                  <a:rPr lang="en-GB" sz="1505" b="1" i="1" kern="0" dirty="0">
                    <a:solidFill>
                      <a:prstClr val="black"/>
                    </a:solidFill>
                  </a:rPr>
                  <a:t> (a) PCR -Only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16200000">
                <a:off x="1249950" y="3392280"/>
                <a:ext cx="1785911" cy="323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60176">
                  <a:defRPr/>
                </a:pPr>
                <a:r>
                  <a:rPr lang="en-GB" sz="1505" b="1" i="1" kern="0" dirty="0">
                    <a:solidFill>
                      <a:prstClr val="black"/>
                    </a:solidFill>
                  </a:rPr>
                  <a:t> (b) Dual Strategy</a:t>
                </a:r>
              </a:p>
            </p:txBody>
          </p:sp>
          <p:cxnSp>
            <p:nvCxnSpPr>
              <p:cNvPr id="33" name="Straight Arrow Connector 32"/>
              <p:cNvCxnSpPr>
                <a:endCxn id="34" idx="0"/>
              </p:cNvCxnSpPr>
              <p:nvPr/>
            </p:nvCxnSpPr>
            <p:spPr>
              <a:xfrm>
                <a:off x="1448669" y="4028978"/>
                <a:ext cx="414581" cy="1044177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34" name="TextBox 33"/>
              <p:cNvSpPr txBox="1"/>
              <p:nvPr/>
            </p:nvSpPr>
            <p:spPr>
              <a:xfrm rot="16200000">
                <a:off x="1486863" y="4795386"/>
                <a:ext cx="1308312" cy="55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60176">
                  <a:defRPr/>
                </a:pPr>
                <a:r>
                  <a:rPr lang="en-GB" sz="1505" b="1" i="1" kern="0" dirty="0">
                    <a:solidFill>
                      <a:prstClr val="black"/>
                    </a:solidFill>
                  </a:rPr>
                  <a:t>(c) RDT-Only</a:t>
                </a: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2351751" y="4894623"/>
                <a:ext cx="759759" cy="224301"/>
                <a:chOff x="6776039" y="994963"/>
                <a:chExt cx="1627387" cy="480448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6776039" y="1111923"/>
                  <a:ext cx="1627387" cy="363488"/>
                </a:xfrm>
                <a:prstGeom prst="roundRect">
                  <a:avLst/>
                </a:prstGeom>
                <a:solidFill>
                  <a:srgbClr val="4BACC6">
                    <a:lumMod val="20000"/>
                    <a:lumOff val="80000"/>
                  </a:srgbClr>
                </a:solidFill>
                <a:ln w="1905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6867357" y="1170509"/>
                  <a:ext cx="728979" cy="230194"/>
                </a:xfrm>
                <a:prstGeom prst="roundRect">
                  <a:avLst/>
                </a:prstGeom>
                <a:solidFill>
                  <a:srgbClr val="4BACC6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Teardrop 37"/>
                <p:cNvSpPr/>
                <p:nvPr/>
              </p:nvSpPr>
              <p:spPr>
                <a:xfrm rot="18956874">
                  <a:off x="7966807" y="994963"/>
                  <a:ext cx="385107" cy="384766"/>
                </a:xfrm>
                <a:prstGeom prst="teardrop">
                  <a:avLst/>
                </a:prstGeom>
                <a:solidFill>
                  <a:srgbClr val="C0504D"/>
                </a:solidFill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7092280" y="1178291"/>
                  <a:ext cx="0" cy="218665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7244679" y="1185545"/>
                  <a:ext cx="0" cy="218665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</p:cxnSp>
          </p:grpSp>
          <p:cxnSp>
            <p:nvCxnSpPr>
              <p:cNvPr id="41" name="Straight Arrow Connector 40"/>
              <p:cNvCxnSpPr/>
              <p:nvPr/>
            </p:nvCxnSpPr>
            <p:spPr>
              <a:xfrm flipV="1">
                <a:off x="3232441" y="5036838"/>
                <a:ext cx="445254" cy="1801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42" name="TextBox 41"/>
              <p:cNvSpPr txBox="1"/>
              <p:nvPr/>
            </p:nvSpPr>
            <p:spPr>
              <a:xfrm>
                <a:off x="2286692" y="5117487"/>
                <a:ext cx="887481" cy="381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60176">
                  <a:defRPr/>
                </a:pPr>
                <a:r>
                  <a:rPr lang="en-GB" sz="941" kern="0" dirty="0">
                    <a:solidFill>
                      <a:prstClr val="black"/>
                    </a:solidFill>
                  </a:rPr>
                  <a:t>RDT used to sort patients.</a:t>
                </a: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600638" y="3853727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45" name="Group 44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47" name="Freeform 46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" name="Freeform 47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9" name="Freeform 48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" name="Freeform 49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46" name="Oval 45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338793" y="3495285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54" name="Freeform 53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5" name="Freeform 54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6" name="Freeform 55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7" name="Freeform 56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53" name="Oval 52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864683" y="3402185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59" name="Group 58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61" name="Freeform 60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2" name="Freeform 61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3" name="Freeform 62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4" name="Freeform 63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60" name="Oval 59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545809" y="3003702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66" name="Group 65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68" name="Freeform 67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" name="Freeform 68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0" name="Freeform 69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1" name="Freeform 70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67" name="Oval 66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1204869" y="3024240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73" name="Group 72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75" name="Freeform 74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6" name="Freeform 75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7" name="Freeform 76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8" name="Freeform 77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74" name="Oval 73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1165305" y="3674057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82" name="Freeform 81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84" name="Freeform 83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85" name="Freeform 84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81" name="Oval 80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4179070" y="2926450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87" name="Group 86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89" name="Freeform 88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0" name="Freeform 89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1" name="Freeform 90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2" name="Freeform 91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88" name="Oval 87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4482917" y="2926450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94" name="Group 93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96" name="Freeform 95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7" name="Freeform 96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8" name="Freeform 97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9" name="Freeform 98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95" name="Oval 94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3766438" y="3357497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01" name="Group 100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03" name="Freeform 102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4" name="Freeform 103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5" name="Freeform 104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02" name="Oval 101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4479444" y="3348470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08" name="Group 107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10" name="Freeform 109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1" name="Freeform 110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2" name="Freeform 111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3" name="Freeform 112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09" name="Oval 108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4160839" y="3357110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115" name="Group 114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117" name="Freeform 116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8" name="Freeform 117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0" name="Freeform 119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16" name="Oval 115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3760087" y="2928796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122" name="Group 121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124" name="Freeform 123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5" name="Freeform 124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6" name="Freeform 125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7" name="Freeform 126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23" name="Oval 122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8" name="Rectangle 127"/>
              <p:cNvSpPr/>
              <p:nvPr/>
            </p:nvSpPr>
            <p:spPr>
              <a:xfrm>
                <a:off x="3740450" y="2844777"/>
                <a:ext cx="279062" cy="905733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60176">
                  <a:defRPr/>
                </a:pPr>
                <a:endParaRPr lang="en-GB" sz="169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661131" y="2846638"/>
                <a:ext cx="710757" cy="916064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60176">
                  <a:defRPr/>
                </a:pPr>
                <a:endParaRPr lang="en-GB" sz="1693" kern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6740875" y="2928312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31" name="Group 130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33" name="Freeform 132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4" name="Freeform 133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5" name="Freeform 134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6" name="Freeform 135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32" name="Oval 131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7044723" y="2928312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38" name="Group 137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40" name="Freeform 139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1" name="Freeform 140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2" name="Freeform 141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3" name="Freeform 142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39" name="Oval 138"/>
                <p:cNvSpPr/>
                <p:nvPr/>
              </p:nvSpPr>
              <p:spPr>
                <a:xfrm>
                  <a:off x="4050420" y="56959"/>
                  <a:ext cx="1296145" cy="1224139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>
                <a:off x="6741450" y="3340631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45" name="Group 144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47" name="Freeform 146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8" name="Freeform 147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9" name="Freeform 148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0" name="Freeform 149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46" name="Oval 145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1" name="Group 150"/>
              <p:cNvGrpSpPr/>
              <p:nvPr/>
            </p:nvGrpSpPr>
            <p:grpSpPr>
              <a:xfrm>
                <a:off x="7042183" y="3339914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52" name="Group 151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54" name="Freeform 153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5" name="Freeform 154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6" name="Freeform 155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7" name="Freeform 156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53" name="Oval 152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6292371" y="2908093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168" name="Freeform 167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9" name="Freeform 168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0" name="Freeform 169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1" name="Freeform 170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67" name="Oval 166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2" name="Rectangle 171"/>
              <p:cNvSpPr/>
              <p:nvPr/>
            </p:nvSpPr>
            <p:spPr>
              <a:xfrm>
                <a:off x="5099807" y="1315145"/>
                <a:ext cx="710945" cy="916064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60176">
                  <a:defRPr/>
                </a:pPr>
                <a:endParaRPr lang="en-GB" sz="1693" kern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5187579" y="1397093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74" name="Group 173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76" name="Freeform 175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7" name="Freeform 176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8" name="Freeform 177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9" name="Freeform 178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75" name="Oval 174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>
                <a:off x="5491427" y="1397093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81" name="Group 180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83" name="Freeform 182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84" name="Freeform 183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85" name="Freeform 184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86" name="Freeform 185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82" name="Oval 181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7" name="Group 186"/>
              <p:cNvGrpSpPr/>
              <p:nvPr/>
            </p:nvGrpSpPr>
            <p:grpSpPr>
              <a:xfrm>
                <a:off x="5188154" y="1809413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88" name="Group 187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90" name="Freeform 189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1" name="Freeform 190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2" name="Freeform 191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3" name="Freeform 192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89" name="Oval 188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>
                <a:off x="5489229" y="1818412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195" name="Group 194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197" name="Freeform 196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8" name="Freeform 197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9" name="Freeform 198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0" name="Freeform 199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96" name="Oval 195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1" name="Group 200"/>
              <p:cNvGrpSpPr/>
              <p:nvPr/>
            </p:nvGrpSpPr>
            <p:grpSpPr>
              <a:xfrm>
                <a:off x="4753636" y="1415857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202" name="Group 201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204" name="Freeform 203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5" name="Freeform 204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6" name="Freeform 205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7" name="Freeform 206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03" name="Oval 202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08" name="Rectangle 207"/>
              <p:cNvSpPr/>
              <p:nvPr/>
            </p:nvSpPr>
            <p:spPr>
              <a:xfrm>
                <a:off x="2371475" y="1315145"/>
                <a:ext cx="967813" cy="916064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60176">
                  <a:defRPr/>
                </a:pPr>
                <a:endParaRPr lang="en-GB" sz="1693" kern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09" name="Group 208"/>
              <p:cNvGrpSpPr/>
              <p:nvPr/>
            </p:nvGrpSpPr>
            <p:grpSpPr>
              <a:xfrm>
                <a:off x="2451219" y="1396819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210" name="Group 209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212" name="Freeform 211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13" name="Freeform 212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14" name="Freeform 213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15" name="Freeform 214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11" name="Oval 210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6" name="Group 215"/>
              <p:cNvGrpSpPr/>
              <p:nvPr/>
            </p:nvGrpSpPr>
            <p:grpSpPr>
              <a:xfrm>
                <a:off x="2755066" y="1396819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217" name="Group 216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219" name="Freeform 218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0" name="Freeform 219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1" name="Freeform 220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2" name="Freeform 221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18" name="Oval 217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23" name="Group 222"/>
              <p:cNvGrpSpPr/>
              <p:nvPr/>
            </p:nvGrpSpPr>
            <p:grpSpPr>
              <a:xfrm>
                <a:off x="2451794" y="1809138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224" name="Group 223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226" name="Freeform 225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7" name="Freeform 226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8" name="Freeform 227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25" name="Oval 224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0" name="Group 229"/>
              <p:cNvGrpSpPr/>
              <p:nvPr/>
            </p:nvGrpSpPr>
            <p:grpSpPr>
              <a:xfrm>
                <a:off x="3062592" y="1398708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231" name="Group 230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233" name="Freeform 232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4" name="Freeform 233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5" name="Freeform 234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6" name="Freeform 235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32" name="Oval 231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7" name="Group 236"/>
              <p:cNvGrpSpPr/>
              <p:nvPr/>
            </p:nvGrpSpPr>
            <p:grpSpPr>
              <a:xfrm>
                <a:off x="2755641" y="1809138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238" name="Group 237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240" name="Freeform 239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1" name="Freeform 240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39" name="Oval 238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44" name="Group 243"/>
              <p:cNvGrpSpPr/>
              <p:nvPr/>
            </p:nvGrpSpPr>
            <p:grpSpPr>
              <a:xfrm>
                <a:off x="3055946" y="1807572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245" name="Group 244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247" name="Freeform 246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8" name="Freeform 247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9" name="Freeform 248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0" name="Freeform 249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46" name="Oval 245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51" name="Rectangle 250"/>
              <p:cNvSpPr/>
              <p:nvPr/>
            </p:nvSpPr>
            <p:spPr>
              <a:xfrm>
                <a:off x="4107552" y="4608031"/>
                <a:ext cx="703789" cy="916064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60176">
                  <a:defRPr/>
                </a:pPr>
                <a:endParaRPr lang="en-GB" sz="1693" kern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52" name="Group 251"/>
              <p:cNvGrpSpPr/>
              <p:nvPr/>
            </p:nvGrpSpPr>
            <p:grpSpPr>
              <a:xfrm>
                <a:off x="4187296" y="4689704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253" name="Group 252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255" name="Freeform 254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54" name="Oval 253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59" name="Group 258"/>
              <p:cNvGrpSpPr/>
              <p:nvPr/>
            </p:nvGrpSpPr>
            <p:grpSpPr>
              <a:xfrm>
                <a:off x="4491143" y="4689704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260" name="Group 259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262" name="Freeform 261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3" name="Freeform 262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4" name="Freeform 263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5" name="Freeform 264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1" name="Oval 260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66" name="Group 265"/>
              <p:cNvGrpSpPr/>
              <p:nvPr/>
            </p:nvGrpSpPr>
            <p:grpSpPr>
              <a:xfrm>
                <a:off x="3745990" y="5102024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267" name="Group 266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269" name="Freeform 268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0" name="Freeform 269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1" name="Freeform 270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2" name="Freeform 271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8" name="Oval 267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73" name="Group 272"/>
              <p:cNvGrpSpPr/>
              <p:nvPr/>
            </p:nvGrpSpPr>
            <p:grpSpPr>
              <a:xfrm>
                <a:off x="4482907" y="5102024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274" name="Group 273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276" name="Freeform 275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7" name="Freeform 276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8" name="Freeform 277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9" name="Freeform 278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75" name="Oval 274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80" name="Group 279"/>
              <p:cNvGrpSpPr/>
              <p:nvPr/>
            </p:nvGrpSpPr>
            <p:grpSpPr>
              <a:xfrm>
                <a:off x="4190223" y="5102024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281" name="Group 280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283" name="Freeform 282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4" name="Freeform 283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5" name="Freeform 284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6" name="Freeform 285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82" name="Oval 281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87" name="Group 286"/>
              <p:cNvGrpSpPr/>
              <p:nvPr/>
            </p:nvGrpSpPr>
            <p:grpSpPr>
              <a:xfrm>
                <a:off x="3761012" y="4689704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288" name="Group 287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290" name="Freeform 289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1" name="Freeform 290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2" name="Freeform 291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89" name="Oval 288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01" name="Rectangle 300"/>
              <p:cNvSpPr/>
              <p:nvPr/>
            </p:nvSpPr>
            <p:spPr>
              <a:xfrm>
                <a:off x="7827599" y="1194539"/>
                <a:ext cx="1135798" cy="4450924"/>
              </a:xfrm>
              <a:prstGeom prst="rect">
                <a:avLst/>
              </a:prstGeom>
              <a:solidFill>
                <a:srgbClr val="4BACC6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60176">
                  <a:defRPr/>
                </a:pPr>
                <a:endParaRPr lang="en-GB" sz="1693" kern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302" name="Group 301"/>
              <p:cNvGrpSpPr/>
              <p:nvPr/>
            </p:nvGrpSpPr>
            <p:grpSpPr>
              <a:xfrm>
                <a:off x="7911982" y="1754132"/>
                <a:ext cx="175383" cy="401113"/>
                <a:chOff x="7524846" y="491454"/>
                <a:chExt cx="791570" cy="1810374"/>
              </a:xfrm>
            </p:grpSpPr>
            <p:sp>
              <p:nvSpPr>
                <p:cNvPr id="303" name="Freeform 302"/>
                <p:cNvSpPr/>
                <p:nvPr/>
              </p:nvSpPr>
              <p:spPr>
                <a:xfrm>
                  <a:off x="7524846" y="675489"/>
                  <a:ext cx="791570" cy="1626339"/>
                </a:xfrm>
                <a:custGeom>
                  <a:avLst/>
                  <a:gdLst>
                    <a:gd name="connsiteX0" fmla="*/ 0 w 791570"/>
                    <a:gd name="connsiteY0" fmla="*/ 0 h 1624083"/>
                    <a:gd name="connsiteX1" fmla="*/ 0 w 791570"/>
                    <a:gd name="connsiteY1" fmla="*/ 1228298 h 1624083"/>
                    <a:gd name="connsiteX2" fmla="*/ 395785 w 791570"/>
                    <a:gd name="connsiteY2" fmla="*/ 1624083 h 1624083"/>
                    <a:gd name="connsiteX3" fmla="*/ 791570 w 791570"/>
                    <a:gd name="connsiteY3" fmla="*/ 1228298 h 1624083"/>
                    <a:gd name="connsiteX4" fmla="*/ 791570 w 791570"/>
                    <a:gd name="connsiteY4" fmla="*/ 13647 h 1624083"/>
                    <a:gd name="connsiteX5" fmla="*/ 0 w 791570"/>
                    <a:gd name="connsiteY5" fmla="*/ 0 h 1624083"/>
                    <a:gd name="connsiteX0" fmla="*/ 0 w 791570"/>
                    <a:gd name="connsiteY0" fmla="*/ 2256 h 1626339"/>
                    <a:gd name="connsiteX1" fmla="*/ 0 w 791570"/>
                    <a:gd name="connsiteY1" fmla="*/ 1230554 h 1626339"/>
                    <a:gd name="connsiteX2" fmla="*/ 395785 w 791570"/>
                    <a:gd name="connsiteY2" fmla="*/ 1626339 h 1626339"/>
                    <a:gd name="connsiteX3" fmla="*/ 791570 w 791570"/>
                    <a:gd name="connsiteY3" fmla="*/ 1230554 h 1626339"/>
                    <a:gd name="connsiteX4" fmla="*/ 783619 w 791570"/>
                    <a:gd name="connsiteY4" fmla="*/ 0 h 1626339"/>
                    <a:gd name="connsiteX5" fmla="*/ 0 w 791570"/>
                    <a:gd name="connsiteY5" fmla="*/ 2256 h 1626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1570" h="1626339">
                      <a:moveTo>
                        <a:pt x="0" y="2256"/>
                      </a:moveTo>
                      <a:lnTo>
                        <a:pt x="0" y="1230554"/>
                      </a:lnTo>
                      <a:lnTo>
                        <a:pt x="395785" y="1626339"/>
                      </a:lnTo>
                      <a:lnTo>
                        <a:pt x="791570" y="1230554"/>
                      </a:lnTo>
                      <a:cubicBezTo>
                        <a:pt x="788920" y="820369"/>
                        <a:pt x="786269" y="410185"/>
                        <a:pt x="783619" y="0"/>
                      </a:cubicBezTo>
                      <a:lnTo>
                        <a:pt x="0" y="2256"/>
                      </a:lnTo>
                      <a:close/>
                    </a:path>
                  </a:pathLst>
                </a:custGeom>
                <a:solidFill>
                  <a:srgbClr val="8064A2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8064A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04" name="Freeform 303"/>
                <p:cNvSpPr/>
                <p:nvPr/>
              </p:nvSpPr>
              <p:spPr>
                <a:xfrm>
                  <a:off x="7524846" y="1223655"/>
                  <a:ext cx="791570" cy="1078173"/>
                </a:xfrm>
                <a:custGeom>
                  <a:avLst/>
                  <a:gdLst>
                    <a:gd name="connsiteX0" fmla="*/ 0 w 791570"/>
                    <a:gd name="connsiteY0" fmla="*/ 0 h 1624083"/>
                    <a:gd name="connsiteX1" fmla="*/ 0 w 791570"/>
                    <a:gd name="connsiteY1" fmla="*/ 1228298 h 1624083"/>
                    <a:gd name="connsiteX2" fmla="*/ 395785 w 791570"/>
                    <a:gd name="connsiteY2" fmla="*/ 1624083 h 1624083"/>
                    <a:gd name="connsiteX3" fmla="*/ 791570 w 791570"/>
                    <a:gd name="connsiteY3" fmla="*/ 1228298 h 1624083"/>
                    <a:gd name="connsiteX4" fmla="*/ 791570 w 791570"/>
                    <a:gd name="connsiteY4" fmla="*/ 13647 h 1624083"/>
                    <a:gd name="connsiteX5" fmla="*/ 0 w 791570"/>
                    <a:gd name="connsiteY5" fmla="*/ 0 h 1624083"/>
                    <a:gd name="connsiteX0" fmla="*/ 0 w 791570"/>
                    <a:gd name="connsiteY0" fmla="*/ 0 h 1624083"/>
                    <a:gd name="connsiteX1" fmla="*/ 0 w 791570"/>
                    <a:gd name="connsiteY1" fmla="*/ 1228298 h 1624083"/>
                    <a:gd name="connsiteX2" fmla="*/ 395785 w 791570"/>
                    <a:gd name="connsiteY2" fmla="*/ 1624083 h 1624083"/>
                    <a:gd name="connsiteX3" fmla="*/ 791570 w 791570"/>
                    <a:gd name="connsiteY3" fmla="*/ 1228298 h 1624083"/>
                    <a:gd name="connsiteX4" fmla="*/ 791570 w 791570"/>
                    <a:gd name="connsiteY4" fmla="*/ 545910 h 1624083"/>
                    <a:gd name="connsiteX5" fmla="*/ 0 w 791570"/>
                    <a:gd name="connsiteY5" fmla="*/ 0 h 1624083"/>
                    <a:gd name="connsiteX0" fmla="*/ 13648 w 791570"/>
                    <a:gd name="connsiteY0" fmla="*/ 1 h 1078173"/>
                    <a:gd name="connsiteX1" fmla="*/ 0 w 791570"/>
                    <a:gd name="connsiteY1" fmla="*/ 682388 h 1078173"/>
                    <a:gd name="connsiteX2" fmla="*/ 395785 w 791570"/>
                    <a:gd name="connsiteY2" fmla="*/ 1078173 h 1078173"/>
                    <a:gd name="connsiteX3" fmla="*/ 791570 w 791570"/>
                    <a:gd name="connsiteY3" fmla="*/ 682388 h 1078173"/>
                    <a:gd name="connsiteX4" fmla="*/ 791570 w 791570"/>
                    <a:gd name="connsiteY4" fmla="*/ 0 h 1078173"/>
                    <a:gd name="connsiteX5" fmla="*/ 13648 w 791570"/>
                    <a:gd name="connsiteY5" fmla="*/ 1 h 1078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1570" h="1078173">
                      <a:moveTo>
                        <a:pt x="13648" y="1"/>
                      </a:moveTo>
                      <a:lnTo>
                        <a:pt x="0" y="682388"/>
                      </a:lnTo>
                      <a:lnTo>
                        <a:pt x="395785" y="1078173"/>
                      </a:lnTo>
                      <a:lnTo>
                        <a:pt x="791570" y="682388"/>
                      </a:lnTo>
                      <a:lnTo>
                        <a:pt x="791570" y="0"/>
                      </a:lnTo>
                      <a:lnTo>
                        <a:pt x="13648" y="1"/>
                      </a:lnTo>
                      <a:close/>
                    </a:path>
                  </a:pathLst>
                </a:custGeom>
                <a:solidFill>
                  <a:srgbClr val="C0504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7524846" y="491454"/>
                  <a:ext cx="791570" cy="178515"/>
                </a:xfrm>
                <a:prstGeom prst="rect">
                  <a:avLst/>
                </a:prstGeom>
                <a:solidFill>
                  <a:srgbClr val="8064A2"/>
                </a:solidFill>
                <a:ln w="25400" cap="flat" cmpd="sng" algn="ctr">
                  <a:solidFill>
                    <a:srgbClr val="8064A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06" name="Group 305"/>
              <p:cNvGrpSpPr/>
              <p:nvPr/>
            </p:nvGrpSpPr>
            <p:grpSpPr>
              <a:xfrm>
                <a:off x="7857923" y="2467813"/>
                <a:ext cx="759759" cy="224301"/>
                <a:chOff x="6776039" y="994963"/>
                <a:chExt cx="1627387" cy="480448"/>
              </a:xfrm>
            </p:grpSpPr>
            <p:sp>
              <p:nvSpPr>
                <p:cNvPr id="307" name="Rounded Rectangle 306"/>
                <p:cNvSpPr/>
                <p:nvPr/>
              </p:nvSpPr>
              <p:spPr>
                <a:xfrm>
                  <a:off x="6776039" y="1111923"/>
                  <a:ext cx="1627387" cy="363488"/>
                </a:xfrm>
                <a:prstGeom prst="roundRect">
                  <a:avLst/>
                </a:prstGeom>
                <a:solidFill>
                  <a:srgbClr val="4BACC6">
                    <a:lumMod val="20000"/>
                    <a:lumOff val="80000"/>
                  </a:srgbClr>
                </a:solidFill>
                <a:ln w="1905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08" name="Rounded Rectangle 307"/>
                <p:cNvSpPr/>
                <p:nvPr/>
              </p:nvSpPr>
              <p:spPr>
                <a:xfrm>
                  <a:off x="6867357" y="1170509"/>
                  <a:ext cx="728979" cy="230194"/>
                </a:xfrm>
                <a:prstGeom prst="roundRect">
                  <a:avLst/>
                </a:prstGeom>
                <a:solidFill>
                  <a:srgbClr val="4BACC6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09" name="Teardrop 308"/>
                <p:cNvSpPr/>
                <p:nvPr/>
              </p:nvSpPr>
              <p:spPr>
                <a:xfrm rot="18956874">
                  <a:off x="7966807" y="994963"/>
                  <a:ext cx="385107" cy="384766"/>
                </a:xfrm>
                <a:prstGeom prst="teardrop">
                  <a:avLst/>
                </a:prstGeom>
                <a:solidFill>
                  <a:srgbClr val="C0504D"/>
                </a:solidFill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860176">
                    <a:defRPr/>
                  </a:pPr>
                  <a:endParaRPr lang="en-GB" sz="1693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10" name="Straight Connector 309"/>
                <p:cNvCxnSpPr/>
                <p:nvPr/>
              </p:nvCxnSpPr>
              <p:spPr>
                <a:xfrm>
                  <a:off x="7092280" y="1178291"/>
                  <a:ext cx="0" cy="218665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</p:cxnSp>
            <p:cxnSp>
              <p:nvCxnSpPr>
                <p:cNvPr id="311" name="Straight Connector 310"/>
                <p:cNvCxnSpPr/>
                <p:nvPr/>
              </p:nvCxnSpPr>
              <p:spPr>
                <a:xfrm>
                  <a:off x="7244679" y="1185545"/>
                  <a:ext cx="0" cy="218665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4BACC6"/>
                  </a:solidFill>
                  <a:prstDash val="solid"/>
                </a:ln>
                <a:effectLst/>
              </p:spPr>
            </p:cxnSp>
          </p:grpSp>
          <p:sp>
            <p:nvSpPr>
              <p:cNvPr id="312" name="TextBox 311"/>
              <p:cNvSpPr txBox="1"/>
              <p:nvPr/>
            </p:nvSpPr>
            <p:spPr>
              <a:xfrm>
                <a:off x="8107327" y="1817360"/>
                <a:ext cx="451051" cy="237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60176">
                  <a:defRPr/>
                </a:pPr>
                <a:r>
                  <a:rPr lang="en-GB" sz="941" kern="0" dirty="0">
                    <a:solidFill>
                      <a:prstClr val="black"/>
                    </a:solidFill>
                  </a:rPr>
                  <a:t>PCR</a:t>
                </a:r>
              </a:p>
            </p:txBody>
          </p:sp>
          <p:sp>
            <p:nvSpPr>
              <p:cNvPr id="314" name="TextBox 313"/>
              <p:cNvSpPr txBox="1"/>
              <p:nvPr/>
            </p:nvSpPr>
            <p:spPr>
              <a:xfrm>
                <a:off x="7828497" y="1197051"/>
                <a:ext cx="1133249" cy="381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60176">
                  <a:defRPr/>
                </a:pPr>
                <a:r>
                  <a:rPr lang="en-GB" sz="1881" b="1" i="1" kern="0" dirty="0">
                    <a:solidFill>
                      <a:prstClr val="black"/>
                    </a:solidFill>
                  </a:rPr>
                  <a:t>Key</a:t>
                </a:r>
              </a:p>
            </p:txBody>
          </p:sp>
          <p:grpSp>
            <p:nvGrpSpPr>
              <p:cNvPr id="315" name="Group 314"/>
              <p:cNvGrpSpPr/>
              <p:nvPr/>
            </p:nvGrpSpPr>
            <p:grpSpPr>
              <a:xfrm>
                <a:off x="7901372" y="3821904"/>
                <a:ext cx="223887" cy="344665"/>
                <a:chOff x="3705651" y="56959"/>
                <a:chExt cx="1902337" cy="2928561"/>
              </a:xfrm>
            </p:grpSpPr>
            <p:grpSp>
              <p:nvGrpSpPr>
                <p:cNvPr id="316" name="Group 315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</p:grpSpPr>
              <p:sp>
                <p:nvSpPr>
                  <p:cNvPr id="318" name="Freeform 317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solidFill>
                    <a:srgbClr val="4F81BD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317" name="Oval 316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22" name="Group 321"/>
              <p:cNvGrpSpPr/>
              <p:nvPr/>
            </p:nvGrpSpPr>
            <p:grpSpPr>
              <a:xfrm>
                <a:off x="7903665" y="4509925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20000"/>
                  <a:lumOff val="80000"/>
                </a:srgbClr>
              </a:solidFill>
            </p:grpSpPr>
            <p:grpSp>
              <p:nvGrpSpPr>
                <p:cNvPr id="323" name="Group 322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325" name="Freeform 324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26" name="Freeform 325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27" name="Freeform 326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28" name="Freeform 327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324" name="Oval 323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36" name="TextBox 335"/>
              <p:cNvSpPr txBox="1"/>
              <p:nvPr/>
            </p:nvSpPr>
            <p:spPr>
              <a:xfrm>
                <a:off x="8065018" y="3883899"/>
                <a:ext cx="843443" cy="237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60176">
                  <a:defRPr/>
                </a:pPr>
                <a:r>
                  <a:rPr lang="en-GB" sz="941" kern="0" dirty="0">
                    <a:solidFill>
                      <a:prstClr val="black"/>
                    </a:solidFill>
                  </a:rPr>
                  <a:t>Uninfected</a:t>
                </a:r>
              </a:p>
            </p:txBody>
          </p:sp>
          <p:sp>
            <p:nvSpPr>
              <p:cNvPr id="337" name="TextBox 336"/>
              <p:cNvSpPr txBox="1"/>
              <p:nvPr/>
            </p:nvSpPr>
            <p:spPr>
              <a:xfrm>
                <a:off x="8074119" y="4501532"/>
                <a:ext cx="843140" cy="526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60176">
                  <a:defRPr/>
                </a:pPr>
                <a:r>
                  <a:rPr lang="en-GB" sz="941" kern="0" dirty="0">
                    <a:solidFill>
                      <a:prstClr val="black"/>
                    </a:solidFill>
                  </a:rPr>
                  <a:t>Infected (and infectious)</a:t>
                </a:r>
              </a:p>
            </p:txBody>
          </p:sp>
          <p:sp>
            <p:nvSpPr>
              <p:cNvPr id="338" name="TextBox 337"/>
              <p:cNvSpPr txBox="1"/>
              <p:nvPr/>
            </p:nvSpPr>
            <p:spPr>
              <a:xfrm>
                <a:off x="8026096" y="5167396"/>
                <a:ext cx="827991" cy="381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60176">
                  <a:defRPr/>
                </a:pPr>
                <a:r>
                  <a:rPr lang="en-GB" sz="941" kern="0" dirty="0">
                    <a:solidFill>
                      <a:prstClr val="black"/>
                    </a:solidFill>
                  </a:rPr>
                  <a:t>Newly infected</a:t>
                </a:r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7881590" y="3032840"/>
                <a:ext cx="279062" cy="432054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60176">
                  <a:defRPr/>
                </a:pPr>
                <a:endParaRPr lang="en-GB" sz="169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0" name="TextBox 339"/>
              <p:cNvSpPr txBox="1"/>
              <p:nvPr/>
            </p:nvSpPr>
            <p:spPr>
              <a:xfrm>
                <a:off x="8055789" y="3120492"/>
                <a:ext cx="856522" cy="237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60176">
                  <a:defRPr/>
                </a:pPr>
                <a:r>
                  <a:rPr lang="en-GB" sz="941" kern="0" dirty="0" smtClean="0">
                    <a:solidFill>
                      <a:prstClr val="black"/>
                    </a:solidFill>
                  </a:rPr>
                  <a:t>In HU</a:t>
                </a:r>
                <a:endParaRPr lang="en-GB" sz="941" kern="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51" name="Group 350"/>
              <p:cNvGrpSpPr/>
              <p:nvPr/>
            </p:nvGrpSpPr>
            <p:grpSpPr>
              <a:xfrm>
                <a:off x="6293955" y="3342311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40000"/>
                  <a:lumOff val="60000"/>
                </a:srgbClr>
              </a:solidFill>
            </p:grpSpPr>
            <p:grpSp>
              <p:nvGrpSpPr>
                <p:cNvPr id="352" name="Group 351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354" name="Freeform 353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5" name="Freeform 354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6" name="Freeform 355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7" name="Freeform 356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353" name="Oval 352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58" name="Group 357"/>
              <p:cNvGrpSpPr/>
              <p:nvPr/>
            </p:nvGrpSpPr>
            <p:grpSpPr>
              <a:xfrm>
                <a:off x="4743836" y="1812677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40000"/>
                  <a:lumOff val="60000"/>
                </a:srgbClr>
              </a:solidFill>
            </p:grpSpPr>
            <p:grpSp>
              <p:nvGrpSpPr>
                <p:cNvPr id="359" name="Group 358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361" name="Freeform 360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2" name="Freeform 361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3" name="Freeform 362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4" name="Freeform 363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360" name="Oval 359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72" name="TextBox 371"/>
              <p:cNvSpPr txBox="1"/>
              <p:nvPr/>
            </p:nvSpPr>
            <p:spPr>
              <a:xfrm>
                <a:off x="3317691" y="2546184"/>
                <a:ext cx="9677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Low risk</a:t>
                </a:r>
              </a:p>
            </p:txBody>
          </p:sp>
          <p:sp>
            <p:nvSpPr>
              <p:cNvPr id="373" name="TextBox 372"/>
              <p:cNvSpPr txBox="1"/>
              <p:nvPr/>
            </p:nvSpPr>
            <p:spPr>
              <a:xfrm>
                <a:off x="3888213" y="2546185"/>
                <a:ext cx="11424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High risk</a:t>
                </a:r>
              </a:p>
            </p:txBody>
          </p:sp>
          <p:grpSp>
            <p:nvGrpSpPr>
              <p:cNvPr id="376" name="Group 375"/>
              <p:cNvGrpSpPr/>
              <p:nvPr/>
            </p:nvGrpSpPr>
            <p:grpSpPr>
              <a:xfrm>
                <a:off x="7911047" y="5185339"/>
                <a:ext cx="223887" cy="344665"/>
                <a:chOff x="3705651" y="56959"/>
                <a:chExt cx="1902337" cy="2928561"/>
              </a:xfrm>
              <a:solidFill>
                <a:srgbClr val="C0504D">
                  <a:lumMod val="40000"/>
                  <a:lumOff val="60000"/>
                </a:srgbClr>
              </a:solidFill>
            </p:grpSpPr>
            <p:grpSp>
              <p:nvGrpSpPr>
                <p:cNvPr id="377" name="Group 376"/>
                <p:cNvGrpSpPr/>
                <p:nvPr/>
              </p:nvGrpSpPr>
              <p:grpSpPr>
                <a:xfrm rot="21447640">
                  <a:off x="3705651" y="841963"/>
                  <a:ext cx="1902337" cy="2143557"/>
                  <a:chOff x="3705651" y="841963"/>
                  <a:chExt cx="1902337" cy="2143557"/>
                </a:xfrm>
                <a:grpFill/>
              </p:grpSpPr>
              <p:sp>
                <p:nvSpPr>
                  <p:cNvPr id="379" name="Freeform 378"/>
                  <p:cNvSpPr/>
                  <p:nvPr/>
                </p:nvSpPr>
                <p:spPr>
                  <a:xfrm>
                    <a:off x="4002945" y="841963"/>
                    <a:ext cx="1285230" cy="1340806"/>
                  </a:xfrm>
                  <a:custGeom>
                    <a:avLst/>
                    <a:gdLst>
                      <a:gd name="connsiteX0" fmla="*/ 215372 w 1285230"/>
                      <a:gd name="connsiteY0" fmla="*/ 106943 h 1340806"/>
                      <a:gd name="connsiteX1" fmla="*/ 1190157 w 1285230"/>
                      <a:gd name="connsiteY1" fmla="*/ 167328 h 1340806"/>
                      <a:gd name="connsiteX2" fmla="*/ 1121146 w 1285230"/>
                      <a:gd name="connsiteY2" fmla="*/ 1193871 h 1340806"/>
                      <a:gd name="connsiteX3" fmla="*/ 68723 w 1285230"/>
                      <a:gd name="connsiteY3" fmla="*/ 1219750 h 1340806"/>
                      <a:gd name="connsiteX4" fmla="*/ 215372 w 1285230"/>
                      <a:gd name="connsiteY4" fmla="*/ 106943 h 134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230" h="1340806">
                        <a:moveTo>
                          <a:pt x="215372" y="106943"/>
                        </a:moveTo>
                        <a:cubicBezTo>
                          <a:pt x="402278" y="-68461"/>
                          <a:pt x="1039195" y="-13827"/>
                          <a:pt x="1190157" y="167328"/>
                        </a:cubicBezTo>
                        <a:cubicBezTo>
                          <a:pt x="1341119" y="348483"/>
                          <a:pt x="1308052" y="1018467"/>
                          <a:pt x="1121146" y="1193871"/>
                        </a:cubicBezTo>
                        <a:cubicBezTo>
                          <a:pt x="934240" y="1369275"/>
                          <a:pt x="215372" y="1399467"/>
                          <a:pt x="68723" y="1219750"/>
                        </a:cubicBezTo>
                        <a:cubicBezTo>
                          <a:pt x="-77926" y="1040033"/>
                          <a:pt x="28466" y="282347"/>
                          <a:pt x="215372" y="106943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80" name="Freeform 379"/>
                  <p:cNvSpPr/>
                  <p:nvPr/>
                </p:nvSpPr>
                <p:spPr>
                  <a:xfrm>
                    <a:off x="3948731" y="1581968"/>
                    <a:ext cx="1213673" cy="1403552"/>
                  </a:xfrm>
                  <a:custGeom>
                    <a:avLst/>
                    <a:gdLst>
                      <a:gd name="connsiteX0" fmla="*/ 286680 w 1213673"/>
                      <a:gd name="connsiteY0" fmla="*/ 11220 h 1403552"/>
                      <a:gd name="connsiteX1" fmla="*/ 168874 w 1213673"/>
                      <a:gd name="connsiteY1" fmla="*/ 325369 h 1403552"/>
                      <a:gd name="connsiteX2" fmla="*/ 67897 w 1213673"/>
                      <a:gd name="connsiteY2" fmla="*/ 712447 h 1403552"/>
                      <a:gd name="connsiteX3" fmla="*/ 17409 w 1213673"/>
                      <a:gd name="connsiteY3" fmla="*/ 1077085 h 1403552"/>
                      <a:gd name="connsiteX4" fmla="*/ 56678 w 1213673"/>
                      <a:gd name="connsiteY4" fmla="*/ 1295868 h 1403552"/>
                      <a:gd name="connsiteX5" fmla="*/ 595220 w 1213673"/>
                      <a:gd name="connsiteY5" fmla="*/ 1329526 h 1403552"/>
                      <a:gd name="connsiteX6" fmla="*/ 701806 w 1213673"/>
                      <a:gd name="connsiteY6" fmla="*/ 953669 h 1403552"/>
                      <a:gd name="connsiteX7" fmla="*/ 707416 w 1213673"/>
                      <a:gd name="connsiteY7" fmla="*/ 1335136 h 1403552"/>
                      <a:gd name="connsiteX8" fmla="*/ 1144982 w 1213673"/>
                      <a:gd name="connsiteY8" fmla="*/ 1368795 h 1403552"/>
                      <a:gd name="connsiteX9" fmla="*/ 1212300 w 1213673"/>
                      <a:gd name="connsiteY9" fmla="*/ 964888 h 1403552"/>
                      <a:gd name="connsiteX10" fmla="*/ 1144982 w 1213673"/>
                      <a:gd name="connsiteY10" fmla="*/ 263661 h 1403552"/>
                      <a:gd name="connsiteX11" fmla="*/ 1094494 w 1213673"/>
                      <a:gd name="connsiteY11" fmla="*/ 0 h 1403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673" h="1403552">
                        <a:moveTo>
                          <a:pt x="286680" y="11220"/>
                        </a:moveTo>
                        <a:cubicBezTo>
                          <a:pt x="246009" y="109859"/>
                          <a:pt x="205338" y="208498"/>
                          <a:pt x="168874" y="325369"/>
                        </a:cubicBezTo>
                        <a:cubicBezTo>
                          <a:pt x="132410" y="442240"/>
                          <a:pt x="93141" y="587161"/>
                          <a:pt x="67897" y="712447"/>
                        </a:cubicBezTo>
                        <a:cubicBezTo>
                          <a:pt x="42653" y="837733"/>
                          <a:pt x="19279" y="979848"/>
                          <a:pt x="17409" y="1077085"/>
                        </a:cubicBezTo>
                        <a:cubicBezTo>
                          <a:pt x="15539" y="1174322"/>
                          <a:pt x="-39624" y="1253795"/>
                          <a:pt x="56678" y="1295868"/>
                        </a:cubicBezTo>
                        <a:cubicBezTo>
                          <a:pt x="152980" y="1337941"/>
                          <a:pt x="487699" y="1386559"/>
                          <a:pt x="595220" y="1329526"/>
                        </a:cubicBezTo>
                        <a:cubicBezTo>
                          <a:pt x="702741" y="1272493"/>
                          <a:pt x="683107" y="952734"/>
                          <a:pt x="701806" y="953669"/>
                        </a:cubicBezTo>
                        <a:cubicBezTo>
                          <a:pt x="720505" y="954604"/>
                          <a:pt x="633553" y="1265948"/>
                          <a:pt x="707416" y="1335136"/>
                        </a:cubicBezTo>
                        <a:cubicBezTo>
                          <a:pt x="781279" y="1404324"/>
                          <a:pt x="1060835" y="1430503"/>
                          <a:pt x="1144982" y="1368795"/>
                        </a:cubicBezTo>
                        <a:cubicBezTo>
                          <a:pt x="1229129" y="1307087"/>
                          <a:pt x="1212300" y="1149077"/>
                          <a:pt x="1212300" y="964888"/>
                        </a:cubicBezTo>
                        <a:cubicBezTo>
                          <a:pt x="1212300" y="780699"/>
                          <a:pt x="1164616" y="424476"/>
                          <a:pt x="1144982" y="263661"/>
                        </a:cubicBezTo>
                        <a:cubicBezTo>
                          <a:pt x="1125348" y="102846"/>
                          <a:pt x="1109921" y="51423"/>
                          <a:pt x="1094494" y="0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81" name="Freeform 380"/>
                  <p:cNvSpPr/>
                  <p:nvPr/>
                </p:nvSpPr>
                <p:spPr>
                  <a:xfrm>
                    <a:off x="3705651" y="948059"/>
                    <a:ext cx="518540" cy="1116353"/>
                  </a:xfrm>
                  <a:custGeom>
                    <a:avLst/>
                    <a:gdLst>
                      <a:gd name="connsiteX0" fmla="*/ 518540 w 518540"/>
                      <a:gd name="connsiteY0" fmla="*/ 0 h 1116353"/>
                      <a:gd name="connsiteX1" fmla="*/ 232440 w 518540"/>
                      <a:gd name="connsiteY1" fmla="*/ 342199 h 1116353"/>
                      <a:gd name="connsiteX2" fmla="*/ 2437 w 518540"/>
                      <a:gd name="connsiteY2" fmla="*/ 891961 h 1116353"/>
                      <a:gd name="connsiteX3" fmla="*/ 125853 w 518540"/>
                      <a:gd name="connsiteY3" fmla="*/ 1077085 h 1116353"/>
                      <a:gd name="connsiteX4" fmla="*/ 350246 w 518540"/>
                      <a:gd name="connsiteY4" fmla="*/ 1116353 h 1116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540" h="1116353">
                        <a:moveTo>
                          <a:pt x="518540" y="0"/>
                        </a:moveTo>
                        <a:cubicBezTo>
                          <a:pt x="418498" y="96769"/>
                          <a:pt x="318457" y="193539"/>
                          <a:pt x="232440" y="342199"/>
                        </a:cubicBezTo>
                        <a:cubicBezTo>
                          <a:pt x="146423" y="490859"/>
                          <a:pt x="20201" y="769480"/>
                          <a:pt x="2437" y="891961"/>
                        </a:cubicBezTo>
                        <a:cubicBezTo>
                          <a:pt x="-15327" y="1014442"/>
                          <a:pt x="67885" y="1039686"/>
                          <a:pt x="125853" y="1077085"/>
                        </a:cubicBezTo>
                        <a:cubicBezTo>
                          <a:pt x="183821" y="1114484"/>
                          <a:pt x="267033" y="1115418"/>
                          <a:pt x="350246" y="1116353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82" name="Freeform 381"/>
                  <p:cNvSpPr/>
                  <p:nvPr/>
                </p:nvSpPr>
                <p:spPr>
                  <a:xfrm>
                    <a:off x="5127372" y="998547"/>
                    <a:ext cx="480616" cy="1046419"/>
                  </a:xfrm>
                  <a:custGeom>
                    <a:avLst/>
                    <a:gdLst>
                      <a:gd name="connsiteX0" fmla="*/ 78537 w 480616"/>
                      <a:gd name="connsiteY0" fmla="*/ 0 h 1046419"/>
                      <a:gd name="connsiteX1" fmla="*/ 330979 w 480616"/>
                      <a:gd name="connsiteY1" fmla="*/ 398297 h 1046419"/>
                      <a:gd name="connsiteX2" fmla="*/ 476834 w 480616"/>
                      <a:gd name="connsiteY2" fmla="*/ 863912 h 1046419"/>
                      <a:gd name="connsiteX3" fmla="*/ 398297 w 480616"/>
                      <a:gd name="connsiteY3" fmla="*/ 1026597 h 1046419"/>
                      <a:gd name="connsiteX4" fmla="*/ 0 w 480616"/>
                      <a:gd name="connsiteY4" fmla="*/ 1037816 h 1046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616" h="1046419">
                        <a:moveTo>
                          <a:pt x="78537" y="0"/>
                        </a:moveTo>
                        <a:cubicBezTo>
                          <a:pt x="171566" y="127156"/>
                          <a:pt x="264596" y="254312"/>
                          <a:pt x="330979" y="398297"/>
                        </a:cubicBezTo>
                        <a:cubicBezTo>
                          <a:pt x="397362" y="542282"/>
                          <a:pt x="465614" y="759195"/>
                          <a:pt x="476834" y="863912"/>
                        </a:cubicBezTo>
                        <a:cubicBezTo>
                          <a:pt x="488054" y="968629"/>
                          <a:pt x="477769" y="997613"/>
                          <a:pt x="398297" y="1026597"/>
                        </a:cubicBezTo>
                        <a:cubicBezTo>
                          <a:pt x="318825" y="1055581"/>
                          <a:pt x="159412" y="1046698"/>
                          <a:pt x="0" y="1037816"/>
                        </a:cubicBezTo>
                      </a:path>
                    </a:pathLst>
                  </a:custGeom>
                  <a:grp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693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378" name="Oval 377"/>
                <p:cNvSpPr/>
                <p:nvPr/>
              </p:nvSpPr>
              <p:spPr>
                <a:xfrm>
                  <a:off x="4050422" y="56959"/>
                  <a:ext cx="1296144" cy="1224136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693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42" name="TextBox 341"/>
            <p:cNvSpPr txBox="1"/>
            <p:nvPr/>
          </p:nvSpPr>
          <p:spPr>
            <a:xfrm>
              <a:off x="8568983" y="2971800"/>
              <a:ext cx="451051" cy="23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0176">
                <a:defRPr/>
              </a:pPr>
              <a:r>
                <a:rPr lang="en-GB" sz="941" kern="0" dirty="0" smtClean="0">
                  <a:solidFill>
                    <a:prstClr val="black"/>
                  </a:solidFill>
                </a:rPr>
                <a:t>RDT</a:t>
              </a:r>
              <a:endParaRPr lang="en-GB" sz="941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343" name="Title 1"/>
          <p:cNvSpPr txBox="1">
            <a:spLocks/>
          </p:cNvSpPr>
          <p:nvPr/>
        </p:nvSpPr>
        <p:spPr>
          <a:xfrm>
            <a:off x="457200" y="158080"/>
            <a:ext cx="8229600" cy="90872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6pPr>
            <a:lvl7pPr marL="9144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7pPr>
            <a:lvl8pPr marL="13716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8pPr>
            <a:lvl9pPr marL="18288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9pPr>
          </a:lstStyle>
          <a:p>
            <a:r>
              <a:rPr lang="en-US" sz="2800" b="1" kern="0" smtClean="0">
                <a:solidFill>
                  <a:schemeClr val="accent2"/>
                </a:solidFill>
              </a:rPr>
              <a:t>From projections to predictions?</a:t>
            </a:r>
            <a:endParaRPr lang="en-US" sz="2800" b="1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8519" b="26667"/>
          <a:stretch/>
        </p:blipFill>
        <p:spPr>
          <a:xfrm>
            <a:off x="0" y="1986106"/>
            <a:ext cx="9067800" cy="334096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8080"/>
            <a:ext cx="8229600" cy="90872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6pPr>
            <a:lvl7pPr marL="9144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7pPr>
            <a:lvl8pPr marL="13716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8pPr>
            <a:lvl9pPr marL="1828800" algn="ctr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>
                    <a:alpha val="100000"/>
                  </a:schemeClr>
                </a:solidFill>
                <a:latin typeface="Arial"/>
              </a:defRPr>
            </a:lvl9pPr>
          </a:lstStyle>
          <a:p>
            <a:r>
              <a:rPr lang="en-US" sz="2800" kern="0" smtClean="0">
                <a:solidFill>
                  <a:schemeClr val="accent2"/>
                </a:solidFill>
              </a:rPr>
              <a:t>From projections to predictions?</a:t>
            </a:r>
            <a:endParaRPr lang="en-US" sz="28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3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tinigarske\Documents\Data\Ebola\diagnostic\modelling\Ebola_transmission_model_report\figs\Figure3_incidence_beds_perfect_epidemics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85900"/>
            <a:ext cx="7351776" cy="52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1115697" cy="11179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8080"/>
            <a:ext cx="8229600" cy="90872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From </a:t>
            </a:r>
            <a:r>
              <a:rPr lang="en-US" sz="2800" b="1" dirty="0" smtClean="0">
                <a:solidFill>
                  <a:schemeClr val="accent2"/>
                </a:solidFill>
              </a:rPr>
              <a:t>projections </a:t>
            </a:r>
            <a:r>
              <a:rPr lang="en-US" sz="2800" b="1" dirty="0">
                <a:solidFill>
                  <a:schemeClr val="accent2"/>
                </a:solidFill>
              </a:rPr>
              <a:t>to </a:t>
            </a:r>
            <a:r>
              <a:rPr lang="en-US" sz="2800" b="1" dirty="0" smtClean="0">
                <a:solidFill>
                  <a:schemeClr val="accent2"/>
                </a:solidFill>
              </a:rPr>
              <a:t>predictions?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tinigarske\Documents\Data\Ebola\diagnostic\modelling\Ebola_transmission_model_report\figs\Figure3_incidence_beds_perfect_epidemics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98" y="1353518"/>
            <a:ext cx="3721868" cy="263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1115697" cy="11179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8080"/>
            <a:ext cx="8229600" cy="90872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From </a:t>
            </a:r>
            <a:r>
              <a:rPr lang="en-US" sz="2800" b="1" dirty="0" smtClean="0">
                <a:solidFill>
                  <a:schemeClr val="accent2"/>
                </a:solidFill>
              </a:rPr>
              <a:t>projections </a:t>
            </a:r>
            <a:r>
              <a:rPr lang="en-US" sz="2800" b="1" dirty="0">
                <a:solidFill>
                  <a:schemeClr val="accent2"/>
                </a:solidFill>
              </a:rPr>
              <a:t>to </a:t>
            </a:r>
            <a:r>
              <a:rPr lang="en-US" sz="2800" b="1" dirty="0" smtClean="0">
                <a:solidFill>
                  <a:schemeClr val="accent2"/>
                </a:solidFill>
              </a:rPr>
              <a:t>predictions?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0" y="4276558"/>
            <a:ext cx="5486400" cy="2292207"/>
          </a:xfrm>
        </p:spPr>
        <p:txBody>
          <a:bodyPr/>
          <a:lstStyle/>
          <a:p>
            <a:r>
              <a:rPr lang="en-GB" sz="2200" dirty="0" smtClean="0"/>
              <a:t>But </a:t>
            </a:r>
            <a:r>
              <a:rPr lang="en-GB" sz="2200" dirty="0" smtClean="0"/>
              <a:t>requires </a:t>
            </a:r>
            <a:r>
              <a:rPr lang="en-GB" sz="2200" dirty="0" smtClean="0"/>
              <a:t>even better understanding of the dynamics:</a:t>
            </a:r>
          </a:p>
          <a:p>
            <a:pPr lvl="1"/>
            <a:r>
              <a:rPr lang="en-GB" sz="2200" dirty="0" smtClean="0"/>
              <a:t>Easy to construct,</a:t>
            </a:r>
          </a:p>
          <a:p>
            <a:pPr lvl="1"/>
            <a:r>
              <a:rPr lang="en-GB" sz="2200" dirty="0" smtClean="0"/>
              <a:t>Hard to parameterise,</a:t>
            </a:r>
          </a:p>
          <a:p>
            <a:pPr lvl="1"/>
            <a:r>
              <a:rPr lang="en-GB" sz="2200" dirty="0" smtClean="0"/>
              <a:t>Can be hard to interpret results.</a:t>
            </a:r>
            <a:endParaRPr lang="en-GB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2249" t="17395" r="21158" b="8310"/>
          <a:stretch/>
        </p:blipFill>
        <p:spPr>
          <a:xfrm>
            <a:off x="5182032" y="1755475"/>
            <a:ext cx="3963513" cy="45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accent2"/>
                </a:solidFill>
              </a:rPr>
              <a:t>Caveats for projections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2976"/>
            <a:ext cx="8069283" cy="5851590"/>
          </a:xfrm>
        </p:spPr>
        <p:txBody>
          <a:bodyPr/>
          <a:lstStyle/>
          <a:p>
            <a:r>
              <a:rPr lang="en-GB" sz="2200" dirty="0" smtClean="0"/>
              <a:t>When using projections, things to consider: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lvl="1"/>
            <a:r>
              <a:rPr lang="en-GB" sz="2200" dirty="0" smtClean="0"/>
              <a:t>Caveats linked to estimation of transmissibility (e.g. </a:t>
            </a:r>
            <a:r>
              <a:rPr lang="en-GB" sz="2200" dirty="0" err="1" smtClean="0"/>
              <a:t>epiestim</a:t>
            </a:r>
            <a:r>
              <a:rPr lang="en-GB" sz="2200" dirty="0" smtClean="0"/>
              <a:t> issues if level </a:t>
            </a:r>
            <a:r>
              <a:rPr lang="en-GB" sz="2200" dirty="0" smtClean="0"/>
              <a:t>reporting changes or delay in reporting)</a:t>
            </a:r>
            <a:endParaRPr lang="en-GB" sz="2200" dirty="0" smtClean="0"/>
          </a:p>
          <a:p>
            <a:pPr lvl="1"/>
            <a:endParaRPr lang="en-GB" sz="2200" dirty="0"/>
          </a:p>
          <a:p>
            <a:pPr lvl="1"/>
            <a:r>
              <a:rPr lang="en-GB" sz="2200" dirty="0" smtClean="0"/>
              <a:t>Assume constant transmissibility in the future – to be used for short term projections (few serial intervals)</a:t>
            </a:r>
          </a:p>
          <a:p>
            <a:pPr lvl="1"/>
            <a:endParaRPr lang="en-GB" sz="2200" dirty="0"/>
          </a:p>
          <a:p>
            <a:pPr lvl="1"/>
            <a:r>
              <a:rPr lang="en-GB" sz="2200" dirty="0" smtClean="0"/>
              <a:t>Be aware of the importance </a:t>
            </a:r>
            <a:r>
              <a:rPr lang="en-GB" sz="2200" dirty="0" smtClean="0"/>
              <a:t>of accounting </a:t>
            </a:r>
            <a:r>
              <a:rPr lang="en-GB" sz="2200" dirty="0" smtClean="0"/>
              <a:t>for </a:t>
            </a:r>
            <a:endParaRPr lang="en-GB" sz="2200" dirty="0" smtClean="0"/>
          </a:p>
          <a:p>
            <a:pPr lvl="2"/>
            <a:r>
              <a:rPr lang="en-GB" dirty="0" smtClean="0"/>
              <a:t>Delay </a:t>
            </a:r>
            <a:r>
              <a:rPr lang="en-GB" dirty="0"/>
              <a:t>in reporting </a:t>
            </a:r>
            <a:endParaRPr lang="en-GB" dirty="0" smtClean="0"/>
          </a:p>
          <a:p>
            <a:pPr lvl="2"/>
            <a:r>
              <a:rPr lang="en-GB" dirty="0"/>
              <a:t>U</a:t>
            </a:r>
            <a:r>
              <a:rPr lang="en-GB" dirty="0" smtClean="0"/>
              <a:t>ncertainty </a:t>
            </a:r>
            <a:r>
              <a:rPr lang="en-GB" dirty="0" smtClean="0"/>
              <a:t>in current situation before projecting in the future (</a:t>
            </a:r>
            <a:r>
              <a:rPr lang="en-GB" dirty="0" err="1" smtClean="0"/>
              <a:t>nowcasting</a:t>
            </a:r>
            <a:r>
              <a:rPr lang="en-GB" dirty="0" smtClean="0"/>
              <a:t>)</a:t>
            </a:r>
          </a:p>
          <a:p>
            <a:pPr lvl="1"/>
            <a:endParaRPr lang="en-GB" sz="2200" dirty="0" smtClean="0"/>
          </a:p>
          <a:p>
            <a:pPr lvl="1"/>
            <a:r>
              <a:rPr lang="en-GB" sz="2200" dirty="0" smtClean="0"/>
              <a:t>Heterogeneity in transmission </a:t>
            </a:r>
          </a:p>
          <a:p>
            <a:pPr lvl="1"/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94967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accent2"/>
                </a:solidFill>
              </a:rPr>
              <a:t>Caveats for projections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21948"/>
            <a:ext cx="8382000" cy="4868499"/>
          </a:xfrm>
        </p:spPr>
        <p:txBody>
          <a:bodyPr/>
          <a:lstStyle/>
          <a:p>
            <a:r>
              <a:rPr lang="en-GB" sz="2400" dirty="0"/>
              <a:t>Heterogeneity in </a:t>
            </a:r>
            <a:r>
              <a:rPr lang="en-GB" sz="2400" dirty="0" smtClean="0"/>
              <a:t>transmission</a:t>
            </a:r>
            <a:endParaRPr lang="en-GB" sz="22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9361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SARS</a:t>
            </a:r>
            <a:br>
              <a:rPr lang="en-GB" sz="2800" dirty="0">
                <a:solidFill>
                  <a:schemeClr val="accent2"/>
                </a:solidFill>
              </a:rPr>
            </a:br>
            <a:r>
              <a:rPr lang="en-GB" sz="2800" dirty="0">
                <a:solidFill>
                  <a:schemeClr val="accent2"/>
                </a:solidFill>
              </a:rPr>
              <a:t>and heterogeneity in transmission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60260" y="1571077"/>
            <a:ext cx="4204446" cy="2382347"/>
          </a:xfrm>
        </p:spPr>
        <p:txBody>
          <a:bodyPr/>
          <a:lstStyle/>
          <a:p>
            <a:pPr marL="0" indent="0">
              <a:buNone/>
            </a:pPr>
            <a:r>
              <a:rPr lang="en-GB" sz="2200" dirty="0" smtClean="0"/>
              <a:t>The cases of Amoy garden: </a:t>
            </a:r>
          </a:p>
          <a:p>
            <a:r>
              <a:rPr lang="en-GB" sz="2200" dirty="0" smtClean="0"/>
              <a:t>over 300 cases</a:t>
            </a:r>
          </a:p>
          <a:p>
            <a:r>
              <a:rPr lang="en-GB" sz="2200" dirty="0" smtClean="0"/>
              <a:t>Concentrated in 4 blocks</a:t>
            </a:r>
          </a:p>
          <a:p>
            <a:r>
              <a:rPr lang="en-GB" sz="2200" dirty="0" smtClean="0"/>
              <a:t>Required quarantine </a:t>
            </a:r>
          </a:p>
          <a:p>
            <a:r>
              <a:rPr lang="en-GB" sz="2200" dirty="0" smtClean="0"/>
              <a:t>Linked to drainage system</a:t>
            </a:r>
            <a:endParaRPr lang="en-GB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56" y="4215653"/>
            <a:ext cx="462915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9" y="1308847"/>
            <a:ext cx="4100234" cy="334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SARS</a:t>
            </a:r>
            <a:br>
              <a:rPr lang="en-GB" sz="2800" dirty="0">
                <a:solidFill>
                  <a:schemeClr val="accent2"/>
                </a:solidFill>
              </a:rPr>
            </a:br>
            <a:r>
              <a:rPr lang="en-GB" sz="2800" dirty="0">
                <a:solidFill>
                  <a:schemeClr val="accent2"/>
                </a:solidFill>
              </a:rPr>
              <a:t>and heterogeneity in transmission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79842"/>
            <a:ext cx="8229601" cy="604565"/>
          </a:xfrm>
        </p:spPr>
        <p:txBody>
          <a:bodyPr/>
          <a:lstStyle/>
          <a:p>
            <a:pPr marL="0" indent="0">
              <a:buNone/>
            </a:pPr>
            <a:r>
              <a:rPr lang="en-GB" sz="2200" dirty="0" smtClean="0"/>
              <a:t>SARS and heterogeneity in transmission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7"/>
          <a:stretch/>
        </p:blipFill>
        <p:spPr>
          <a:xfrm>
            <a:off x="603028" y="4151274"/>
            <a:ext cx="3099396" cy="24384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357325" y="1992575"/>
            <a:ext cx="4087906" cy="1958644"/>
          </a:xfrm>
          <a:prstGeom prst="rect">
            <a:avLst/>
          </a:prstGeom>
        </p:spPr>
        <p:txBody>
          <a:bodyPr vert="horz" rtlCol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6pPr>
            <a:lvl7pPr marL="29718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7pPr>
            <a:lvl8pPr marL="34290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8pPr>
            <a:lvl9pPr marL="38862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200" kern="0" dirty="0" smtClean="0"/>
              <a:t>Reproduction number:</a:t>
            </a:r>
          </a:p>
          <a:p>
            <a:pPr marL="0" indent="0">
              <a:buFontTx/>
              <a:buNone/>
            </a:pPr>
            <a:r>
              <a:rPr lang="en-GB" sz="2200" kern="0" dirty="0" smtClean="0"/>
              <a:t>The </a:t>
            </a:r>
            <a:r>
              <a:rPr lang="en-GB" sz="2200" kern="0" dirty="0"/>
              <a:t>number of cases one case generates on average over the course of its infectious period</a:t>
            </a:r>
            <a:endParaRPr lang="en-GB" sz="2200" kern="0" dirty="0" smtClean="0"/>
          </a:p>
          <a:p>
            <a:pPr marL="0" indent="0">
              <a:buFontTx/>
              <a:buNone/>
            </a:pPr>
            <a:endParaRPr lang="en-GB" sz="2200" kern="0" dirty="0" smtClean="0"/>
          </a:p>
          <a:p>
            <a:pPr marL="0" indent="0">
              <a:buFontTx/>
              <a:buNone/>
            </a:pPr>
            <a:endParaRPr lang="en-GB" sz="2200" kern="0" dirty="0"/>
          </a:p>
        </p:txBody>
      </p:sp>
      <p:pic>
        <p:nvPicPr>
          <p:cNvPr id="10" name="Picture 2" descr="http://refrigeratorbox.org/wp-content/uploads/2011/09/r0-les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05" y="1862961"/>
            <a:ext cx="2878141" cy="1912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64177" y="3751164"/>
            <a:ext cx="1459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Contagion</a:t>
            </a:r>
            <a:endParaRPr lang="en-GB" sz="20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4119514" y="5164075"/>
            <a:ext cx="4948519" cy="998908"/>
          </a:xfrm>
          <a:prstGeom prst="rect">
            <a:avLst/>
          </a:prstGeom>
        </p:spPr>
        <p:txBody>
          <a:bodyPr vert="horz" rtlCol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6pPr>
            <a:lvl7pPr marL="29718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7pPr>
            <a:lvl8pPr marL="34290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8pPr>
            <a:lvl9pPr marL="38862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200" kern="0" dirty="0" smtClean="0"/>
              <a:t>Typically require detailed investigation</a:t>
            </a:r>
          </a:p>
          <a:p>
            <a:pPr marL="0" indent="0">
              <a:buFontTx/>
              <a:buNone/>
            </a:pPr>
            <a:endParaRPr lang="en-GB" sz="2200" kern="0" dirty="0" smtClean="0"/>
          </a:p>
          <a:p>
            <a:pPr marL="0" indent="0">
              <a:buFontTx/>
              <a:buNone/>
            </a:pPr>
            <a:endParaRPr lang="en-GB" sz="2200" kern="0" dirty="0"/>
          </a:p>
        </p:txBody>
      </p:sp>
    </p:spTree>
    <p:extLst>
      <p:ext uri="{BB962C8B-B14F-4D97-AF65-F5344CB8AC3E}">
        <p14:creationId xmlns:p14="http://schemas.microsoft.com/office/powerpoint/2010/main" val="41210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accent2"/>
                </a:solidFill>
              </a:rPr>
              <a:t>Structure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3788"/>
            <a:ext cx="8229600" cy="5308270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What do I mean by projections/forecasts/predictions?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200" dirty="0" smtClean="0"/>
          </a:p>
          <a:p>
            <a:pPr lvl="2">
              <a:lnSpc>
                <a:spcPct val="120000"/>
              </a:lnSpc>
              <a:buFontTx/>
              <a:buChar char="-"/>
            </a:pPr>
            <a:r>
              <a:rPr lang="en-GB" sz="2200" dirty="0" smtClean="0"/>
              <a:t>Projections: short term not mechanistic – taking current trend and continuing</a:t>
            </a:r>
          </a:p>
          <a:p>
            <a:pPr lvl="2">
              <a:lnSpc>
                <a:spcPct val="120000"/>
              </a:lnSpc>
              <a:buFontTx/>
              <a:buChar char="-"/>
            </a:pPr>
            <a:endParaRPr lang="en-GB" sz="2200" dirty="0" smtClean="0"/>
          </a:p>
          <a:p>
            <a:pPr lvl="2">
              <a:lnSpc>
                <a:spcPct val="120000"/>
              </a:lnSpc>
              <a:buFontTx/>
              <a:buChar char="-"/>
            </a:pPr>
            <a:r>
              <a:rPr lang="en-GB" sz="2200" dirty="0" smtClean="0"/>
              <a:t>Forecasts: relies on somehow more mechanistic model but typically </a:t>
            </a:r>
            <a:r>
              <a:rPr lang="en-GB" sz="2200" dirty="0" smtClean="0"/>
              <a:t>assumes conditions </a:t>
            </a:r>
            <a:r>
              <a:rPr lang="en-GB" sz="2200" dirty="0" smtClean="0"/>
              <a:t>in future remain stable</a:t>
            </a:r>
          </a:p>
          <a:p>
            <a:pPr lvl="2">
              <a:lnSpc>
                <a:spcPct val="120000"/>
              </a:lnSpc>
              <a:buFontTx/>
              <a:buChar char="-"/>
            </a:pPr>
            <a:endParaRPr lang="en-GB" sz="2200" dirty="0" smtClean="0"/>
          </a:p>
          <a:p>
            <a:pPr lvl="2">
              <a:lnSpc>
                <a:spcPct val="120000"/>
              </a:lnSpc>
              <a:buFontTx/>
              <a:buChar char="-"/>
            </a:pPr>
            <a:r>
              <a:rPr lang="en-GB" sz="2200" dirty="0" smtClean="0"/>
              <a:t>Predictions: relies on understanding the system and making hypothesis about future conditions – </a:t>
            </a:r>
            <a:r>
              <a:rPr lang="en-GB" sz="2200" dirty="0" smtClean="0"/>
              <a:t>closer scenario </a:t>
            </a:r>
            <a:r>
              <a:rPr lang="en-GB" sz="2200" dirty="0" smtClean="0"/>
              <a:t>modelling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GB" sz="2200" dirty="0"/>
          </a:p>
          <a:p>
            <a:pPr marL="457200" lvl="1" indent="0">
              <a:lnSpc>
                <a:spcPct val="120000"/>
              </a:lnSpc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82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GB" sz="2800" dirty="0" smtClean="0">
                <a:solidFill>
                  <a:schemeClr val="accent2"/>
                </a:solidFill>
              </a:rPr>
              <a:t>SARS</a:t>
            </a:r>
            <a:br>
              <a:rPr lang="en-GB" sz="28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chemeClr val="accent2"/>
                </a:solidFill>
              </a:rPr>
              <a:t>and </a:t>
            </a:r>
            <a:r>
              <a:rPr lang="en-GB" sz="2800" dirty="0">
                <a:solidFill>
                  <a:schemeClr val="accent2"/>
                </a:solidFill>
              </a:rPr>
              <a:t>heterogeneity in </a:t>
            </a:r>
            <a:r>
              <a:rPr lang="en-GB" sz="2800" dirty="0" smtClean="0">
                <a:solidFill>
                  <a:schemeClr val="accent2"/>
                </a:solidFill>
              </a:rPr>
              <a:t>transmission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79842"/>
            <a:ext cx="8229601" cy="604565"/>
          </a:xfrm>
        </p:spPr>
        <p:txBody>
          <a:bodyPr/>
          <a:lstStyle/>
          <a:p>
            <a:pPr marL="0" indent="0">
              <a:buNone/>
            </a:pPr>
            <a:r>
              <a:rPr lang="en-GB" sz="2200" dirty="0" smtClean="0"/>
              <a:t>SARS and heterogeneity in transmission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7"/>
          <a:stretch/>
        </p:blipFill>
        <p:spPr>
          <a:xfrm>
            <a:off x="603028" y="4151274"/>
            <a:ext cx="3099396" cy="24384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357325" y="1992575"/>
            <a:ext cx="4087906" cy="1958644"/>
          </a:xfrm>
          <a:prstGeom prst="rect">
            <a:avLst/>
          </a:prstGeom>
        </p:spPr>
        <p:txBody>
          <a:bodyPr vert="horz" rtlCol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6pPr>
            <a:lvl7pPr marL="29718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7pPr>
            <a:lvl8pPr marL="34290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8pPr>
            <a:lvl9pPr marL="38862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200" kern="0" dirty="0" smtClean="0"/>
              <a:t>Reproduction number:</a:t>
            </a:r>
          </a:p>
          <a:p>
            <a:pPr marL="0" indent="0">
              <a:buFontTx/>
              <a:buNone/>
            </a:pPr>
            <a:r>
              <a:rPr lang="en-GB" sz="2200" kern="0" dirty="0" smtClean="0"/>
              <a:t>The </a:t>
            </a:r>
            <a:r>
              <a:rPr lang="en-GB" sz="2200" kern="0" dirty="0"/>
              <a:t>number of cases one case generates on average over the course of its infectious </a:t>
            </a:r>
            <a:r>
              <a:rPr lang="en-GB" sz="2200" kern="0" dirty="0" smtClean="0"/>
              <a:t>period,</a:t>
            </a:r>
          </a:p>
          <a:p>
            <a:pPr marL="0" indent="0">
              <a:buFontTx/>
              <a:buNone/>
            </a:pPr>
            <a:r>
              <a:rPr lang="en-GB" sz="2200" b="1" kern="0" dirty="0" smtClean="0"/>
              <a:t>BUT…</a:t>
            </a:r>
          </a:p>
          <a:p>
            <a:pPr marL="0" indent="0">
              <a:buFontTx/>
              <a:buNone/>
            </a:pPr>
            <a:endParaRPr lang="en-GB" sz="2200" kern="0" dirty="0" smtClean="0"/>
          </a:p>
          <a:p>
            <a:pPr marL="0" indent="0">
              <a:buFontTx/>
              <a:buNone/>
            </a:pPr>
            <a:endParaRPr lang="en-GB" sz="2200" kern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708971"/>
            <a:ext cx="4286736" cy="49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6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GB" sz="2800" dirty="0" smtClean="0">
                <a:solidFill>
                  <a:schemeClr val="accent2"/>
                </a:solidFill>
              </a:rPr>
              <a:t>SARS</a:t>
            </a:r>
            <a:br>
              <a:rPr lang="en-GB" sz="28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chemeClr val="accent2"/>
                </a:solidFill>
              </a:rPr>
              <a:t>and </a:t>
            </a:r>
            <a:r>
              <a:rPr lang="en-GB" sz="2800" dirty="0">
                <a:solidFill>
                  <a:schemeClr val="accent2"/>
                </a:solidFill>
              </a:rPr>
              <a:t>heterogeneity in </a:t>
            </a:r>
            <a:r>
              <a:rPr lang="en-GB" sz="2800" dirty="0" smtClean="0">
                <a:solidFill>
                  <a:schemeClr val="accent2"/>
                </a:solidFill>
              </a:rPr>
              <a:t>transmission</a:t>
            </a:r>
            <a:endParaRPr lang="en-GB" sz="28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133" y="4926554"/>
            <a:ext cx="4037610" cy="1403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878" y="1044530"/>
            <a:ext cx="4465122" cy="37228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807502"/>
            <a:ext cx="4773881" cy="2942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sz="2200" b="1" i="1" kern="0" dirty="0" smtClean="0"/>
              <a:t>Increased heterogeneity</a:t>
            </a:r>
            <a:r>
              <a:rPr lang="en-GB" sz="2200" kern="0" dirty="0" smtClean="0"/>
              <a:t>, assumes: 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GB" sz="2200" kern="0" dirty="0"/>
              <a:t>Individual ‘offspring distribution’ is still Poisson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GB" sz="2200" kern="0" dirty="0"/>
              <a:t>Individual R is gamma distributed (not the same for everyone)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200" kern="0" dirty="0" smtClean="0">
                <a:solidFill>
                  <a:srgbClr val="C00000"/>
                </a:solidFill>
              </a:rPr>
              <a:t>Negative </a:t>
            </a:r>
            <a:r>
              <a:rPr lang="en-GB" sz="2200" kern="0" dirty="0">
                <a:solidFill>
                  <a:srgbClr val="C00000"/>
                </a:solidFill>
              </a:rPr>
              <a:t>binomial offspring distribution for the population </a:t>
            </a:r>
          </a:p>
          <a:p>
            <a:endParaRPr lang="en-GB" kern="0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1" y="1068589"/>
            <a:ext cx="4572000" cy="2003423"/>
          </a:xfrm>
          <a:prstGeom prst="rect">
            <a:avLst/>
          </a:prstGeom>
        </p:spPr>
        <p:txBody>
          <a:bodyPr vert="horz" rtlCol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6pPr>
            <a:lvl7pPr marL="29718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7pPr>
            <a:lvl8pPr marL="34290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8pPr>
            <a:lvl9pPr marL="38862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200" b="1" i="1" kern="0" dirty="0" smtClean="0"/>
              <a:t>Simplest case</a:t>
            </a:r>
            <a:r>
              <a:rPr lang="en-GB" sz="2200" kern="0" dirty="0" smtClean="0"/>
              <a:t>, assumes:</a:t>
            </a:r>
          </a:p>
          <a:p>
            <a:r>
              <a:rPr lang="en-GB" sz="2200" kern="0" dirty="0"/>
              <a:t>N</a:t>
            </a:r>
            <a:r>
              <a:rPr lang="en-GB" sz="2200" kern="0" dirty="0" smtClean="0"/>
              <a:t>umber of secondary cases for each infectious individual follows a Poisson distribution (offspring distribution)</a:t>
            </a:r>
          </a:p>
          <a:p>
            <a:r>
              <a:rPr lang="en-GB" sz="2200" kern="0" dirty="0" smtClean="0"/>
              <a:t>Same mean for everyone (R)</a:t>
            </a:r>
            <a:endParaRPr lang="en-GB" sz="2200" kern="0" dirty="0"/>
          </a:p>
        </p:txBody>
      </p:sp>
    </p:spTree>
    <p:extLst>
      <p:ext uri="{BB962C8B-B14F-4D97-AF65-F5344CB8AC3E}">
        <p14:creationId xmlns:p14="http://schemas.microsoft.com/office/powerpoint/2010/main" val="35726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07502"/>
            <a:ext cx="4773881" cy="2942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sz="2200" b="1" i="1" kern="0" dirty="0" smtClean="0"/>
              <a:t>Increased heterogeneity</a:t>
            </a:r>
            <a:r>
              <a:rPr lang="en-GB" sz="2200" kern="0" dirty="0" smtClean="0"/>
              <a:t>, assumes: 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GB" sz="2200" kern="0" dirty="0"/>
              <a:t>Individual ‘offspring distribution’ is still Poisson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GB" sz="2200" kern="0" dirty="0"/>
              <a:t>Individual R is gamma distributed (not the same for everyone)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200" kern="0" dirty="0" smtClean="0">
                <a:solidFill>
                  <a:srgbClr val="C00000"/>
                </a:solidFill>
              </a:rPr>
              <a:t>Negative </a:t>
            </a:r>
            <a:r>
              <a:rPr lang="en-GB" sz="2200" kern="0" dirty="0">
                <a:solidFill>
                  <a:srgbClr val="C00000"/>
                </a:solidFill>
              </a:rPr>
              <a:t>binomial offspring distribution for the population </a:t>
            </a:r>
          </a:p>
          <a:p>
            <a:endParaRPr lang="en-GB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GB" sz="2800" dirty="0" smtClean="0">
                <a:solidFill>
                  <a:schemeClr val="accent2"/>
                </a:solidFill>
              </a:rPr>
              <a:t>SARS</a:t>
            </a:r>
            <a:br>
              <a:rPr lang="en-GB" sz="28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chemeClr val="accent2"/>
                </a:solidFill>
              </a:rPr>
              <a:t>and </a:t>
            </a:r>
            <a:r>
              <a:rPr lang="en-GB" sz="2800" dirty="0">
                <a:solidFill>
                  <a:schemeClr val="accent2"/>
                </a:solidFill>
              </a:rPr>
              <a:t>heterogeneity in </a:t>
            </a:r>
            <a:r>
              <a:rPr lang="en-GB" sz="2800" dirty="0" smtClean="0">
                <a:solidFill>
                  <a:schemeClr val="accent2"/>
                </a:solidFill>
              </a:rPr>
              <a:t>transmission</a:t>
            </a:r>
            <a:endParaRPr lang="en-GB" sz="28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133" y="4926554"/>
            <a:ext cx="4037610" cy="1403376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" y="1068589"/>
            <a:ext cx="4572000" cy="2003423"/>
          </a:xfrm>
          <a:prstGeom prst="rect">
            <a:avLst/>
          </a:prstGeom>
        </p:spPr>
        <p:txBody>
          <a:bodyPr vert="horz" rtlCol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6pPr>
            <a:lvl7pPr marL="29718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7pPr>
            <a:lvl8pPr marL="34290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8pPr>
            <a:lvl9pPr marL="38862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200" b="1" i="1" kern="0" dirty="0" smtClean="0"/>
              <a:t>Simplest case</a:t>
            </a:r>
            <a:r>
              <a:rPr lang="en-GB" sz="2200" kern="0" dirty="0" smtClean="0"/>
              <a:t>, assumes:</a:t>
            </a:r>
          </a:p>
          <a:p>
            <a:r>
              <a:rPr lang="en-GB" sz="2200" kern="0" dirty="0"/>
              <a:t>N</a:t>
            </a:r>
            <a:r>
              <a:rPr lang="en-GB" sz="2200" kern="0" dirty="0" smtClean="0"/>
              <a:t>umber of secondary cases for each infectious individual follows a Poisson distribution (offspring distribution)</a:t>
            </a:r>
          </a:p>
          <a:p>
            <a:r>
              <a:rPr lang="en-GB" sz="2200" kern="0" dirty="0" smtClean="0"/>
              <a:t>Same mean for everyone (R)</a:t>
            </a:r>
            <a:endParaRPr lang="en-GB" sz="22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625" y="1330678"/>
            <a:ext cx="4508253" cy="329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GB" sz="2800" dirty="0" smtClean="0">
                <a:solidFill>
                  <a:schemeClr val="accent2"/>
                </a:solidFill>
              </a:rPr>
              <a:t>SARS</a:t>
            </a:r>
            <a:br>
              <a:rPr lang="en-GB" sz="28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chemeClr val="accent2"/>
                </a:solidFill>
              </a:rPr>
              <a:t>and </a:t>
            </a:r>
            <a:r>
              <a:rPr lang="en-GB" sz="2800" dirty="0">
                <a:solidFill>
                  <a:schemeClr val="accent2"/>
                </a:solidFill>
              </a:rPr>
              <a:t>heterogeneity in </a:t>
            </a:r>
            <a:r>
              <a:rPr lang="en-GB" sz="2800" dirty="0" smtClean="0">
                <a:solidFill>
                  <a:schemeClr val="accent2"/>
                </a:solidFill>
              </a:rPr>
              <a:t>transmission</a:t>
            </a:r>
            <a:endParaRPr lang="en-GB" sz="28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95158" y="5660958"/>
                <a:ext cx="3166508" cy="9840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fr-FR" b="1"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GB" altLang="fr-FR" b="1"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en-GB" altLang="fr-FR" b="1">
                          <a:latin typeface="Cambria Math"/>
                        </a:rPr>
                        <m:t>=</m:t>
                      </m:r>
                      <m:r>
                        <a:rPr lang="en-GB" altLang="fr-FR" b="1" i="1" smtClean="0">
                          <a:latin typeface="Cambria Math" panose="02040503050406030204" pitchFamily="18" charset="0"/>
                        </a:rPr>
                        <m:t>𝑵𝑩</m:t>
                      </m:r>
                      <m:d>
                        <m:dPr>
                          <m:ctrlPr>
                            <a:rPr lang="en-GB" altLang="fr-FR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altLang="fr-FR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sub>
                          </m:sSub>
                          <m:nary>
                            <m:naryPr>
                              <m:chr m:val="∑"/>
                              <m:ctrlPr>
                                <a:rPr lang="en-GB" altLang="fr-FR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𝒔</m:t>
                              </m:r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alt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𝒔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alt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𝒔</m:t>
                                  </m:r>
                                </m:sub>
                              </m:sSub>
                            </m:e>
                          </m:nary>
                          <m:r>
                            <a:rPr lang="en-GB" altLang="fr-FR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, </m:t>
                          </m:r>
                          <m:r>
                            <a:rPr lang="en-GB" alt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158" y="5660958"/>
                <a:ext cx="3166508" cy="9840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28164" y="2613544"/>
                <a:ext cx="2749727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fr-FR" b="1"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GB" altLang="fr-FR" b="1"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en-GB" altLang="fr-FR" b="1">
                          <a:latin typeface="Cambria Math"/>
                        </a:rPr>
                        <m:t>=</m:t>
                      </m:r>
                      <m:r>
                        <a:rPr lang="en-GB" altLang="fr-FR" b="1">
                          <a:latin typeface="Cambria Math"/>
                          <a:ea typeface="Cambria Math"/>
                        </a:rPr>
                        <m:t>𝓟</m:t>
                      </m:r>
                      <m:d>
                        <m:dPr>
                          <m:ctrlPr>
                            <a:rPr lang="en-GB" altLang="fr-FR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altLang="fr-FR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sub>
                          </m:sSub>
                          <m:nary>
                            <m:naryPr>
                              <m:chr m:val="∑"/>
                              <m:ctrlPr>
                                <a:rPr lang="en-GB" altLang="fr-FR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𝒔</m:t>
                              </m:r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GB" altLang="fr-FR" b="1"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alt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𝒔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alt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GB" altLang="fr-FR" b="1">
                                      <a:latin typeface="Cambria Math"/>
                                      <a:ea typeface="Cambria Math"/>
                                    </a:rPr>
                                    <m:t>𝒔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164" y="2613544"/>
                <a:ext cx="2749727" cy="9840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637390" y="1150976"/>
            <a:ext cx="35589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kern="0" dirty="0" smtClean="0"/>
              <a:t>Implications </a:t>
            </a:r>
            <a:r>
              <a:rPr lang="en-GB" sz="2200" kern="0" dirty="0"/>
              <a:t>for </a:t>
            </a:r>
            <a:r>
              <a:rPr lang="en-GB" sz="2200" kern="0" dirty="0" smtClean="0"/>
              <a:t>Projections</a:t>
            </a:r>
            <a:endParaRPr lang="en-GB" kern="0" dirty="0"/>
          </a:p>
        </p:txBody>
      </p:sp>
      <p:sp>
        <p:nvSpPr>
          <p:cNvPr id="13" name="Rectangle 12"/>
          <p:cNvSpPr/>
          <p:nvPr/>
        </p:nvSpPr>
        <p:spPr>
          <a:xfrm>
            <a:off x="0" y="3807502"/>
            <a:ext cx="4773881" cy="2942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sz="2200" b="1" i="1" kern="0" dirty="0" smtClean="0"/>
              <a:t>Increased heterogeneity</a:t>
            </a:r>
            <a:r>
              <a:rPr lang="en-GB" sz="2200" kern="0" dirty="0" smtClean="0"/>
              <a:t>, assumes: 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GB" sz="2200" kern="0" dirty="0"/>
              <a:t>Individual ‘offspring distribution’ is still Poisson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GB" sz="2200" kern="0" dirty="0"/>
              <a:t>Individual R is gamma distributed (not the same for everyone)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200" kern="0" dirty="0" smtClean="0">
                <a:solidFill>
                  <a:srgbClr val="C00000"/>
                </a:solidFill>
              </a:rPr>
              <a:t>Negative </a:t>
            </a:r>
            <a:r>
              <a:rPr lang="en-GB" sz="2200" kern="0" dirty="0">
                <a:solidFill>
                  <a:srgbClr val="C00000"/>
                </a:solidFill>
              </a:rPr>
              <a:t>binomial offspring distribution for the population </a:t>
            </a:r>
          </a:p>
          <a:p>
            <a:endParaRPr lang="en-GB" kern="0" dirty="0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1" y="1068589"/>
            <a:ext cx="4572000" cy="2003423"/>
          </a:xfrm>
          <a:prstGeom prst="rect">
            <a:avLst/>
          </a:prstGeom>
        </p:spPr>
        <p:txBody>
          <a:bodyPr vert="horz" rtlCol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6pPr>
            <a:lvl7pPr marL="29718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7pPr>
            <a:lvl8pPr marL="34290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8pPr>
            <a:lvl9pPr marL="38862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200" b="1" i="1" kern="0" dirty="0" smtClean="0"/>
              <a:t>Simplest case</a:t>
            </a:r>
            <a:r>
              <a:rPr lang="en-GB" sz="2200" kern="0" dirty="0" smtClean="0"/>
              <a:t>, assumes:</a:t>
            </a:r>
          </a:p>
          <a:p>
            <a:r>
              <a:rPr lang="en-GB" sz="2200" kern="0" dirty="0"/>
              <a:t>N</a:t>
            </a:r>
            <a:r>
              <a:rPr lang="en-GB" sz="2200" kern="0" dirty="0" smtClean="0"/>
              <a:t>umber of secondary cases for each infectious individual follows a Poisson distribution (offspring distribution)</a:t>
            </a:r>
          </a:p>
          <a:p>
            <a:r>
              <a:rPr lang="en-GB" sz="2200" kern="0" dirty="0" smtClean="0"/>
              <a:t>Same mean for everyone (R)</a:t>
            </a:r>
            <a:endParaRPr lang="en-GB" sz="2200" kern="0" dirty="0"/>
          </a:p>
        </p:txBody>
      </p:sp>
      <p:sp>
        <p:nvSpPr>
          <p:cNvPr id="2" name="Oval 1"/>
          <p:cNvSpPr/>
          <p:nvPr/>
        </p:nvSpPr>
        <p:spPr>
          <a:xfrm>
            <a:off x="6341423" y="5913912"/>
            <a:ext cx="475013" cy="49876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8381009" y="5903602"/>
            <a:ext cx="475013" cy="49876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39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GB" sz="2800" dirty="0" smtClean="0">
                <a:solidFill>
                  <a:schemeClr val="accent2"/>
                </a:solidFill>
              </a:rPr>
              <a:t>SARS</a:t>
            </a:r>
            <a:br>
              <a:rPr lang="en-GB" sz="2800" dirty="0" smtClean="0">
                <a:solidFill>
                  <a:schemeClr val="accent2"/>
                </a:solidFill>
              </a:rPr>
            </a:br>
            <a:r>
              <a:rPr lang="en-GB" sz="2800" dirty="0" smtClean="0">
                <a:solidFill>
                  <a:schemeClr val="accent2"/>
                </a:solidFill>
              </a:rPr>
              <a:t>and </a:t>
            </a:r>
            <a:r>
              <a:rPr lang="en-GB" sz="2800" dirty="0">
                <a:solidFill>
                  <a:schemeClr val="accent2"/>
                </a:solidFill>
              </a:rPr>
              <a:t>heterogeneity in </a:t>
            </a:r>
            <a:r>
              <a:rPr lang="en-GB" sz="2800" dirty="0" smtClean="0">
                <a:solidFill>
                  <a:schemeClr val="accent2"/>
                </a:solidFill>
              </a:rPr>
              <a:t>transmission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37389" y="1150976"/>
            <a:ext cx="30405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kern="0" dirty="0" smtClean="0"/>
              <a:t>Implications </a:t>
            </a:r>
            <a:r>
              <a:rPr lang="en-GB" sz="2200" kern="0" dirty="0"/>
              <a:t>for </a:t>
            </a:r>
            <a:endParaRPr lang="en-GB" sz="2200" kern="0" dirty="0" smtClean="0"/>
          </a:p>
          <a:p>
            <a:pPr algn="ctr"/>
            <a:r>
              <a:rPr lang="en-GB" sz="2200" kern="0" smtClean="0"/>
              <a:t>outbreak </a:t>
            </a:r>
            <a:r>
              <a:rPr lang="en-GB" sz="2200" kern="0" smtClean="0"/>
              <a:t>extinctions</a:t>
            </a:r>
            <a:endParaRPr lang="en-GB" kern="0" dirty="0"/>
          </a:p>
        </p:txBody>
      </p:sp>
      <p:sp>
        <p:nvSpPr>
          <p:cNvPr id="13" name="Rectangle 12"/>
          <p:cNvSpPr/>
          <p:nvPr/>
        </p:nvSpPr>
        <p:spPr>
          <a:xfrm>
            <a:off x="0" y="3807502"/>
            <a:ext cx="4773881" cy="2942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sz="2200" b="1" i="1" kern="0" dirty="0" smtClean="0"/>
              <a:t>Increased heterogeneity</a:t>
            </a:r>
            <a:r>
              <a:rPr lang="en-GB" sz="2200" kern="0" dirty="0" smtClean="0"/>
              <a:t>, assumes: 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GB" sz="2200" kern="0" dirty="0"/>
              <a:t>Individual ‘offspring distribution’ is still Poisson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GB" sz="2200" kern="0" dirty="0"/>
              <a:t>Individual R is gamma distributed (not the same for everyone)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200" kern="0" dirty="0" smtClean="0">
                <a:solidFill>
                  <a:srgbClr val="C00000"/>
                </a:solidFill>
              </a:rPr>
              <a:t>Negative </a:t>
            </a:r>
            <a:r>
              <a:rPr lang="en-GB" sz="2200" kern="0" dirty="0">
                <a:solidFill>
                  <a:srgbClr val="C00000"/>
                </a:solidFill>
              </a:rPr>
              <a:t>binomial offspring distribution for the population </a:t>
            </a:r>
          </a:p>
          <a:p>
            <a:endParaRPr lang="en-GB" kern="0" dirty="0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1" y="1068589"/>
            <a:ext cx="4572000" cy="2003423"/>
          </a:xfrm>
          <a:prstGeom prst="rect">
            <a:avLst/>
          </a:prstGeom>
        </p:spPr>
        <p:txBody>
          <a:bodyPr vert="horz" rtlCol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6pPr>
            <a:lvl7pPr marL="29718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7pPr>
            <a:lvl8pPr marL="34290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8pPr>
            <a:lvl9pPr marL="38862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200" b="1" i="1" kern="0" dirty="0" smtClean="0"/>
              <a:t>Simplest case</a:t>
            </a:r>
            <a:r>
              <a:rPr lang="en-GB" sz="2200" kern="0" dirty="0" smtClean="0"/>
              <a:t>, assumes:</a:t>
            </a:r>
          </a:p>
          <a:p>
            <a:r>
              <a:rPr lang="en-GB" sz="2200" kern="0" dirty="0"/>
              <a:t>N</a:t>
            </a:r>
            <a:r>
              <a:rPr lang="en-GB" sz="2200" kern="0" dirty="0" smtClean="0"/>
              <a:t>umber of secondary cases for each infectious individual follows a Poisson distribution (offspring distribution)</a:t>
            </a:r>
          </a:p>
          <a:p>
            <a:r>
              <a:rPr lang="en-GB" sz="2200" kern="0" dirty="0" smtClean="0"/>
              <a:t>Same mean for everyone (R)</a:t>
            </a:r>
            <a:endParaRPr lang="en-GB" sz="22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881" y="1811768"/>
            <a:ext cx="4370119" cy="3172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135" y="5165468"/>
            <a:ext cx="4037610" cy="1403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425" t="5313" b="5728"/>
          <a:stretch/>
        </p:blipFill>
        <p:spPr>
          <a:xfrm>
            <a:off x="5783283" y="3396342"/>
            <a:ext cx="780175" cy="9473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8912" y="4076783"/>
            <a:ext cx="1032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kern="0" dirty="0" smtClean="0"/>
              <a:t>=Poisson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899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120"/>
          <p:cNvSpPr txBox="1">
            <a:spLocks noChangeArrowheads="1"/>
          </p:cNvSpPr>
          <p:nvPr/>
        </p:nvSpPr>
        <p:spPr bwMode="auto">
          <a:xfrm>
            <a:off x="106282" y="3121375"/>
            <a:ext cx="802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i="0" dirty="0" smtClean="0">
                <a:solidFill>
                  <a:schemeClr val="accent2"/>
                </a:solidFill>
                <a:latin typeface="+mj-lt"/>
              </a:rPr>
              <a:t>Thank you!</a:t>
            </a:r>
            <a:endParaRPr lang="en-GB" sz="2800" b="1" i="0" baseline="-25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58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</a:rPr>
              <a:t>Projection/Forecasting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984" y="1423590"/>
            <a:ext cx="843130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latin typeface="Arial"/>
                <a:cs typeface="+mn-cs"/>
              </a:rPr>
              <a:t>Importance, especially in context of public agencies and stakeholders:</a:t>
            </a:r>
          </a:p>
          <a:p>
            <a:pPr marL="635000" lvl="1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latin typeface="Arial"/>
                <a:cs typeface="+mn-cs"/>
              </a:rPr>
              <a:t>Advocacy and planning</a:t>
            </a:r>
          </a:p>
          <a:p>
            <a:pPr marL="635000" lvl="1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latin typeface="Arial"/>
                <a:cs typeface="+mn-cs"/>
              </a:rPr>
              <a:t>Monitoring the situation</a:t>
            </a:r>
          </a:p>
          <a:p>
            <a:pPr marL="635000" lvl="1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latin typeface="Arial"/>
                <a:cs typeface="+mn-cs"/>
              </a:rPr>
              <a:t>Implementation/evaluation of control </a:t>
            </a:r>
            <a:r>
              <a:rPr lang="en-GB" sz="1800" i="0" dirty="0" smtClean="0">
                <a:latin typeface="Arial"/>
                <a:cs typeface="+mn-cs"/>
              </a:rPr>
              <a:t>strategies</a:t>
            </a:r>
          </a:p>
          <a:p>
            <a:pPr marL="177800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000" i="0" dirty="0" smtClean="0">
              <a:latin typeface="Arial"/>
              <a:cs typeface="+mn-cs"/>
            </a:endParaRPr>
          </a:p>
          <a:p>
            <a:pPr marL="177800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latin typeface="Arial"/>
                <a:cs typeface="+mn-cs"/>
              </a:rPr>
              <a:t>Challenges</a:t>
            </a:r>
            <a:r>
              <a:rPr lang="en-GB" sz="1800" i="0" dirty="0" smtClean="0">
                <a:latin typeface="Arial"/>
                <a:cs typeface="+mn-cs"/>
              </a:rPr>
              <a:t>:</a:t>
            </a:r>
          </a:p>
          <a:p>
            <a:pPr marL="635000" lvl="1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latin typeface="Arial"/>
                <a:cs typeface="+mn-cs"/>
              </a:rPr>
              <a:t>Uncertainties surrounding the data</a:t>
            </a:r>
          </a:p>
          <a:p>
            <a:pPr marL="635000" lvl="1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latin typeface="Arial"/>
                <a:cs typeface="+mn-cs"/>
              </a:rPr>
              <a:t>Uncertainties surrounding the dynamics of </a:t>
            </a:r>
            <a:r>
              <a:rPr lang="en-GB" sz="1800" i="0" dirty="0" smtClean="0">
                <a:latin typeface="Arial"/>
                <a:cs typeface="+mn-cs"/>
              </a:rPr>
              <a:t>transmission</a:t>
            </a:r>
          </a:p>
          <a:p>
            <a:pPr marL="635000" lvl="1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000" i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177800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solidFill>
                  <a:srgbClr val="000000"/>
                </a:solidFill>
                <a:latin typeface="Arial"/>
                <a:cs typeface="+mn-cs"/>
              </a:rPr>
              <a:t>In </a:t>
            </a:r>
            <a:r>
              <a:rPr lang="en-GB" sz="1800" i="0" dirty="0" smtClean="0">
                <a:solidFill>
                  <a:srgbClr val="000000"/>
                </a:solidFill>
                <a:latin typeface="Arial"/>
                <a:cs typeface="+mn-cs"/>
              </a:rPr>
              <a:t>such context, we initially focussed on projecting case incidence:</a:t>
            </a:r>
          </a:p>
          <a:p>
            <a:pPr marL="635000" lvl="1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solidFill>
                  <a:srgbClr val="000000"/>
                </a:solidFill>
                <a:latin typeface="Arial"/>
                <a:cs typeface="+mn-cs"/>
              </a:rPr>
              <a:t>Pro: Robust methodology</a:t>
            </a:r>
          </a:p>
          <a:p>
            <a:pPr marL="635000" lvl="1" indent="-1778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 smtClean="0">
                <a:solidFill>
                  <a:srgbClr val="000000"/>
                </a:solidFill>
                <a:latin typeface="Arial"/>
                <a:cs typeface="+mn-cs"/>
              </a:rPr>
              <a:t>Con: weak mechanistic underlying model, so limited use for modelling the impact of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6226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The reproduction number</a:t>
            </a:r>
            <a:endParaRPr lang="en-US" sz="2800" b="1" baseline="-25000" dirty="0">
              <a:solidFill>
                <a:schemeClr val="accent2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504" y="1191520"/>
            <a:ext cx="8599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2000" i="0" dirty="0" smtClean="0">
                <a:latin typeface="+mj-lt"/>
              </a:rPr>
              <a:t>Basic reproduction number R</a:t>
            </a:r>
            <a:r>
              <a:rPr lang="en-GB" sz="2000" i="0" baseline="-25000" dirty="0" smtClean="0">
                <a:latin typeface="+mj-lt"/>
              </a:rPr>
              <a:t>0</a:t>
            </a:r>
            <a:r>
              <a:rPr lang="en-GB" sz="2000" i="0" dirty="0" smtClean="0">
                <a:latin typeface="+mj-lt"/>
              </a:rPr>
              <a:t>: average </a:t>
            </a:r>
            <a:r>
              <a:rPr lang="en-GB" sz="2000" i="0" dirty="0">
                <a:latin typeface="+mj-lt"/>
              </a:rPr>
              <a:t>number of secondary cases generated by an index case in a large entirely susceptible </a:t>
            </a:r>
            <a:r>
              <a:rPr lang="en-GB" sz="2000" i="0" dirty="0" smtClean="0">
                <a:latin typeface="+mj-lt"/>
              </a:rPr>
              <a:t>population</a:t>
            </a:r>
          </a:p>
        </p:txBody>
      </p:sp>
      <p:sp>
        <p:nvSpPr>
          <p:cNvPr id="9" name="Shape 2265"/>
          <p:cNvSpPr>
            <a:spLocks noChangeAspect="1"/>
          </p:cNvSpPr>
          <p:nvPr/>
        </p:nvSpPr>
        <p:spPr bwMode="auto">
          <a:xfrm>
            <a:off x="1401483" y="2481629"/>
            <a:ext cx="158342" cy="158374"/>
          </a:xfrm>
          <a:custGeom>
            <a:avLst/>
            <a:gdLst>
              <a:gd name="T0" fmla="*/ 43 w 86"/>
              <a:gd name="T1" fmla="*/ 0 h 86"/>
              <a:gd name="T2" fmla="*/ 35 w 86"/>
              <a:gd name="T3" fmla="*/ 0 h 86"/>
              <a:gd name="T4" fmla="*/ 26 w 86"/>
              <a:gd name="T5" fmla="*/ 2 h 86"/>
              <a:gd name="T6" fmla="*/ 19 w 86"/>
              <a:gd name="T7" fmla="*/ 6 h 86"/>
              <a:gd name="T8" fmla="*/ 13 w 86"/>
              <a:gd name="T9" fmla="*/ 13 h 86"/>
              <a:gd name="T10" fmla="*/ 6 w 86"/>
              <a:gd name="T11" fmla="*/ 19 h 86"/>
              <a:gd name="T12" fmla="*/ 4 w 86"/>
              <a:gd name="T13" fmla="*/ 26 h 86"/>
              <a:gd name="T14" fmla="*/ 0 w 86"/>
              <a:gd name="T15" fmla="*/ 34 h 86"/>
              <a:gd name="T16" fmla="*/ 0 w 86"/>
              <a:gd name="T17" fmla="*/ 43 h 86"/>
              <a:gd name="T18" fmla="*/ 0 w 86"/>
              <a:gd name="T19" fmla="*/ 51 h 86"/>
              <a:gd name="T20" fmla="*/ 4 w 86"/>
              <a:gd name="T21" fmla="*/ 58 h 86"/>
              <a:gd name="T22" fmla="*/ 6 w 86"/>
              <a:gd name="T23" fmla="*/ 67 h 86"/>
              <a:gd name="T24" fmla="*/ 13 w 86"/>
              <a:gd name="T25" fmla="*/ 73 h 86"/>
              <a:gd name="T26" fmla="*/ 19 w 86"/>
              <a:gd name="T27" fmla="*/ 77 h 86"/>
              <a:gd name="T28" fmla="*/ 26 w 86"/>
              <a:gd name="T29" fmla="*/ 82 h 86"/>
              <a:gd name="T30" fmla="*/ 35 w 86"/>
              <a:gd name="T31" fmla="*/ 84 h 86"/>
              <a:gd name="T32" fmla="*/ 43 w 86"/>
              <a:gd name="T33" fmla="*/ 86 h 86"/>
              <a:gd name="T34" fmla="*/ 52 w 86"/>
              <a:gd name="T35" fmla="*/ 84 h 86"/>
              <a:gd name="T36" fmla="*/ 58 w 86"/>
              <a:gd name="T37" fmla="*/ 82 h 86"/>
              <a:gd name="T38" fmla="*/ 67 w 86"/>
              <a:gd name="T39" fmla="*/ 77 h 86"/>
              <a:gd name="T40" fmla="*/ 74 w 86"/>
              <a:gd name="T41" fmla="*/ 73 h 86"/>
              <a:gd name="T42" fmla="*/ 78 w 86"/>
              <a:gd name="T43" fmla="*/ 67 h 86"/>
              <a:gd name="T44" fmla="*/ 82 w 86"/>
              <a:gd name="T45" fmla="*/ 58 h 86"/>
              <a:gd name="T46" fmla="*/ 84 w 86"/>
              <a:gd name="T47" fmla="*/ 51 h 86"/>
              <a:gd name="T48" fmla="*/ 86 w 86"/>
              <a:gd name="T49" fmla="*/ 43 h 86"/>
              <a:gd name="T50" fmla="*/ 84 w 86"/>
              <a:gd name="T51" fmla="*/ 34 h 86"/>
              <a:gd name="T52" fmla="*/ 82 w 86"/>
              <a:gd name="T53" fmla="*/ 26 h 86"/>
              <a:gd name="T54" fmla="*/ 78 w 86"/>
              <a:gd name="T55" fmla="*/ 19 h 86"/>
              <a:gd name="T56" fmla="*/ 74 w 86"/>
              <a:gd name="T57" fmla="*/ 13 h 86"/>
              <a:gd name="T58" fmla="*/ 67 w 86"/>
              <a:gd name="T59" fmla="*/ 6 h 86"/>
              <a:gd name="T60" fmla="*/ 58 w 86"/>
              <a:gd name="T61" fmla="*/ 2 h 86"/>
              <a:gd name="T62" fmla="*/ 52 w 86"/>
              <a:gd name="T63" fmla="*/ 0 h 86"/>
              <a:gd name="T64" fmla="*/ 43 w 86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6"/>
              <a:gd name="T101" fmla="*/ 86 w 86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6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9"/>
                </a:lnTo>
                <a:lnTo>
                  <a:pt x="4" y="26"/>
                </a:lnTo>
                <a:lnTo>
                  <a:pt x="0" y="34"/>
                </a:lnTo>
                <a:lnTo>
                  <a:pt x="0" y="43"/>
                </a:lnTo>
                <a:lnTo>
                  <a:pt x="0" y="51"/>
                </a:lnTo>
                <a:lnTo>
                  <a:pt x="4" y="58"/>
                </a:lnTo>
                <a:lnTo>
                  <a:pt x="6" y="67"/>
                </a:lnTo>
                <a:lnTo>
                  <a:pt x="13" y="73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7"/>
                </a:lnTo>
                <a:lnTo>
                  <a:pt x="74" y="73"/>
                </a:lnTo>
                <a:lnTo>
                  <a:pt x="78" y="67"/>
                </a:lnTo>
                <a:lnTo>
                  <a:pt x="82" y="58"/>
                </a:lnTo>
                <a:lnTo>
                  <a:pt x="84" y="51"/>
                </a:lnTo>
                <a:lnTo>
                  <a:pt x="86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" name="Shape 2266"/>
          <p:cNvSpPr>
            <a:spLocks noChangeAspect="1"/>
          </p:cNvSpPr>
          <p:nvPr/>
        </p:nvSpPr>
        <p:spPr bwMode="auto">
          <a:xfrm>
            <a:off x="1401483" y="2481629"/>
            <a:ext cx="158342" cy="158374"/>
          </a:xfrm>
          <a:custGeom>
            <a:avLst/>
            <a:gdLst>
              <a:gd name="T0" fmla="*/ 43 w 86"/>
              <a:gd name="T1" fmla="*/ 0 h 86"/>
              <a:gd name="T2" fmla="*/ 35 w 86"/>
              <a:gd name="T3" fmla="*/ 0 h 86"/>
              <a:gd name="T4" fmla="*/ 26 w 86"/>
              <a:gd name="T5" fmla="*/ 2 h 86"/>
              <a:gd name="T6" fmla="*/ 19 w 86"/>
              <a:gd name="T7" fmla="*/ 6 h 86"/>
              <a:gd name="T8" fmla="*/ 13 w 86"/>
              <a:gd name="T9" fmla="*/ 13 h 86"/>
              <a:gd name="T10" fmla="*/ 6 w 86"/>
              <a:gd name="T11" fmla="*/ 19 h 86"/>
              <a:gd name="T12" fmla="*/ 4 w 86"/>
              <a:gd name="T13" fmla="*/ 26 h 86"/>
              <a:gd name="T14" fmla="*/ 0 w 86"/>
              <a:gd name="T15" fmla="*/ 34 h 86"/>
              <a:gd name="T16" fmla="*/ 0 w 86"/>
              <a:gd name="T17" fmla="*/ 43 h 86"/>
              <a:gd name="T18" fmla="*/ 0 w 86"/>
              <a:gd name="T19" fmla="*/ 51 h 86"/>
              <a:gd name="T20" fmla="*/ 4 w 86"/>
              <a:gd name="T21" fmla="*/ 58 h 86"/>
              <a:gd name="T22" fmla="*/ 6 w 86"/>
              <a:gd name="T23" fmla="*/ 67 h 86"/>
              <a:gd name="T24" fmla="*/ 13 w 86"/>
              <a:gd name="T25" fmla="*/ 73 h 86"/>
              <a:gd name="T26" fmla="*/ 19 w 86"/>
              <a:gd name="T27" fmla="*/ 77 h 86"/>
              <a:gd name="T28" fmla="*/ 26 w 86"/>
              <a:gd name="T29" fmla="*/ 82 h 86"/>
              <a:gd name="T30" fmla="*/ 35 w 86"/>
              <a:gd name="T31" fmla="*/ 84 h 86"/>
              <a:gd name="T32" fmla="*/ 43 w 86"/>
              <a:gd name="T33" fmla="*/ 86 h 86"/>
              <a:gd name="T34" fmla="*/ 52 w 86"/>
              <a:gd name="T35" fmla="*/ 84 h 86"/>
              <a:gd name="T36" fmla="*/ 58 w 86"/>
              <a:gd name="T37" fmla="*/ 82 h 86"/>
              <a:gd name="T38" fmla="*/ 67 w 86"/>
              <a:gd name="T39" fmla="*/ 77 h 86"/>
              <a:gd name="T40" fmla="*/ 74 w 86"/>
              <a:gd name="T41" fmla="*/ 73 h 86"/>
              <a:gd name="T42" fmla="*/ 78 w 86"/>
              <a:gd name="T43" fmla="*/ 67 h 86"/>
              <a:gd name="T44" fmla="*/ 82 w 86"/>
              <a:gd name="T45" fmla="*/ 58 h 86"/>
              <a:gd name="T46" fmla="*/ 84 w 86"/>
              <a:gd name="T47" fmla="*/ 51 h 86"/>
              <a:gd name="T48" fmla="*/ 86 w 86"/>
              <a:gd name="T49" fmla="*/ 43 h 86"/>
              <a:gd name="T50" fmla="*/ 84 w 86"/>
              <a:gd name="T51" fmla="*/ 34 h 86"/>
              <a:gd name="T52" fmla="*/ 82 w 86"/>
              <a:gd name="T53" fmla="*/ 26 h 86"/>
              <a:gd name="T54" fmla="*/ 78 w 86"/>
              <a:gd name="T55" fmla="*/ 19 h 86"/>
              <a:gd name="T56" fmla="*/ 74 w 86"/>
              <a:gd name="T57" fmla="*/ 13 h 86"/>
              <a:gd name="T58" fmla="*/ 67 w 86"/>
              <a:gd name="T59" fmla="*/ 6 h 86"/>
              <a:gd name="T60" fmla="*/ 58 w 86"/>
              <a:gd name="T61" fmla="*/ 2 h 86"/>
              <a:gd name="T62" fmla="*/ 52 w 86"/>
              <a:gd name="T63" fmla="*/ 0 h 86"/>
              <a:gd name="T64" fmla="*/ 43 w 86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6"/>
              <a:gd name="T101" fmla="*/ 86 w 86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6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9"/>
                </a:lnTo>
                <a:lnTo>
                  <a:pt x="4" y="26"/>
                </a:lnTo>
                <a:lnTo>
                  <a:pt x="0" y="34"/>
                </a:lnTo>
                <a:lnTo>
                  <a:pt x="0" y="43"/>
                </a:lnTo>
                <a:lnTo>
                  <a:pt x="0" y="51"/>
                </a:lnTo>
                <a:lnTo>
                  <a:pt x="4" y="58"/>
                </a:lnTo>
                <a:lnTo>
                  <a:pt x="6" y="67"/>
                </a:lnTo>
                <a:lnTo>
                  <a:pt x="13" y="73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7"/>
                </a:lnTo>
                <a:lnTo>
                  <a:pt x="74" y="73"/>
                </a:lnTo>
                <a:lnTo>
                  <a:pt x="78" y="67"/>
                </a:lnTo>
                <a:lnTo>
                  <a:pt x="82" y="58"/>
                </a:lnTo>
                <a:lnTo>
                  <a:pt x="84" y="51"/>
                </a:lnTo>
                <a:lnTo>
                  <a:pt x="86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" name="Shape 2267"/>
          <p:cNvSpPr>
            <a:spLocks noChangeAspect="1"/>
          </p:cNvSpPr>
          <p:nvPr/>
        </p:nvSpPr>
        <p:spPr bwMode="auto">
          <a:xfrm>
            <a:off x="1600332" y="2452164"/>
            <a:ext cx="160183" cy="152849"/>
          </a:xfrm>
          <a:custGeom>
            <a:avLst/>
            <a:gdLst>
              <a:gd name="T0" fmla="*/ 43 w 87"/>
              <a:gd name="T1" fmla="*/ 0 h 83"/>
              <a:gd name="T2" fmla="*/ 35 w 87"/>
              <a:gd name="T3" fmla="*/ 0 h 83"/>
              <a:gd name="T4" fmla="*/ 26 w 87"/>
              <a:gd name="T5" fmla="*/ 3 h 83"/>
              <a:gd name="T6" fmla="*/ 20 w 87"/>
              <a:gd name="T7" fmla="*/ 7 h 83"/>
              <a:gd name="T8" fmla="*/ 13 w 87"/>
              <a:gd name="T9" fmla="*/ 11 h 83"/>
              <a:gd name="T10" fmla="*/ 7 w 87"/>
              <a:gd name="T11" fmla="*/ 18 h 83"/>
              <a:gd name="T12" fmla="*/ 4 w 87"/>
              <a:gd name="T13" fmla="*/ 24 h 83"/>
              <a:gd name="T14" fmla="*/ 0 w 87"/>
              <a:gd name="T15" fmla="*/ 33 h 83"/>
              <a:gd name="T16" fmla="*/ 0 w 87"/>
              <a:gd name="T17" fmla="*/ 42 h 83"/>
              <a:gd name="T18" fmla="*/ 0 w 87"/>
              <a:gd name="T19" fmla="*/ 50 h 83"/>
              <a:gd name="T20" fmla="*/ 4 w 87"/>
              <a:gd name="T21" fmla="*/ 57 h 83"/>
              <a:gd name="T22" fmla="*/ 7 w 87"/>
              <a:gd name="T23" fmla="*/ 65 h 83"/>
              <a:gd name="T24" fmla="*/ 13 w 87"/>
              <a:gd name="T25" fmla="*/ 72 h 83"/>
              <a:gd name="T26" fmla="*/ 20 w 87"/>
              <a:gd name="T27" fmla="*/ 76 h 83"/>
              <a:gd name="T28" fmla="*/ 26 w 87"/>
              <a:gd name="T29" fmla="*/ 80 h 83"/>
              <a:gd name="T30" fmla="*/ 35 w 87"/>
              <a:gd name="T31" fmla="*/ 83 h 83"/>
              <a:gd name="T32" fmla="*/ 43 w 87"/>
              <a:gd name="T33" fmla="*/ 83 h 83"/>
              <a:gd name="T34" fmla="*/ 52 w 87"/>
              <a:gd name="T35" fmla="*/ 83 h 83"/>
              <a:gd name="T36" fmla="*/ 59 w 87"/>
              <a:gd name="T37" fmla="*/ 80 h 83"/>
              <a:gd name="T38" fmla="*/ 67 w 87"/>
              <a:gd name="T39" fmla="*/ 76 h 83"/>
              <a:gd name="T40" fmla="*/ 74 w 87"/>
              <a:gd name="T41" fmla="*/ 72 h 83"/>
              <a:gd name="T42" fmla="*/ 78 w 87"/>
              <a:gd name="T43" fmla="*/ 65 h 83"/>
              <a:gd name="T44" fmla="*/ 82 w 87"/>
              <a:gd name="T45" fmla="*/ 57 h 83"/>
              <a:gd name="T46" fmla="*/ 85 w 87"/>
              <a:gd name="T47" fmla="*/ 50 h 83"/>
              <a:gd name="T48" fmla="*/ 87 w 87"/>
              <a:gd name="T49" fmla="*/ 42 h 83"/>
              <a:gd name="T50" fmla="*/ 85 w 87"/>
              <a:gd name="T51" fmla="*/ 33 h 83"/>
              <a:gd name="T52" fmla="*/ 82 w 87"/>
              <a:gd name="T53" fmla="*/ 24 h 83"/>
              <a:gd name="T54" fmla="*/ 78 w 87"/>
              <a:gd name="T55" fmla="*/ 18 h 83"/>
              <a:gd name="T56" fmla="*/ 74 w 87"/>
              <a:gd name="T57" fmla="*/ 11 h 83"/>
              <a:gd name="T58" fmla="*/ 67 w 87"/>
              <a:gd name="T59" fmla="*/ 7 h 83"/>
              <a:gd name="T60" fmla="*/ 59 w 87"/>
              <a:gd name="T61" fmla="*/ 3 h 83"/>
              <a:gd name="T62" fmla="*/ 52 w 87"/>
              <a:gd name="T63" fmla="*/ 0 h 83"/>
              <a:gd name="T64" fmla="*/ 43 w 87"/>
              <a:gd name="T65" fmla="*/ 0 h 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3"/>
              <a:gd name="T101" fmla="*/ 87 w 87"/>
              <a:gd name="T102" fmla="*/ 83 h 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3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4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4" y="57"/>
                </a:lnTo>
                <a:lnTo>
                  <a:pt x="7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3"/>
                </a:lnTo>
                <a:lnTo>
                  <a:pt x="43" y="83"/>
                </a:lnTo>
                <a:lnTo>
                  <a:pt x="52" y="83"/>
                </a:lnTo>
                <a:lnTo>
                  <a:pt x="59" y="80"/>
                </a:lnTo>
                <a:lnTo>
                  <a:pt x="67" y="76"/>
                </a:lnTo>
                <a:lnTo>
                  <a:pt x="74" y="72"/>
                </a:lnTo>
                <a:lnTo>
                  <a:pt x="78" y="65"/>
                </a:lnTo>
                <a:lnTo>
                  <a:pt x="82" y="57"/>
                </a:lnTo>
                <a:lnTo>
                  <a:pt x="85" y="50"/>
                </a:lnTo>
                <a:lnTo>
                  <a:pt x="87" y="42"/>
                </a:lnTo>
                <a:lnTo>
                  <a:pt x="85" y="33"/>
                </a:lnTo>
                <a:lnTo>
                  <a:pt x="82" y="24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3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" name="Shape 2268"/>
          <p:cNvSpPr>
            <a:spLocks noChangeAspect="1"/>
          </p:cNvSpPr>
          <p:nvPr/>
        </p:nvSpPr>
        <p:spPr bwMode="auto">
          <a:xfrm>
            <a:off x="1600332" y="2452164"/>
            <a:ext cx="160183" cy="152849"/>
          </a:xfrm>
          <a:custGeom>
            <a:avLst/>
            <a:gdLst>
              <a:gd name="T0" fmla="*/ 43 w 87"/>
              <a:gd name="T1" fmla="*/ 0 h 83"/>
              <a:gd name="T2" fmla="*/ 35 w 87"/>
              <a:gd name="T3" fmla="*/ 0 h 83"/>
              <a:gd name="T4" fmla="*/ 26 w 87"/>
              <a:gd name="T5" fmla="*/ 3 h 83"/>
              <a:gd name="T6" fmla="*/ 20 w 87"/>
              <a:gd name="T7" fmla="*/ 7 h 83"/>
              <a:gd name="T8" fmla="*/ 13 w 87"/>
              <a:gd name="T9" fmla="*/ 11 h 83"/>
              <a:gd name="T10" fmla="*/ 7 w 87"/>
              <a:gd name="T11" fmla="*/ 18 h 83"/>
              <a:gd name="T12" fmla="*/ 4 w 87"/>
              <a:gd name="T13" fmla="*/ 24 h 83"/>
              <a:gd name="T14" fmla="*/ 0 w 87"/>
              <a:gd name="T15" fmla="*/ 33 h 83"/>
              <a:gd name="T16" fmla="*/ 0 w 87"/>
              <a:gd name="T17" fmla="*/ 42 h 83"/>
              <a:gd name="T18" fmla="*/ 0 w 87"/>
              <a:gd name="T19" fmla="*/ 50 h 83"/>
              <a:gd name="T20" fmla="*/ 4 w 87"/>
              <a:gd name="T21" fmla="*/ 57 h 83"/>
              <a:gd name="T22" fmla="*/ 7 w 87"/>
              <a:gd name="T23" fmla="*/ 65 h 83"/>
              <a:gd name="T24" fmla="*/ 13 w 87"/>
              <a:gd name="T25" fmla="*/ 72 h 83"/>
              <a:gd name="T26" fmla="*/ 20 w 87"/>
              <a:gd name="T27" fmla="*/ 76 h 83"/>
              <a:gd name="T28" fmla="*/ 26 w 87"/>
              <a:gd name="T29" fmla="*/ 80 h 83"/>
              <a:gd name="T30" fmla="*/ 35 w 87"/>
              <a:gd name="T31" fmla="*/ 83 h 83"/>
              <a:gd name="T32" fmla="*/ 43 w 87"/>
              <a:gd name="T33" fmla="*/ 83 h 83"/>
              <a:gd name="T34" fmla="*/ 52 w 87"/>
              <a:gd name="T35" fmla="*/ 83 h 83"/>
              <a:gd name="T36" fmla="*/ 59 w 87"/>
              <a:gd name="T37" fmla="*/ 80 h 83"/>
              <a:gd name="T38" fmla="*/ 67 w 87"/>
              <a:gd name="T39" fmla="*/ 76 h 83"/>
              <a:gd name="T40" fmla="*/ 74 w 87"/>
              <a:gd name="T41" fmla="*/ 72 h 83"/>
              <a:gd name="T42" fmla="*/ 78 w 87"/>
              <a:gd name="T43" fmla="*/ 65 h 83"/>
              <a:gd name="T44" fmla="*/ 82 w 87"/>
              <a:gd name="T45" fmla="*/ 57 h 83"/>
              <a:gd name="T46" fmla="*/ 85 w 87"/>
              <a:gd name="T47" fmla="*/ 50 h 83"/>
              <a:gd name="T48" fmla="*/ 87 w 87"/>
              <a:gd name="T49" fmla="*/ 42 h 83"/>
              <a:gd name="T50" fmla="*/ 85 w 87"/>
              <a:gd name="T51" fmla="*/ 33 h 83"/>
              <a:gd name="T52" fmla="*/ 82 w 87"/>
              <a:gd name="T53" fmla="*/ 24 h 83"/>
              <a:gd name="T54" fmla="*/ 78 w 87"/>
              <a:gd name="T55" fmla="*/ 18 h 83"/>
              <a:gd name="T56" fmla="*/ 74 w 87"/>
              <a:gd name="T57" fmla="*/ 11 h 83"/>
              <a:gd name="T58" fmla="*/ 67 w 87"/>
              <a:gd name="T59" fmla="*/ 7 h 83"/>
              <a:gd name="T60" fmla="*/ 59 w 87"/>
              <a:gd name="T61" fmla="*/ 3 h 83"/>
              <a:gd name="T62" fmla="*/ 52 w 87"/>
              <a:gd name="T63" fmla="*/ 0 h 83"/>
              <a:gd name="T64" fmla="*/ 43 w 87"/>
              <a:gd name="T65" fmla="*/ 0 h 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3"/>
              <a:gd name="T101" fmla="*/ 87 w 87"/>
              <a:gd name="T102" fmla="*/ 83 h 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3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4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4" y="57"/>
                </a:lnTo>
                <a:lnTo>
                  <a:pt x="7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3"/>
                </a:lnTo>
                <a:lnTo>
                  <a:pt x="43" y="83"/>
                </a:lnTo>
                <a:lnTo>
                  <a:pt x="52" y="83"/>
                </a:lnTo>
                <a:lnTo>
                  <a:pt x="59" y="80"/>
                </a:lnTo>
                <a:lnTo>
                  <a:pt x="67" y="76"/>
                </a:lnTo>
                <a:lnTo>
                  <a:pt x="74" y="72"/>
                </a:lnTo>
                <a:lnTo>
                  <a:pt x="78" y="65"/>
                </a:lnTo>
                <a:lnTo>
                  <a:pt x="82" y="57"/>
                </a:lnTo>
                <a:lnTo>
                  <a:pt x="85" y="50"/>
                </a:lnTo>
                <a:lnTo>
                  <a:pt x="87" y="42"/>
                </a:lnTo>
                <a:lnTo>
                  <a:pt x="85" y="33"/>
                </a:lnTo>
                <a:lnTo>
                  <a:pt x="82" y="24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3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" name="Shape 2273"/>
          <p:cNvSpPr>
            <a:spLocks noChangeAspect="1"/>
          </p:cNvSpPr>
          <p:nvPr/>
        </p:nvSpPr>
        <p:spPr bwMode="auto">
          <a:xfrm>
            <a:off x="1528525" y="2671309"/>
            <a:ext cx="160183" cy="147324"/>
          </a:xfrm>
          <a:custGeom>
            <a:avLst/>
            <a:gdLst>
              <a:gd name="T0" fmla="*/ 43 w 87"/>
              <a:gd name="T1" fmla="*/ 0 h 80"/>
              <a:gd name="T2" fmla="*/ 35 w 87"/>
              <a:gd name="T3" fmla="*/ 0 h 80"/>
              <a:gd name="T4" fmla="*/ 26 w 87"/>
              <a:gd name="T5" fmla="*/ 3 h 80"/>
              <a:gd name="T6" fmla="*/ 20 w 87"/>
              <a:gd name="T7" fmla="*/ 7 h 80"/>
              <a:gd name="T8" fmla="*/ 13 w 87"/>
              <a:gd name="T9" fmla="*/ 11 h 80"/>
              <a:gd name="T10" fmla="*/ 9 w 87"/>
              <a:gd name="T11" fmla="*/ 18 h 80"/>
              <a:gd name="T12" fmla="*/ 5 w 87"/>
              <a:gd name="T13" fmla="*/ 24 h 80"/>
              <a:gd name="T14" fmla="*/ 2 w 87"/>
              <a:gd name="T15" fmla="*/ 33 h 80"/>
              <a:gd name="T16" fmla="*/ 0 w 87"/>
              <a:gd name="T17" fmla="*/ 41 h 80"/>
              <a:gd name="T18" fmla="*/ 2 w 87"/>
              <a:gd name="T19" fmla="*/ 48 h 80"/>
              <a:gd name="T20" fmla="*/ 5 w 87"/>
              <a:gd name="T21" fmla="*/ 57 h 80"/>
              <a:gd name="T22" fmla="*/ 9 w 87"/>
              <a:gd name="T23" fmla="*/ 63 h 80"/>
              <a:gd name="T24" fmla="*/ 13 w 87"/>
              <a:gd name="T25" fmla="*/ 70 h 80"/>
              <a:gd name="T26" fmla="*/ 20 w 87"/>
              <a:gd name="T27" fmla="*/ 74 h 80"/>
              <a:gd name="T28" fmla="*/ 26 w 87"/>
              <a:gd name="T29" fmla="*/ 78 h 80"/>
              <a:gd name="T30" fmla="*/ 35 w 87"/>
              <a:gd name="T31" fmla="*/ 80 h 80"/>
              <a:gd name="T32" fmla="*/ 43 w 87"/>
              <a:gd name="T33" fmla="*/ 80 h 80"/>
              <a:gd name="T34" fmla="*/ 52 w 87"/>
              <a:gd name="T35" fmla="*/ 80 h 80"/>
              <a:gd name="T36" fmla="*/ 61 w 87"/>
              <a:gd name="T37" fmla="*/ 78 h 80"/>
              <a:gd name="T38" fmla="*/ 67 w 87"/>
              <a:gd name="T39" fmla="*/ 74 h 80"/>
              <a:gd name="T40" fmla="*/ 74 w 87"/>
              <a:gd name="T41" fmla="*/ 70 h 80"/>
              <a:gd name="T42" fmla="*/ 80 w 87"/>
              <a:gd name="T43" fmla="*/ 63 h 80"/>
              <a:gd name="T44" fmla="*/ 82 w 87"/>
              <a:gd name="T45" fmla="*/ 57 h 80"/>
              <a:gd name="T46" fmla="*/ 85 w 87"/>
              <a:gd name="T47" fmla="*/ 48 h 80"/>
              <a:gd name="T48" fmla="*/ 87 w 87"/>
              <a:gd name="T49" fmla="*/ 41 h 80"/>
              <a:gd name="T50" fmla="*/ 85 w 87"/>
              <a:gd name="T51" fmla="*/ 33 h 80"/>
              <a:gd name="T52" fmla="*/ 82 w 87"/>
              <a:gd name="T53" fmla="*/ 24 h 80"/>
              <a:gd name="T54" fmla="*/ 80 w 87"/>
              <a:gd name="T55" fmla="*/ 18 h 80"/>
              <a:gd name="T56" fmla="*/ 74 w 87"/>
              <a:gd name="T57" fmla="*/ 11 h 80"/>
              <a:gd name="T58" fmla="*/ 67 w 87"/>
              <a:gd name="T59" fmla="*/ 7 h 80"/>
              <a:gd name="T60" fmla="*/ 61 w 87"/>
              <a:gd name="T61" fmla="*/ 3 h 80"/>
              <a:gd name="T62" fmla="*/ 52 w 87"/>
              <a:gd name="T63" fmla="*/ 0 h 80"/>
              <a:gd name="T64" fmla="*/ 43 w 87"/>
              <a:gd name="T65" fmla="*/ 0 h 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0"/>
              <a:gd name="T101" fmla="*/ 87 w 87"/>
              <a:gd name="T102" fmla="*/ 80 h 8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0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9" y="18"/>
                </a:lnTo>
                <a:lnTo>
                  <a:pt x="5" y="24"/>
                </a:lnTo>
                <a:lnTo>
                  <a:pt x="2" y="33"/>
                </a:lnTo>
                <a:lnTo>
                  <a:pt x="0" y="41"/>
                </a:lnTo>
                <a:lnTo>
                  <a:pt x="2" y="48"/>
                </a:lnTo>
                <a:lnTo>
                  <a:pt x="5" y="57"/>
                </a:lnTo>
                <a:lnTo>
                  <a:pt x="9" y="63"/>
                </a:lnTo>
                <a:lnTo>
                  <a:pt x="13" y="70"/>
                </a:lnTo>
                <a:lnTo>
                  <a:pt x="20" y="74"/>
                </a:lnTo>
                <a:lnTo>
                  <a:pt x="26" y="78"/>
                </a:lnTo>
                <a:lnTo>
                  <a:pt x="35" y="80"/>
                </a:lnTo>
                <a:lnTo>
                  <a:pt x="43" y="80"/>
                </a:lnTo>
                <a:lnTo>
                  <a:pt x="52" y="80"/>
                </a:lnTo>
                <a:lnTo>
                  <a:pt x="61" y="78"/>
                </a:lnTo>
                <a:lnTo>
                  <a:pt x="67" y="74"/>
                </a:lnTo>
                <a:lnTo>
                  <a:pt x="74" y="70"/>
                </a:lnTo>
                <a:lnTo>
                  <a:pt x="80" y="63"/>
                </a:lnTo>
                <a:lnTo>
                  <a:pt x="82" y="57"/>
                </a:lnTo>
                <a:lnTo>
                  <a:pt x="85" y="48"/>
                </a:lnTo>
                <a:lnTo>
                  <a:pt x="87" y="41"/>
                </a:lnTo>
                <a:lnTo>
                  <a:pt x="85" y="33"/>
                </a:lnTo>
                <a:lnTo>
                  <a:pt x="82" y="24"/>
                </a:lnTo>
                <a:lnTo>
                  <a:pt x="80" y="18"/>
                </a:lnTo>
                <a:lnTo>
                  <a:pt x="74" y="11"/>
                </a:lnTo>
                <a:lnTo>
                  <a:pt x="67" y="7"/>
                </a:lnTo>
                <a:lnTo>
                  <a:pt x="61" y="3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" name="Shape 2274"/>
          <p:cNvSpPr>
            <a:spLocks noChangeAspect="1"/>
          </p:cNvSpPr>
          <p:nvPr/>
        </p:nvSpPr>
        <p:spPr bwMode="auto">
          <a:xfrm>
            <a:off x="1528525" y="2671309"/>
            <a:ext cx="160183" cy="147324"/>
          </a:xfrm>
          <a:custGeom>
            <a:avLst/>
            <a:gdLst>
              <a:gd name="T0" fmla="*/ 43 w 87"/>
              <a:gd name="T1" fmla="*/ 0 h 80"/>
              <a:gd name="T2" fmla="*/ 35 w 87"/>
              <a:gd name="T3" fmla="*/ 0 h 80"/>
              <a:gd name="T4" fmla="*/ 26 w 87"/>
              <a:gd name="T5" fmla="*/ 3 h 80"/>
              <a:gd name="T6" fmla="*/ 20 w 87"/>
              <a:gd name="T7" fmla="*/ 7 h 80"/>
              <a:gd name="T8" fmla="*/ 13 w 87"/>
              <a:gd name="T9" fmla="*/ 11 h 80"/>
              <a:gd name="T10" fmla="*/ 9 w 87"/>
              <a:gd name="T11" fmla="*/ 18 h 80"/>
              <a:gd name="T12" fmla="*/ 5 w 87"/>
              <a:gd name="T13" fmla="*/ 24 h 80"/>
              <a:gd name="T14" fmla="*/ 2 w 87"/>
              <a:gd name="T15" fmla="*/ 33 h 80"/>
              <a:gd name="T16" fmla="*/ 0 w 87"/>
              <a:gd name="T17" fmla="*/ 41 h 80"/>
              <a:gd name="T18" fmla="*/ 2 w 87"/>
              <a:gd name="T19" fmla="*/ 48 h 80"/>
              <a:gd name="T20" fmla="*/ 5 w 87"/>
              <a:gd name="T21" fmla="*/ 57 h 80"/>
              <a:gd name="T22" fmla="*/ 9 w 87"/>
              <a:gd name="T23" fmla="*/ 63 h 80"/>
              <a:gd name="T24" fmla="*/ 13 w 87"/>
              <a:gd name="T25" fmla="*/ 70 h 80"/>
              <a:gd name="T26" fmla="*/ 20 w 87"/>
              <a:gd name="T27" fmla="*/ 74 h 80"/>
              <a:gd name="T28" fmla="*/ 26 w 87"/>
              <a:gd name="T29" fmla="*/ 78 h 80"/>
              <a:gd name="T30" fmla="*/ 35 w 87"/>
              <a:gd name="T31" fmla="*/ 80 h 80"/>
              <a:gd name="T32" fmla="*/ 43 w 87"/>
              <a:gd name="T33" fmla="*/ 80 h 80"/>
              <a:gd name="T34" fmla="*/ 52 w 87"/>
              <a:gd name="T35" fmla="*/ 80 h 80"/>
              <a:gd name="T36" fmla="*/ 61 w 87"/>
              <a:gd name="T37" fmla="*/ 78 h 80"/>
              <a:gd name="T38" fmla="*/ 67 w 87"/>
              <a:gd name="T39" fmla="*/ 74 h 80"/>
              <a:gd name="T40" fmla="*/ 74 w 87"/>
              <a:gd name="T41" fmla="*/ 70 h 80"/>
              <a:gd name="T42" fmla="*/ 80 w 87"/>
              <a:gd name="T43" fmla="*/ 63 h 80"/>
              <a:gd name="T44" fmla="*/ 82 w 87"/>
              <a:gd name="T45" fmla="*/ 57 h 80"/>
              <a:gd name="T46" fmla="*/ 85 w 87"/>
              <a:gd name="T47" fmla="*/ 48 h 80"/>
              <a:gd name="T48" fmla="*/ 87 w 87"/>
              <a:gd name="T49" fmla="*/ 41 h 80"/>
              <a:gd name="T50" fmla="*/ 85 w 87"/>
              <a:gd name="T51" fmla="*/ 33 h 80"/>
              <a:gd name="T52" fmla="*/ 82 w 87"/>
              <a:gd name="T53" fmla="*/ 24 h 80"/>
              <a:gd name="T54" fmla="*/ 80 w 87"/>
              <a:gd name="T55" fmla="*/ 18 h 80"/>
              <a:gd name="T56" fmla="*/ 74 w 87"/>
              <a:gd name="T57" fmla="*/ 11 h 80"/>
              <a:gd name="T58" fmla="*/ 67 w 87"/>
              <a:gd name="T59" fmla="*/ 7 h 80"/>
              <a:gd name="T60" fmla="*/ 61 w 87"/>
              <a:gd name="T61" fmla="*/ 3 h 80"/>
              <a:gd name="T62" fmla="*/ 52 w 87"/>
              <a:gd name="T63" fmla="*/ 0 h 80"/>
              <a:gd name="T64" fmla="*/ 43 w 87"/>
              <a:gd name="T65" fmla="*/ 0 h 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0"/>
              <a:gd name="T101" fmla="*/ 87 w 87"/>
              <a:gd name="T102" fmla="*/ 80 h 8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0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9" y="18"/>
                </a:lnTo>
                <a:lnTo>
                  <a:pt x="5" y="24"/>
                </a:lnTo>
                <a:lnTo>
                  <a:pt x="2" y="33"/>
                </a:lnTo>
                <a:lnTo>
                  <a:pt x="0" y="41"/>
                </a:lnTo>
                <a:lnTo>
                  <a:pt x="2" y="48"/>
                </a:lnTo>
                <a:lnTo>
                  <a:pt x="5" y="57"/>
                </a:lnTo>
                <a:lnTo>
                  <a:pt x="9" y="63"/>
                </a:lnTo>
                <a:lnTo>
                  <a:pt x="13" y="70"/>
                </a:lnTo>
                <a:lnTo>
                  <a:pt x="20" y="74"/>
                </a:lnTo>
                <a:lnTo>
                  <a:pt x="26" y="78"/>
                </a:lnTo>
                <a:lnTo>
                  <a:pt x="35" y="80"/>
                </a:lnTo>
                <a:lnTo>
                  <a:pt x="43" y="80"/>
                </a:lnTo>
                <a:lnTo>
                  <a:pt x="52" y="80"/>
                </a:lnTo>
                <a:lnTo>
                  <a:pt x="61" y="78"/>
                </a:lnTo>
                <a:lnTo>
                  <a:pt x="67" y="74"/>
                </a:lnTo>
                <a:lnTo>
                  <a:pt x="74" y="70"/>
                </a:lnTo>
                <a:lnTo>
                  <a:pt x="80" y="63"/>
                </a:lnTo>
                <a:lnTo>
                  <a:pt x="82" y="57"/>
                </a:lnTo>
                <a:lnTo>
                  <a:pt x="85" y="48"/>
                </a:lnTo>
                <a:lnTo>
                  <a:pt x="87" y="41"/>
                </a:lnTo>
                <a:lnTo>
                  <a:pt x="85" y="33"/>
                </a:lnTo>
                <a:lnTo>
                  <a:pt x="82" y="24"/>
                </a:lnTo>
                <a:lnTo>
                  <a:pt x="80" y="18"/>
                </a:lnTo>
                <a:lnTo>
                  <a:pt x="74" y="11"/>
                </a:lnTo>
                <a:lnTo>
                  <a:pt x="67" y="7"/>
                </a:lnTo>
                <a:lnTo>
                  <a:pt x="61" y="3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" name="Shape 2289"/>
          <p:cNvSpPr>
            <a:spLocks noChangeAspect="1"/>
          </p:cNvSpPr>
          <p:nvPr/>
        </p:nvSpPr>
        <p:spPr bwMode="auto">
          <a:xfrm>
            <a:off x="2787399" y="2764401"/>
            <a:ext cx="154660" cy="154691"/>
          </a:xfrm>
          <a:custGeom>
            <a:avLst/>
            <a:gdLst>
              <a:gd name="T0" fmla="*/ 43 w 84"/>
              <a:gd name="T1" fmla="*/ 0 h 84"/>
              <a:gd name="T2" fmla="*/ 35 w 84"/>
              <a:gd name="T3" fmla="*/ 2 h 84"/>
              <a:gd name="T4" fmla="*/ 26 w 84"/>
              <a:gd name="T5" fmla="*/ 4 h 84"/>
              <a:gd name="T6" fmla="*/ 19 w 84"/>
              <a:gd name="T7" fmla="*/ 8 h 84"/>
              <a:gd name="T8" fmla="*/ 13 w 84"/>
              <a:gd name="T9" fmla="*/ 13 h 84"/>
              <a:gd name="T10" fmla="*/ 9 w 84"/>
              <a:gd name="T11" fmla="*/ 19 h 84"/>
              <a:gd name="T12" fmla="*/ 4 w 84"/>
              <a:gd name="T13" fmla="*/ 26 h 84"/>
              <a:gd name="T14" fmla="*/ 2 w 84"/>
              <a:gd name="T15" fmla="*/ 34 h 84"/>
              <a:gd name="T16" fmla="*/ 0 w 84"/>
              <a:gd name="T17" fmla="*/ 43 h 84"/>
              <a:gd name="T18" fmla="*/ 2 w 84"/>
              <a:gd name="T19" fmla="*/ 52 h 84"/>
              <a:gd name="T20" fmla="*/ 4 w 84"/>
              <a:gd name="T21" fmla="*/ 58 h 84"/>
              <a:gd name="T22" fmla="*/ 9 w 84"/>
              <a:gd name="T23" fmla="*/ 67 h 84"/>
              <a:gd name="T24" fmla="*/ 13 w 84"/>
              <a:gd name="T25" fmla="*/ 71 h 84"/>
              <a:gd name="T26" fmla="*/ 19 w 84"/>
              <a:gd name="T27" fmla="*/ 77 h 84"/>
              <a:gd name="T28" fmla="*/ 26 w 84"/>
              <a:gd name="T29" fmla="*/ 82 h 84"/>
              <a:gd name="T30" fmla="*/ 35 w 84"/>
              <a:gd name="T31" fmla="*/ 84 h 84"/>
              <a:gd name="T32" fmla="*/ 43 w 84"/>
              <a:gd name="T33" fmla="*/ 84 h 84"/>
              <a:gd name="T34" fmla="*/ 52 w 84"/>
              <a:gd name="T35" fmla="*/ 84 h 84"/>
              <a:gd name="T36" fmla="*/ 58 w 84"/>
              <a:gd name="T37" fmla="*/ 82 h 84"/>
              <a:gd name="T38" fmla="*/ 65 w 84"/>
              <a:gd name="T39" fmla="*/ 77 h 84"/>
              <a:gd name="T40" fmla="*/ 71 w 84"/>
              <a:gd name="T41" fmla="*/ 71 h 84"/>
              <a:gd name="T42" fmla="*/ 78 w 84"/>
              <a:gd name="T43" fmla="*/ 67 h 84"/>
              <a:gd name="T44" fmla="*/ 80 w 84"/>
              <a:gd name="T45" fmla="*/ 58 h 84"/>
              <a:gd name="T46" fmla="*/ 84 w 84"/>
              <a:gd name="T47" fmla="*/ 52 h 84"/>
              <a:gd name="T48" fmla="*/ 84 w 84"/>
              <a:gd name="T49" fmla="*/ 43 h 84"/>
              <a:gd name="T50" fmla="*/ 84 w 84"/>
              <a:gd name="T51" fmla="*/ 34 h 84"/>
              <a:gd name="T52" fmla="*/ 80 w 84"/>
              <a:gd name="T53" fmla="*/ 26 h 84"/>
              <a:gd name="T54" fmla="*/ 78 w 84"/>
              <a:gd name="T55" fmla="*/ 19 h 84"/>
              <a:gd name="T56" fmla="*/ 71 w 84"/>
              <a:gd name="T57" fmla="*/ 13 h 84"/>
              <a:gd name="T58" fmla="*/ 65 w 84"/>
              <a:gd name="T59" fmla="*/ 8 h 84"/>
              <a:gd name="T60" fmla="*/ 58 w 84"/>
              <a:gd name="T61" fmla="*/ 4 h 84"/>
              <a:gd name="T62" fmla="*/ 52 w 84"/>
              <a:gd name="T63" fmla="*/ 2 h 84"/>
              <a:gd name="T64" fmla="*/ 43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3" y="0"/>
                </a:moveTo>
                <a:lnTo>
                  <a:pt x="35" y="2"/>
                </a:lnTo>
                <a:lnTo>
                  <a:pt x="26" y="4"/>
                </a:lnTo>
                <a:lnTo>
                  <a:pt x="19" y="8"/>
                </a:lnTo>
                <a:lnTo>
                  <a:pt x="13" y="13"/>
                </a:lnTo>
                <a:lnTo>
                  <a:pt x="9" y="19"/>
                </a:lnTo>
                <a:lnTo>
                  <a:pt x="4" y="26"/>
                </a:lnTo>
                <a:lnTo>
                  <a:pt x="2" y="34"/>
                </a:lnTo>
                <a:lnTo>
                  <a:pt x="0" y="43"/>
                </a:lnTo>
                <a:lnTo>
                  <a:pt x="2" y="52"/>
                </a:lnTo>
                <a:lnTo>
                  <a:pt x="4" y="58"/>
                </a:lnTo>
                <a:lnTo>
                  <a:pt x="9" y="67"/>
                </a:lnTo>
                <a:lnTo>
                  <a:pt x="13" y="71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4"/>
                </a:lnTo>
                <a:lnTo>
                  <a:pt x="52" y="84"/>
                </a:lnTo>
                <a:lnTo>
                  <a:pt x="58" y="82"/>
                </a:lnTo>
                <a:lnTo>
                  <a:pt x="65" y="77"/>
                </a:lnTo>
                <a:lnTo>
                  <a:pt x="71" y="71"/>
                </a:lnTo>
                <a:lnTo>
                  <a:pt x="78" y="67"/>
                </a:lnTo>
                <a:lnTo>
                  <a:pt x="80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0" y="26"/>
                </a:lnTo>
                <a:lnTo>
                  <a:pt x="78" y="19"/>
                </a:lnTo>
                <a:lnTo>
                  <a:pt x="71" y="13"/>
                </a:lnTo>
                <a:lnTo>
                  <a:pt x="65" y="8"/>
                </a:lnTo>
                <a:lnTo>
                  <a:pt x="58" y="4"/>
                </a:lnTo>
                <a:lnTo>
                  <a:pt x="52" y="2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" name="Shape 2290"/>
          <p:cNvSpPr>
            <a:spLocks noChangeAspect="1"/>
          </p:cNvSpPr>
          <p:nvPr/>
        </p:nvSpPr>
        <p:spPr bwMode="auto">
          <a:xfrm>
            <a:off x="2787399" y="2764401"/>
            <a:ext cx="154660" cy="154691"/>
          </a:xfrm>
          <a:custGeom>
            <a:avLst/>
            <a:gdLst>
              <a:gd name="T0" fmla="*/ 43 w 84"/>
              <a:gd name="T1" fmla="*/ 0 h 84"/>
              <a:gd name="T2" fmla="*/ 35 w 84"/>
              <a:gd name="T3" fmla="*/ 2 h 84"/>
              <a:gd name="T4" fmla="*/ 26 w 84"/>
              <a:gd name="T5" fmla="*/ 4 h 84"/>
              <a:gd name="T6" fmla="*/ 19 w 84"/>
              <a:gd name="T7" fmla="*/ 8 h 84"/>
              <a:gd name="T8" fmla="*/ 13 w 84"/>
              <a:gd name="T9" fmla="*/ 13 h 84"/>
              <a:gd name="T10" fmla="*/ 9 w 84"/>
              <a:gd name="T11" fmla="*/ 19 h 84"/>
              <a:gd name="T12" fmla="*/ 4 w 84"/>
              <a:gd name="T13" fmla="*/ 26 h 84"/>
              <a:gd name="T14" fmla="*/ 2 w 84"/>
              <a:gd name="T15" fmla="*/ 34 h 84"/>
              <a:gd name="T16" fmla="*/ 0 w 84"/>
              <a:gd name="T17" fmla="*/ 43 h 84"/>
              <a:gd name="T18" fmla="*/ 2 w 84"/>
              <a:gd name="T19" fmla="*/ 52 h 84"/>
              <a:gd name="T20" fmla="*/ 4 w 84"/>
              <a:gd name="T21" fmla="*/ 58 h 84"/>
              <a:gd name="T22" fmla="*/ 9 w 84"/>
              <a:gd name="T23" fmla="*/ 67 h 84"/>
              <a:gd name="T24" fmla="*/ 13 w 84"/>
              <a:gd name="T25" fmla="*/ 71 h 84"/>
              <a:gd name="T26" fmla="*/ 19 w 84"/>
              <a:gd name="T27" fmla="*/ 77 h 84"/>
              <a:gd name="T28" fmla="*/ 26 w 84"/>
              <a:gd name="T29" fmla="*/ 82 h 84"/>
              <a:gd name="T30" fmla="*/ 35 w 84"/>
              <a:gd name="T31" fmla="*/ 84 h 84"/>
              <a:gd name="T32" fmla="*/ 43 w 84"/>
              <a:gd name="T33" fmla="*/ 84 h 84"/>
              <a:gd name="T34" fmla="*/ 52 w 84"/>
              <a:gd name="T35" fmla="*/ 84 h 84"/>
              <a:gd name="T36" fmla="*/ 58 w 84"/>
              <a:gd name="T37" fmla="*/ 82 h 84"/>
              <a:gd name="T38" fmla="*/ 65 w 84"/>
              <a:gd name="T39" fmla="*/ 77 h 84"/>
              <a:gd name="T40" fmla="*/ 71 w 84"/>
              <a:gd name="T41" fmla="*/ 71 h 84"/>
              <a:gd name="T42" fmla="*/ 78 w 84"/>
              <a:gd name="T43" fmla="*/ 67 h 84"/>
              <a:gd name="T44" fmla="*/ 80 w 84"/>
              <a:gd name="T45" fmla="*/ 58 h 84"/>
              <a:gd name="T46" fmla="*/ 84 w 84"/>
              <a:gd name="T47" fmla="*/ 52 h 84"/>
              <a:gd name="T48" fmla="*/ 84 w 84"/>
              <a:gd name="T49" fmla="*/ 43 h 84"/>
              <a:gd name="T50" fmla="*/ 84 w 84"/>
              <a:gd name="T51" fmla="*/ 34 h 84"/>
              <a:gd name="T52" fmla="*/ 80 w 84"/>
              <a:gd name="T53" fmla="*/ 26 h 84"/>
              <a:gd name="T54" fmla="*/ 78 w 84"/>
              <a:gd name="T55" fmla="*/ 19 h 84"/>
              <a:gd name="T56" fmla="*/ 71 w 84"/>
              <a:gd name="T57" fmla="*/ 13 h 84"/>
              <a:gd name="T58" fmla="*/ 65 w 84"/>
              <a:gd name="T59" fmla="*/ 8 h 84"/>
              <a:gd name="T60" fmla="*/ 58 w 84"/>
              <a:gd name="T61" fmla="*/ 4 h 84"/>
              <a:gd name="T62" fmla="*/ 52 w 84"/>
              <a:gd name="T63" fmla="*/ 2 h 84"/>
              <a:gd name="T64" fmla="*/ 43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3" y="0"/>
                </a:moveTo>
                <a:lnTo>
                  <a:pt x="35" y="2"/>
                </a:lnTo>
                <a:lnTo>
                  <a:pt x="26" y="4"/>
                </a:lnTo>
                <a:lnTo>
                  <a:pt x="19" y="8"/>
                </a:lnTo>
                <a:lnTo>
                  <a:pt x="13" y="13"/>
                </a:lnTo>
                <a:lnTo>
                  <a:pt x="9" y="19"/>
                </a:lnTo>
                <a:lnTo>
                  <a:pt x="4" y="26"/>
                </a:lnTo>
                <a:lnTo>
                  <a:pt x="2" y="34"/>
                </a:lnTo>
                <a:lnTo>
                  <a:pt x="0" y="43"/>
                </a:lnTo>
                <a:lnTo>
                  <a:pt x="2" y="52"/>
                </a:lnTo>
                <a:lnTo>
                  <a:pt x="4" y="58"/>
                </a:lnTo>
                <a:lnTo>
                  <a:pt x="9" y="67"/>
                </a:lnTo>
                <a:lnTo>
                  <a:pt x="13" y="71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4"/>
                </a:lnTo>
                <a:lnTo>
                  <a:pt x="52" y="84"/>
                </a:lnTo>
                <a:lnTo>
                  <a:pt x="58" y="82"/>
                </a:lnTo>
                <a:lnTo>
                  <a:pt x="65" y="77"/>
                </a:lnTo>
                <a:lnTo>
                  <a:pt x="71" y="71"/>
                </a:lnTo>
                <a:lnTo>
                  <a:pt x="78" y="67"/>
                </a:lnTo>
                <a:lnTo>
                  <a:pt x="80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0" y="26"/>
                </a:lnTo>
                <a:lnTo>
                  <a:pt x="78" y="19"/>
                </a:lnTo>
                <a:lnTo>
                  <a:pt x="71" y="13"/>
                </a:lnTo>
                <a:lnTo>
                  <a:pt x="65" y="8"/>
                </a:lnTo>
                <a:lnTo>
                  <a:pt x="58" y="4"/>
                </a:lnTo>
                <a:lnTo>
                  <a:pt x="52" y="2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7" name="Shape 2291"/>
          <p:cNvSpPr>
            <a:spLocks noChangeAspect="1"/>
          </p:cNvSpPr>
          <p:nvPr/>
        </p:nvSpPr>
        <p:spPr bwMode="auto">
          <a:xfrm>
            <a:off x="2560933" y="2799391"/>
            <a:ext cx="158342" cy="151007"/>
          </a:xfrm>
          <a:custGeom>
            <a:avLst/>
            <a:gdLst>
              <a:gd name="T0" fmla="*/ 43 w 86"/>
              <a:gd name="T1" fmla="*/ 0 h 82"/>
              <a:gd name="T2" fmla="*/ 34 w 86"/>
              <a:gd name="T3" fmla="*/ 0 h 82"/>
              <a:gd name="T4" fmla="*/ 26 w 86"/>
              <a:gd name="T5" fmla="*/ 2 h 82"/>
              <a:gd name="T6" fmla="*/ 19 w 86"/>
              <a:gd name="T7" fmla="*/ 7 h 82"/>
              <a:gd name="T8" fmla="*/ 13 w 86"/>
              <a:gd name="T9" fmla="*/ 11 h 82"/>
              <a:gd name="T10" fmla="*/ 8 w 86"/>
              <a:gd name="T11" fmla="*/ 17 h 82"/>
              <a:gd name="T12" fmla="*/ 4 w 86"/>
              <a:gd name="T13" fmla="*/ 26 h 82"/>
              <a:gd name="T14" fmla="*/ 2 w 86"/>
              <a:gd name="T15" fmla="*/ 33 h 82"/>
              <a:gd name="T16" fmla="*/ 0 w 86"/>
              <a:gd name="T17" fmla="*/ 41 h 82"/>
              <a:gd name="T18" fmla="*/ 2 w 86"/>
              <a:gd name="T19" fmla="*/ 50 h 82"/>
              <a:gd name="T20" fmla="*/ 4 w 86"/>
              <a:gd name="T21" fmla="*/ 58 h 82"/>
              <a:gd name="T22" fmla="*/ 8 w 86"/>
              <a:gd name="T23" fmla="*/ 65 h 82"/>
              <a:gd name="T24" fmla="*/ 13 w 86"/>
              <a:gd name="T25" fmla="*/ 71 h 82"/>
              <a:gd name="T26" fmla="*/ 19 w 86"/>
              <a:gd name="T27" fmla="*/ 76 h 82"/>
              <a:gd name="T28" fmla="*/ 26 w 86"/>
              <a:gd name="T29" fmla="*/ 80 h 82"/>
              <a:gd name="T30" fmla="*/ 34 w 86"/>
              <a:gd name="T31" fmla="*/ 82 h 82"/>
              <a:gd name="T32" fmla="*/ 43 w 86"/>
              <a:gd name="T33" fmla="*/ 82 h 82"/>
              <a:gd name="T34" fmla="*/ 51 w 86"/>
              <a:gd name="T35" fmla="*/ 82 h 82"/>
              <a:gd name="T36" fmla="*/ 60 w 86"/>
              <a:gd name="T37" fmla="*/ 80 h 82"/>
              <a:gd name="T38" fmla="*/ 67 w 86"/>
              <a:gd name="T39" fmla="*/ 76 h 82"/>
              <a:gd name="T40" fmla="*/ 73 w 86"/>
              <a:gd name="T41" fmla="*/ 71 h 82"/>
              <a:gd name="T42" fmla="*/ 77 w 86"/>
              <a:gd name="T43" fmla="*/ 65 h 82"/>
              <a:gd name="T44" fmla="*/ 82 w 86"/>
              <a:gd name="T45" fmla="*/ 58 h 82"/>
              <a:gd name="T46" fmla="*/ 84 w 86"/>
              <a:gd name="T47" fmla="*/ 50 h 82"/>
              <a:gd name="T48" fmla="*/ 86 w 86"/>
              <a:gd name="T49" fmla="*/ 41 h 82"/>
              <a:gd name="T50" fmla="*/ 84 w 86"/>
              <a:gd name="T51" fmla="*/ 33 h 82"/>
              <a:gd name="T52" fmla="*/ 82 w 86"/>
              <a:gd name="T53" fmla="*/ 26 h 82"/>
              <a:gd name="T54" fmla="*/ 77 w 86"/>
              <a:gd name="T55" fmla="*/ 17 h 82"/>
              <a:gd name="T56" fmla="*/ 73 w 86"/>
              <a:gd name="T57" fmla="*/ 11 h 82"/>
              <a:gd name="T58" fmla="*/ 67 w 86"/>
              <a:gd name="T59" fmla="*/ 7 h 82"/>
              <a:gd name="T60" fmla="*/ 60 w 86"/>
              <a:gd name="T61" fmla="*/ 2 h 82"/>
              <a:gd name="T62" fmla="*/ 51 w 86"/>
              <a:gd name="T63" fmla="*/ 0 h 82"/>
              <a:gd name="T64" fmla="*/ 43 w 86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2"/>
              <a:gd name="T101" fmla="*/ 86 w 86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7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8"/>
                </a:lnTo>
                <a:lnTo>
                  <a:pt x="8" y="65"/>
                </a:lnTo>
                <a:lnTo>
                  <a:pt x="13" y="71"/>
                </a:lnTo>
                <a:lnTo>
                  <a:pt x="19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1" y="82"/>
                </a:lnTo>
                <a:lnTo>
                  <a:pt x="60" y="80"/>
                </a:lnTo>
                <a:lnTo>
                  <a:pt x="67" y="76"/>
                </a:lnTo>
                <a:lnTo>
                  <a:pt x="73" y="71"/>
                </a:lnTo>
                <a:lnTo>
                  <a:pt x="77" y="65"/>
                </a:lnTo>
                <a:lnTo>
                  <a:pt x="82" y="58"/>
                </a:lnTo>
                <a:lnTo>
                  <a:pt x="84" y="50"/>
                </a:lnTo>
                <a:lnTo>
                  <a:pt x="86" y="41"/>
                </a:lnTo>
                <a:lnTo>
                  <a:pt x="84" y="33"/>
                </a:lnTo>
                <a:lnTo>
                  <a:pt x="82" y="26"/>
                </a:lnTo>
                <a:lnTo>
                  <a:pt x="77" y="17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1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8" name="Shape 2292"/>
          <p:cNvSpPr>
            <a:spLocks noChangeAspect="1"/>
          </p:cNvSpPr>
          <p:nvPr/>
        </p:nvSpPr>
        <p:spPr bwMode="auto">
          <a:xfrm>
            <a:off x="2560933" y="2799391"/>
            <a:ext cx="158342" cy="151007"/>
          </a:xfrm>
          <a:custGeom>
            <a:avLst/>
            <a:gdLst>
              <a:gd name="T0" fmla="*/ 43 w 86"/>
              <a:gd name="T1" fmla="*/ 0 h 82"/>
              <a:gd name="T2" fmla="*/ 34 w 86"/>
              <a:gd name="T3" fmla="*/ 0 h 82"/>
              <a:gd name="T4" fmla="*/ 26 w 86"/>
              <a:gd name="T5" fmla="*/ 2 h 82"/>
              <a:gd name="T6" fmla="*/ 19 w 86"/>
              <a:gd name="T7" fmla="*/ 7 h 82"/>
              <a:gd name="T8" fmla="*/ 13 w 86"/>
              <a:gd name="T9" fmla="*/ 11 h 82"/>
              <a:gd name="T10" fmla="*/ 8 w 86"/>
              <a:gd name="T11" fmla="*/ 17 h 82"/>
              <a:gd name="T12" fmla="*/ 4 w 86"/>
              <a:gd name="T13" fmla="*/ 26 h 82"/>
              <a:gd name="T14" fmla="*/ 2 w 86"/>
              <a:gd name="T15" fmla="*/ 33 h 82"/>
              <a:gd name="T16" fmla="*/ 0 w 86"/>
              <a:gd name="T17" fmla="*/ 41 h 82"/>
              <a:gd name="T18" fmla="*/ 2 w 86"/>
              <a:gd name="T19" fmla="*/ 50 h 82"/>
              <a:gd name="T20" fmla="*/ 4 w 86"/>
              <a:gd name="T21" fmla="*/ 58 h 82"/>
              <a:gd name="T22" fmla="*/ 8 w 86"/>
              <a:gd name="T23" fmla="*/ 65 h 82"/>
              <a:gd name="T24" fmla="*/ 13 w 86"/>
              <a:gd name="T25" fmla="*/ 71 h 82"/>
              <a:gd name="T26" fmla="*/ 19 w 86"/>
              <a:gd name="T27" fmla="*/ 76 h 82"/>
              <a:gd name="T28" fmla="*/ 26 w 86"/>
              <a:gd name="T29" fmla="*/ 80 h 82"/>
              <a:gd name="T30" fmla="*/ 34 w 86"/>
              <a:gd name="T31" fmla="*/ 82 h 82"/>
              <a:gd name="T32" fmla="*/ 43 w 86"/>
              <a:gd name="T33" fmla="*/ 82 h 82"/>
              <a:gd name="T34" fmla="*/ 51 w 86"/>
              <a:gd name="T35" fmla="*/ 82 h 82"/>
              <a:gd name="T36" fmla="*/ 60 w 86"/>
              <a:gd name="T37" fmla="*/ 80 h 82"/>
              <a:gd name="T38" fmla="*/ 67 w 86"/>
              <a:gd name="T39" fmla="*/ 76 h 82"/>
              <a:gd name="T40" fmla="*/ 73 w 86"/>
              <a:gd name="T41" fmla="*/ 71 h 82"/>
              <a:gd name="T42" fmla="*/ 77 w 86"/>
              <a:gd name="T43" fmla="*/ 65 h 82"/>
              <a:gd name="T44" fmla="*/ 82 w 86"/>
              <a:gd name="T45" fmla="*/ 58 h 82"/>
              <a:gd name="T46" fmla="*/ 84 w 86"/>
              <a:gd name="T47" fmla="*/ 50 h 82"/>
              <a:gd name="T48" fmla="*/ 86 w 86"/>
              <a:gd name="T49" fmla="*/ 41 h 82"/>
              <a:gd name="T50" fmla="*/ 84 w 86"/>
              <a:gd name="T51" fmla="*/ 33 h 82"/>
              <a:gd name="T52" fmla="*/ 82 w 86"/>
              <a:gd name="T53" fmla="*/ 26 h 82"/>
              <a:gd name="T54" fmla="*/ 77 w 86"/>
              <a:gd name="T55" fmla="*/ 17 h 82"/>
              <a:gd name="T56" fmla="*/ 73 w 86"/>
              <a:gd name="T57" fmla="*/ 11 h 82"/>
              <a:gd name="T58" fmla="*/ 67 w 86"/>
              <a:gd name="T59" fmla="*/ 7 h 82"/>
              <a:gd name="T60" fmla="*/ 60 w 86"/>
              <a:gd name="T61" fmla="*/ 2 h 82"/>
              <a:gd name="T62" fmla="*/ 51 w 86"/>
              <a:gd name="T63" fmla="*/ 0 h 82"/>
              <a:gd name="T64" fmla="*/ 43 w 86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2"/>
              <a:gd name="T101" fmla="*/ 86 w 86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7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8"/>
                </a:lnTo>
                <a:lnTo>
                  <a:pt x="8" y="65"/>
                </a:lnTo>
                <a:lnTo>
                  <a:pt x="13" y="71"/>
                </a:lnTo>
                <a:lnTo>
                  <a:pt x="19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1" y="82"/>
                </a:lnTo>
                <a:lnTo>
                  <a:pt x="60" y="80"/>
                </a:lnTo>
                <a:lnTo>
                  <a:pt x="67" y="76"/>
                </a:lnTo>
                <a:lnTo>
                  <a:pt x="73" y="71"/>
                </a:lnTo>
                <a:lnTo>
                  <a:pt x="77" y="65"/>
                </a:lnTo>
                <a:lnTo>
                  <a:pt x="82" y="58"/>
                </a:lnTo>
                <a:lnTo>
                  <a:pt x="84" y="50"/>
                </a:lnTo>
                <a:lnTo>
                  <a:pt x="86" y="41"/>
                </a:lnTo>
                <a:lnTo>
                  <a:pt x="84" y="33"/>
                </a:lnTo>
                <a:lnTo>
                  <a:pt x="82" y="26"/>
                </a:lnTo>
                <a:lnTo>
                  <a:pt x="77" y="17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1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9" name="Shape 2293"/>
          <p:cNvSpPr>
            <a:spLocks noChangeAspect="1"/>
          </p:cNvSpPr>
          <p:nvPr/>
        </p:nvSpPr>
        <p:spPr bwMode="auto">
          <a:xfrm>
            <a:off x="2787399" y="2556306"/>
            <a:ext cx="154660" cy="156532"/>
          </a:xfrm>
          <a:custGeom>
            <a:avLst/>
            <a:gdLst>
              <a:gd name="T0" fmla="*/ 43 w 84"/>
              <a:gd name="T1" fmla="*/ 0 h 85"/>
              <a:gd name="T2" fmla="*/ 35 w 84"/>
              <a:gd name="T3" fmla="*/ 2 h 85"/>
              <a:gd name="T4" fmla="*/ 26 w 84"/>
              <a:gd name="T5" fmla="*/ 5 h 85"/>
              <a:gd name="T6" fmla="*/ 19 w 84"/>
              <a:gd name="T7" fmla="*/ 9 h 85"/>
              <a:gd name="T8" fmla="*/ 13 w 84"/>
              <a:gd name="T9" fmla="*/ 13 h 85"/>
              <a:gd name="T10" fmla="*/ 9 w 84"/>
              <a:gd name="T11" fmla="*/ 20 h 85"/>
              <a:gd name="T12" fmla="*/ 4 w 84"/>
              <a:gd name="T13" fmla="*/ 26 h 85"/>
              <a:gd name="T14" fmla="*/ 2 w 84"/>
              <a:gd name="T15" fmla="*/ 35 h 85"/>
              <a:gd name="T16" fmla="*/ 0 w 84"/>
              <a:gd name="T17" fmla="*/ 43 h 85"/>
              <a:gd name="T18" fmla="*/ 2 w 84"/>
              <a:gd name="T19" fmla="*/ 52 h 85"/>
              <a:gd name="T20" fmla="*/ 4 w 84"/>
              <a:gd name="T21" fmla="*/ 59 h 85"/>
              <a:gd name="T22" fmla="*/ 9 w 84"/>
              <a:gd name="T23" fmla="*/ 65 h 85"/>
              <a:gd name="T24" fmla="*/ 13 w 84"/>
              <a:gd name="T25" fmla="*/ 72 h 85"/>
              <a:gd name="T26" fmla="*/ 19 w 84"/>
              <a:gd name="T27" fmla="*/ 78 h 85"/>
              <a:gd name="T28" fmla="*/ 26 w 84"/>
              <a:gd name="T29" fmla="*/ 80 h 85"/>
              <a:gd name="T30" fmla="*/ 35 w 84"/>
              <a:gd name="T31" fmla="*/ 85 h 85"/>
              <a:gd name="T32" fmla="*/ 43 w 84"/>
              <a:gd name="T33" fmla="*/ 85 h 85"/>
              <a:gd name="T34" fmla="*/ 52 w 84"/>
              <a:gd name="T35" fmla="*/ 85 h 85"/>
              <a:gd name="T36" fmla="*/ 58 w 84"/>
              <a:gd name="T37" fmla="*/ 80 h 85"/>
              <a:gd name="T38" fmla="*/ 65 w 84"/>
              <a:gd name="T39" fmla="*/ 78 h 85"/>
              <a:gd name="T40" fmla="*/ 71 w 84"/>
              <a:gd name="T41" fmla="*/ 72 h 85"/>
              <a:gd name="T42" fmla="*/ 78 w 84"/>
              <a:gd name="T43" fmla="*/ 65 h 85"/>
              <a:gd name="T44" fmla="*/ 80 w 84"/>
              <a:gd name="T45" fmla="*/ 59 h 85"/>
              <a:gd name="T46" fmla="*/ 84 w 84"/>
              <a:gd name="T47" fmla="*/ 52 h 85"/>
              <a:gd name="T48" fmla="*/ 84 w 84"/>
              <a:gd name="T49" fmla="*/ 43 h 85"/>
              <a:gd name="T50" fmla="*/ 84 w 84"/>
              <a:gd name="T51" fmla="*/ 35 h 85"/>
              <a:gd name="T52" fmla="*/ 80 w 84"/>
              <a:gd name="T53" fmla="*/ 26 h 85"/>
              <a:gd name="T54" fmla="*/ 78 w 84"/>
              <a:gd name="T55" fmla="*/ 20 h 85"/>
              <a:gd name="T56" fmla="*/ 71 w 84"/>
              <a:gd name="T57" fmla="*/ 13 h 85"/>
              <a:gd name="T58" fmla="*/ 65 w 84"/>
              <a:gd name="T59" fmla="*/ 9 h 85"/>
              <a:gd name="T60" fmla="*/ 58 w 84"/>
              <a:gd name="T61" fmla="*/ 5 h 85"/>
              <a:gd name="T62" fmla="*/ 52 w 84"/>
              <a:gd name="T63" fmla="*/ 2 h 85"/>
              <a:gd name="T64" fmla="*/ 43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3" y="0"/>
                </a:moveTo>
                <a:lnTo>
                  <a:pt x="35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9" y="20"/>
                </a:lnTo>
                <a:lnTo>
                  <a:pt x="4" y="26"/>
                </a:lnTo>
                <a:lnTo>
                  <a:pt x="2" y="35"/>
                </a:lnTo>
                <a:lnTo>
                  <a:pt x="0" y="43"/>
                </a:lnTo>
                <a:lnTo>
                  <a:pt x="2" y="52"/>
                </a:lnTo>
                <a:lnTo>
                  <a:pt x="4" y="59"/>
                </a:lnTo>
                <a:lnTo>
                  <a:pt x="9" y="65"/>
                </a:lnTo>
                <a:lnTo>
                  <a:pt x="13" y="72"/>
                </a:lnTo>
                <a:lnTo>
                  <a:pt x="19" y="78"/>
                </a:lnTo>
                <a:lnTo>
                  <a:pt x="26" y="80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2"/>
                </a:lnTo>
                <a:lnTo>
                  <a:pt x="84" y="43"/>
                </a:lnTo>
                <a:lnTo>
                  <a:pt x="84" y="35"/>
                </a:lnTo>
                <a:lnTo>
                  <a:pt x="80" y="26"/>
                </a:lnTo>
                <a:lnTo>
                  <a:pt x="78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2" y="2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0" name="Shape 2294"/>
          <p:cNvSpPr>
            <a:spLocks noChangeAspect="1"/>
          </p:cNvSpPr>
          <p:nvPr/>
        </p:nvSpPr>
        <p:spPr bwMode="auto">
          <a:xfrm>
            <a:off x="2787399" y="2556306"/>
            <a:ext cx="154660" cy="156532"/>
          </a:xfrm>
          <a:custGeom>
            <a:avLst/>
            <a:gdLst>
              <a:gd name="T0" fmla="*/ 43 w 84"/>
              <a:gd name="T1" fmla="*/ 0 h 85"/>
              <a:gd name="T2" fmla="*/ 35 w 84"/>
              <a:gd name="T3" fmla="*/ 2 h 85"/>
              <a:gd name="T4" fmla="*/ 26 w 84"/>
              <a:gd name="T5" fmla="*/ 5 h 85"/>
              <a:gd name="T6" fmla="*/ 19 w 84"/>
              <a:gd name="T7" fmla="*/ 9 h 85"/>
              <a:gd name="T8" fmla="*/ 13 w 84"/>
              <a:gd name="T9" fmla="*/ 13 h 85"/>
              <a:gd name="T10" fmla="*/ 9 w 84"/>
              <a:gd name="T11" fmla="*/ 20 h 85"/>
              <a:gd name="T12" fmla="*/ 4 w 84"/>
              <a:gd name="T13" fmla="*/ 26 h 85"/>
              <a:gd name="T14" fmla="*/ 2 w 84"/>
              <a:gd name="T15" fmla="*/ 35 h 85"/>
              <a:gd name="T16" fmla="*/ 0 w 84"/>
              <a:gd name="T17" fmla="*/ 43 h 85"/>
              <a:gd name="T18" fmla="*/ 2 w 84"/>
              <a:gd name="T19" fmla="*/ 52 h 85"/>
              <a:gd name="T20" fmla="*/ 4 w 84"/>
              <a:gd name="T21" fmla="*/ 59 h 85"/>
              <a:gd name="T22" fmla="*/ 9 w 84"/>
              <a:gd name="T23" fmla="*/ 65 h 85"/>
              <a:gd name="T24" fmla="*/ 13 w 84"/>
              <a:gd name="T25" fmla="*/ 72 h 85"/>
              <a:gd name="T26" fmla="*/ 19 w 84"/>
              <a:gd name="T27" fmla="*/ 78 h 85"/>
              <a:gd name="T28" fmla="*/ 26 w 84"/>
              <a:gd name="T29" fmla="*/ 80 h 85"/>
              <a:gd name="T30" fmla="*/ 35 w 84"/>
              <a:gd name="T31" fmla="*/ 85 h 85"/>
              <a:gd name="T32" fmla="*/ 43 w 84"/>
              <a:gd name="T33" fmla="*/ 85 h 85"/>
              <a:gd name="T34" fmla="*/ 52 w 84"/>
              <a:gd name="T35" fmla="*/ 85 h 85"/>
              <a:gd name="T36" fmla="*/ 58 w 84"/>
              <a:gd name="T37" fmla="*/ 80 h 85"/>
              <a:gd name="T38" fmla="*/ 65 w 84"/>
              <a:gd name="T39" fmla="*/ 78 h 85"/>
              <a:gd name="T40" fmla="*/ 71 w 84"/>
              <a:gd name="T41" fmla="*/ 72 h 85"/>
              <a:gd name="T42" fmla="*/ 78 w 84"/>
              <a:gd name="T43" fmla="*/ 65 h 85"/>
              <a:gd name="T44" fmla="*/ 80 w 84"/>
              <a:gd name="T45" fmla="*/ 59 h 85"/>
              <a:gd name="T46" fmla="*/ 84 w 84"/>
              <a:gd name="T47" fmla="*/ 52 h 85"/>
              <a:gd name="T48" fmla="*/ 84 w 84"/>
              <a:gd name="T49" fmla="*/ 43 h 85"/>
              <a:gd name="T50" fmla="*/ 84 w 84"/>
              <a:gd name="T51" fmla="*/ 35 h 85"/>
              <a:gd name="T52" fmla="*/ 80 w 84"/>
              <a:gd name="T53" fmla="*/ 26 h 85"/>
              <a:gd name="T54" fmla="*/ 78 w 84"/>
              <a:gd name="T55" fmla="*/ 20 h 85"/>
              <a:gd name="T56" fmla="*/ 71 w 84"/>
              <a:gd name="T57" fmla="*/ 13 h 85"/>
              <a:gd name="T58" fmla="*/ 65 w 84"/>
              <a:gd name="T59" fmla="*/ 9 h 85"/>
              <a:gd name="T60" fmla="*/ 58 w 84"/>
              <a:gd name="T61" fmla="*/ 5 h 85"/>
              <a:gd name="T62" fmla="*/ 52 w 84"/>
              <a:gd name="T63" fmla="*/ 2 h 85"/>
              <a:gd name="T64" fmla="*/ 43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3" y="0"/>
                </a:moveTo>
                <a:lnTo>
                  <a:pt x="35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9" y="20"/>
                </a:lnTo>
                <a:lnTo>
                  <a:pt x="4" y="26"/>
                </a:lnTo>
                <a:lnTo>
                  <a:pt x="2" y="35"/>
                </a:lnTo>
                <a:lnTo>
                  <a:pt x="0" y="43"/>
                </a:lnTo>
                <a:lnTo>
                  <a:pt x="2" y="52"/>
                </a:lnTo>
                <a:lnTo>
                  <a:pt x="4" y="59"/>
                </a:lnTo>
                <a:lnTo>
                  <a:pt x="9" y="65"/>
                </a:lnTo>
                <a:lnTo>
                  <a:pt x="13" y="72"/>
                </a:lnTo>
                <a:lnTo>
                  <a:pt x="19" y="78"/>
                </a:lnTo>
                <a:lnTo>
                  <a:pt x="26" y="80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2"/>
                </a:lnTo>
                <a:lnTo>
                  <a:pt x="84" y="43"/>
                </a:lnTo>
                <a:lnTo>
                  <a:pt x="84" y="35"/>
                </a:lnTo>
                <a:lnTo>
                  <a:pt x="80" y="26"/>
                </a:lnTo>
                <a:lnTo>
                  <a:pt x="78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2" y="2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1" name="Shape 2295"/>
          <p:cNvSpPr>
            <a:spLocks noChangeAspect="1"/>
          </p:cNvSpPr>
          <p:nvPr/>
        </p:nvSpPr>
        <p:spPr bwMode="auto">
          <a:xfrm>
            <a:off x="2448621" y="2418189"/>
            <a:ext cx="160183" cy="154691"/>
          </a:xfrm>
          <a:custGeom>
            <a:avLst/>
            <a:gdLst>
              <a:gd name="T0" fmla="*/ 43 w 87"/>
              <a:gd name="T1" fmla="*/ 0 h 84"/>
              <a:gd name="T2" fmla="*/ 35 w 87"/>
              <a:gd name="T3" fmla="*/ 0 h 84"/>
              <a:gd name="T4" fmla="*/ 26 w 87"/>
              <a:gd name="T5" fmla="*/ 2 h 84"/>
              <a:gd name="T6" fmla="*/ 19 w 87"/>
              <a:gd name="T7" fmla="*/ 6 h 84"/>
              <a:gd name="T8" fmla="*/ 13 w 87"/>
              <a:gd name="T9" fmla="*/ 13 h 84"/>
              <a:gd name="T10" fmla="*/ 6 w 87"/>
              <a:gd name="T11" fmla="*/ 17 h 84"/>
              <a:gd name="T12" fmla="*/ 4 w 87"/>
              <a:gd name="T13" fmla="*/ 26 h 84"/>
              <a:gd name="T14" fmla="*/ 0 w 87"/>
              <a:gd name="T15" fmla="*/ 32 h 84"/>
              <a:gd name="T16" fmla="*/ 0 w 87"/>
              <a:gd name="T17" fmla="*/ 41 h 84"/>
              <a:gd name="T18" fmla="*/ 0 w 87"/>
              <a:gd name="T19" fmla="*/ 49 h 84"/>
              <a:gd name="T20" fmla="*/ 4 w 87"/>
              <a:gd name="T21" fmla="*/ 58 h 84"/>
              <a:gd name="T22" fmla="*/ 6 w 87"/>
              <a:gd name="T23" fmla="*/ 64 h 84"/>
              <a:gd name="T24" fmla="*/ 13 w 87"/>
              <a:gd name="T25" fmla="*/ 71 h 84"/>
              <a:gd name="T26" fmla="*/ 19 w 87"/>
              <a:gd name="T27" fmla="*/ 75 h 84"/>
              <a:gd name="T28" fmla="*/ 26 w 87"/>
              <a:gd name="T29" fmla="*/ 80 h 84"/>
              <a:gd name="T30" fmla="*/ 35 w 87"/>
              <a:gd name="T31" fmla="*/ 82 h 84"/>
              <a:gd name="T32" fmla="*/ 43 w 87"/>
              <a:gd name="T33" fmla="*/ 84 h 84"/>
              <a:gd name="T34" fmla="*/ 52 w 87"/>
              <a:gd name="T35" fmla="*/ 82 h 84"/>
              <a:gd name="T36" fmla="*/ 58 w 87"/>
              <a:gd name="T37" fmla="*/ 80 h 84"/>
              <a:gd name="T38" fmla="*/ 67 w 87"/>
              <a:gd name="T39" fmla="*/ 75 h 84"/>
              <a:gd name="T40" fmla="*/ 74 w 87"/>
              <a:gd name="T41" fmla="*/ 71 h 84"/>
              <a:gd name="T42" fmla="*/ 78 w 87"/>
              <a:gd name="T43" fmla="*/ 64 h 84"/>
              <a:gd name="T44" fmla="*/ 82 w 87"/>
              <a:gd name="T45" fmla="*/ 58 h 84"/>
              <a:gd name="T46" fmla="*/ 84 w 87"/>
              <a:gd name="T47" fmla="*/ 49 h 84"/>
              <a:gd name="T48" fmla="*/ 87 w 87"/>
              <a:gd name="T49" fmla="*/ 41 h 84"/>
              <a:gd name="T50" fmla="*/ 84 w 87"/>
              <a:gd name="T51" fmla="*/ 32 h 84"/>
              <a:gd name="T52" fmla="*/ 82 w 87"/>
              <a:gd name="T53" fmla="*/ 26 h 84"/>
              <a:gd name="T54" fmla="*/ 78 w 87"/>
              <a:gd name="T55" fmla="*/ 17 h 84"/>
              <a:gd name="T56" fmla="*/ 74 w 87"/>
              <a:gd name="T57" fmla="*/ 13 h 84"/>
              <a:gd name="T58" fmla="*/ 67 w 87"/>
              <a:gd name="T59" fmla="*/ 6 h 84"/>
              <a:gd name="T60" fmla="*/ 58 w 87"/>
              <a:gd name="T61" fmla="*/ 2 h 84"/>
              <a:gd name="T62" fmla="*/ 52 w 87"/>
              <a:gd name="T63" fmla="*/ 0 h 84"/>
              <a:gd name="T64" fmla="*/ 43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7"/>
                </a:lnTo>
                <a:lnTo>
                  <a:pt x="4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4" y="58"/>
                </a:lnTo>
                <a:lnTo>
                  <a:pt x="6" y="64"/>
                </a:lnTo>
                <a:lnTo>
                  <a:pt x="13" y="71"/>
                </a:lnTo>
                <a:lnTo>
                  <a:pt x="19" y="75"/>
                </a:lnTo>
                <a:lnTo>
                  <a:pt x="26" y="80"/>
                </a:lnTo>
                <a:lnTo>
                  <a:pt x="35" y="82"/>
                </a:lnTo>
                <a:lnTo>
                  <a:pt x="43" y="84"/>
                </a:lnTo>
                <a:lnTo>
                  <a:pt x="52" y="82"/>
                </a:lnTo>
                <a:lnTo>
                  <a:pt x="58" y="80"/>
                </a:lnTo>
                <a:lnTo>
                  <a:pt x="67" y="75"/>
                </a:lnTo>
                <a:lnTo>
                  <a:pt x="74" y="71"/>
                </a:lnTo>
                <a:lnTo>
                  <a:pt x="78" y="64"/>
                </a:lnTo>
                <a:lnTo>
                  <a:pt x="82" y="58"/>
                </a:lnTo>
                <a:lnTo>
                  <a:pt x="84" y="49"/>
                </a:lnTo>
                <a:lnTo>
                  <a:pt x="87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2" name="Shape 2296"/>
          <p:cNvSpPr>
            <a:spLocks noChangeAspect="1"/>
          </p:cNvSpPr>
          <p:nvPr/>
        </p:nvSpPr>
        <p:spPr bwMode="auto">
          <a:xfrm>
            <a:off x="2448621" y="2418189"/>
            <a:ext cx="160183" cy="154691"/>
          </a:xfrm>
          <a:custGeom>
            <a:avLst/>
            <a:gdLst>
              <a:gd name="T0" fmla="*/ 43 w 87"/>
              <a:gd name="T1" fmla="*/ 0 h 84"/>
              <a:gd name="T2" fmla="*/ 35 w 87"/>
              <a:gd name="T3" fmla="*/ 0 h 84"/>
              <a:gd name="T4" fmla="*/ 26 w 87"/>
              <a:gd name="T5" fmla="*/ 2 h 84"/>
              <a:gd name="T6" fmla="*/ 19 w 87"/>
              <a:gd name="T7" fmla="*/ 6 h 84"/>
              <a:gd name="T8" fmla="*/ 13 w 87"/>
              <a:gd name="T9" fmla="*/ 13 h 84"/>
              <a:gd name="T10" fmla="*/ 6 w 87"/>
              <a:gd name="T11" fmla="*/ 17 h 84"/>
              <a:gd name="T12" fmla="*/ 4 w 87"/>
              <a:gd name="T13" fmla="*/ 26 h 84"/>
              <a:gd name="T14" fmla="*/ 0 w 87"/>
              <a:gd name="T15" fmla="*/ 32 h 84"/>
              <a:gd name="T16" fmla="*/ 0 w 87"/>
              <a:gd name="T17" fmla="*/ 41 h 84"/>
              <a:gd name="T18" fmla="*/ 0 w 87"/>
              <a:gd name="T19" fmla="*/ 49 h 84"/>
              <a:gd name="T20" fmla="*/ 4 w 87"/>
              <a:gd name="T21" fmla="*/ 58 h 84"/>
              <a:gd name="T22" fmla="*/ 6 w 87"/>
              <a:gd name="T23" fmla="*/ 64 h 84"/>
              <a:gd name="T24" fmla="*/ 13 w 87"/>
              <a:gd name="T25" fmla="*/ 71 h 84"/>
              <a:gd name="T26" fmla="*/ 19 w 87"/>
              <a:gd name="T27" fmla="*/ 75 h 84"/>
              <a:gd name="T28" fmla="*/ 26 w 87"/>
              <a:gd name="T29" fmla="*/ 80 h 84"/>
              <a:gd name="T30" fmla="*/ 35 w 87"/>
              <a:gd name="T31" fmla="*/ 82 h 84"/>
              <a:gd name="T32" fmla="*/ 43 w 87"/>
              <a:gd name="T33" fmla="*/ 84 h 84"/>
              <a:gd name="T34" fmla="*/ 52 w 87"/>
              <a:gd name="T35" fmla="*/ 82 h 84"/>
              <a:gd name="T36" fmla="*/ 58 w 87"/>
              <a:gd name="T37" fmla="*/ 80 h 84"/>
              <a:gd name="T38" fmla="*/ 67 w 87"/>
              <a:gd name="T39" fmla="*/ 75 h 84"/>
              <a:gd name="T40" fmla="*/ 74 w 87"/>
              <a:gd name="T41" fmla="*/ 71 h 84"/>
              <a:gd name="T42" fmla="*/ 78 w 87"/>
              <a:gd name="T43" fmla="*/ 64 h 84"/>
              <a:gd name="T44" fmla="*/ 82 w 87"/>
              <a:gd name="T45" fmla="*/ 58 h 84"/>
              <a:gd name="T46" fmla="*/ 84 w 87"/>
              <a:gd name="T47" fmla="*/ 49 h 84"/>
              <a:gd name="T48" fmla="*/ 87 w 87"/>
              <a:gd name="T49" fmla="*/ 41 h 84"/>
              <a:gd name="T50" fmla="*/ 84 w 87"/>
              <a:gd name="T51" fmla="*/ 32 h 84"/>
              <a:gd name="T52" fmla="*/ 82 w 87"/>
              <a:gd name="T53" fmla="*/ 26 h 84"/>
              <a:gd name="T54" fmla="*/ 78 w 87"/>
              <a:gd name="T55" fmla="*/ 17 h 84"/>
              <a:gd name="T56" fmla="*/ 74 w 87"/>
              <a:gd name="T57" fmla="*/ 13 h 84"/>
              <a:gd name="T58" fmla="*/ 67 w 87"/>
              <a:gd name="T59" fmla="*/ 6 h 84"/>
              <a:gd name="T60" fmla="*/ 58 w 87"/>
              <a:gd name="T61" fmla="*/ 2 h 84"/>
              <a:gd name="T62" fmla="*/ 52 w 87"/>
              <a:gd name="T63" fmla="*/ 0 h 84"/>
              <a:gd name="T64" fmla="*/ 43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7"/>
                </a:lnTo>
                <a:lnTo>
                  <a:pt x="4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4" y="58"/>
                </a:lnTo>
                <a:lnTo>
                  <a:pt x="6" y="64"/>
                </a:lnTo>
                <a:lnTo>
                  <a:pt x="13" y="71"/>
                </a:lnTo>
                <a:lnTo>
                  <a:pt x="19" y="75"/>
                </a:lnTo>
                <a:lnTo>
                  <a:pt x="26" y="80"/>
                </a:lnTo>
                <a:lnTo>
                  <a:pt x="35" y="82"/>
                </a:lnTo>
                <a:lnTo>
                  <a:pt x="43" y="84"/>
                </a:lnTo>
                <a:lnTo>
                  <a:pt x="52" y="82"/>
                </a:lnTo>
                <a:lnTo>
                  <a:pt x="58" y="80"/>
                </a:lnTo>
                <a:lnTo>
                  <a:pt x="67" y="75"/>
                </a:lnTo>
                <a:lnTo>
                  <a:pt x="74" y="71"/>
                </a:lnTo>
                <a:lnTo>
                  <a:pt x="78" y="64"/>
                </a:lnTo>
                <a:lnTo>
                  <a:pt x="82" y="58"/>
                </a:lnTo>
                <a:lnTo>
                  <a:pt x="84" y="49"/>
                </a:lnTo>
                <a:lnTo>
                  <a:pt x="87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3" name="Shape 2297"/>
          <p:cNvSpPr>
            <a:spLocks noChangeAspect="1"/>
          </p:cNvSpPr>
          <p:nvPr/>
        </p:nvSpPr>
        <p:spPr bwMode="auto">
          <a:xfrm>
            <a:off x="2647469" y="2385041"/>
            <a:ext cx="160183" cy="156532"/>
          </a:xfrm>
          <a:custGeom>
            <a:avLst/>
            <a:gdLst>
              <a:gd name="T0" fmla="*/ 43 w 87"/>
              <a:gd name="T1" fmla="*/ 0 h 85"/>
              <a:gd name="T2" fmla="*/ 35 w 87"/>
              <a:gd name="T3" fmla="*/ 0 h 85"/>
              <a:gd name="T4" fmla="*/ 26 w 87"/>
              <a:gd name="T5" fmla="*/ 2 h 85"/>
              <a:gd name="T6" fmla="*/ 20 w 87"/>
              <a:gd name="T7" fmla="*/ 7 h 85"/>
              <a:gd name="T8" fmla="*/ 13 w 87"/>
              <a:gd name="T9" fmla="*/ 11 h 85"/>
              <a:gd name="T10" fmla="*/ 7 w 87"/>
              <a:gd name="T11" fmla="*/ 18 h 85"/>
              <a:gd name="T12" fmla="*/ 4 w 87"/>
              <a:gd name="T13" fmla="*/ 26 h 85"/>
              <a:gd name="T14" fmla="*/ 0 w 87"/>
              <a:gd name="T15" fmla="*/ 33 h 85"/>
              <a:gd name="T16" fmla="*/ 0 w 87"/>
              <a:gd name="T17" fmla="*/ 41 h 85"/>
              <a:gd name="T18" fmla="*/ 0 w 87"/>
              <a:gd name="T19" fmla="*/ 50 h 85"/>
              <a:gd name="T20" fmla="*/ 4 w 87"/>
              <a:gd name="T21" fmla="*/ 59 h 85"/>
              <a:gd name="T22" fmla="*/ 7 w 87"/>
              <a:gd name="T23" fmla="*/ 65 h 85"/>
              <a:gd name="T24" fmla="*/ 13 w 87"/>
              <a:gd name="T25" fmla="*/ 72 h 85"/>
              <a:gd name="T26" fmla="*/ 20 w 87"/>
              <a:gd name="T27" fmla="*/ 78 h 85"/>
              <a:gd name="T28" fmla="*/ 26 w 87"/>
              <a:gd name="T29" fmla="*/ 82 h 85"/>
              <a:gd name="T30" fmla="*/ 35 w 87"/>
              <a:gd name="T31" fmla="*/ 85 h 85"/>
              <a:gd name="T32" fmla="*/ 43 w 87"/>
              <a:gd name="T33" fmla="*/ 85 h 85"/>
              <a:gd name="T34" fmla="*/ 52 w 87"/>
              <a:gd name="T35" fmla="*/ 85 h 85"/>
              <a:gd name="T36" fmla="*/ 59 w 87"/>
              <a:gd name="T37" fmla="*/ 82 h 85"/>
              <a:gd name="T38" fmla="*/ 67 w 87"/>
              <a:gd name="T39" fmla="*/ 78 h 85"/>
              <a:gd name="T40" fmla="*/ 74 w 87"/>
              <a:gd name="T41" fmla="*/ 72 h 85"/>
              <a:gd name="T42" fmla="*/ 78 w 87"/>
              <a:gd name="T43" fmla="*/ 65 h 85"/>
              <a:gd name="T44" fmla="*/ 82 w 87"/>
              <a:gd name="T45" fmla="*/ 59 h 85"/>
              <a:gd name="T46" fmla="*/ 85 w 87"/>
              <a:gd name="T47" fmla="*/ 50 h 85"/>
              <a:gd name="T48" fmla="*/ 87 w 87"/>
              <a:gd name="T49" fmla="*/ 41 h 85"/>
              <a:gd name="T50" fmla="*/ 85 w 87"/>
              <a:gd name="T51" fmla="*/ 33 h 85"/>
              <a:gd name="T52" fmla="*/ 82 w 87"/>
              <a:gd name="T53" fmla="*/ 26 h 85"/>
              <a:gd name="T54" fmla="*/ 78 w 87"/>
              <a:gd name="T55" fmla="*/ 18 h 85"/>
              <a:gd name="T56" fmla="*/ 74 w 87"/>
              <a:gd name="T57" fmla="*/ 11 h 85"/>
              <a:gd name="T58" fmla="*/ 67 w 87"/>
              <a:gd name="T59" fmla="*/ 7 h 85"/>
              <a:gd name="T60" fmla="*/ 59 w 87"/>
              <a:gd name="T61" fmla="*/ 2 h 85"/>
              <a:gd name="T62" fmla="*/ 52 w 87"/>
              <a:gd name="T63" fmla="*/ 0 h 85"/>
              <a:gd name="T64" fmla="*/ 43 w 87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5"/>
              <a:gd name="T101" fmla="*/ 87 w 87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5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4" y="59"/>
                </a:lnTo>
                <a:lnTo>
                  <a:pt x="7" y="65"/>
                </a:lnTo>
                <a:lnTo>
                  <a:pt x="13" y="72"/>
                </a:lnTo>
                <a:lnTo>
                  <a:pt x="20" y="78"/>
                </a:lnTo>
                <a:lnTo>
                  <a:pt x="26" y="82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9" y="82"/>
                </a:lnTo>
                <a:lnTo>
                  <a:pt x="67" y="78"/>
                </a:lnTo>
                <a:lnTo>
                  <a:pt x="74" y="72"/>
                </a:lnTo>
                <a:lnTo>
                  <a:pt x="78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4" name="Shape 2298"/>
          <p:cNvSpPr>
            <a:spLocks noChangeAspect="1"/>
          </p:cNvSpPr>
          <p:nvPr/>
        </p:nvSpPr>
        <p:spPr bwMode="auto">
          <a:xfrm>
            <a:off x="2647469" y="2385041"/>
            <a:ext cx="160183" cy="156532"/>
          </a:xfrm>
          <a:custGeom>
            <a:avLst/>
            <a:gdLst>
              <a:gd name="T0" fmla="*/ 43 w 87"/>
              <a:gd name="T1" fmla="*/ 0 h 85"/>
              <a:gd name="T2" fmla="*/ 35 w 87"/>
              <a:gd name="T3" fmla="*/ 0 h 85"/>
              <a:gd name="T4" fmla="*/ 26 w 87"/>
              <a:gd name="T5" fmla="*/ 2 h 85"/>
              <a:gd name="T6" fmla="*/ 20 w 87"/>
              <a:gd name="T7" fmla="*/ 7 h 85"/>
              <a:gd name="T8" fmla="*/ 13 w 87"/>
              <a:gd name="T9" fmla="*/ 11 h 85"/>
              <a:gd name="T10" fmla="*/ 7 w 87"/>
              <a:gd name="T11" fmla="*/ 18 h 85"/>
              <a:gd name="T12" fmla="*/ 4 w 87"/>
              <a:gd name="T13" fmla="*/ 26 h 85"/>
              <a:gd name="T14" fmla="*/ 0 w 87"/>
              <a:gd name="T15" fmla="*/ 33 h 85"/>
              <a:gd name="T16" fmla="*/ 0 w 87"/>
              <a:gd name="T17" fmla="*/ 41 h 85"/>
              <a:gd name="T18" fmla="*/ 0 w 87"/>
              <a:gd name="T19" fmla="*/ 50 h 85"/>
              <a:gd name="T20" fmla="*/ 4 w 87"/>
              <a:gd name="T21" fmla="*/ 59 h 85"/>
              <a:gd name="T22" fmla="*/ 7 w 87"/>
              <a:gd name="T23" fmla="*/ 65 h 85"/>
              <a:gd name="T24" fmla="*/ 13 w 87"/>
              <a:gd name="T25" fmla="*/ 72 h 85"/>
              <a:gd name="T26" fmla="*/ 20 w 87"/>
              <a:gd name="T27" fmla="*/ 78 h 85"/>
              <a:gd name="T28" fmla="*/ 26 w 87"/>
              <a:gd name="T29" fmla="*/ 82 h 85"/>
              <a:gd name="T30" fmla="*/ 35 w 87"/>
              <a:gd name="T31" fmla="*/ 85 h 85"/>
              <a:gd name="T32" fmla="*/ 43 w 87"/>
              <a:gd name="T33" fmla="*/ 85 h 85"/>
              <a:gd name="T34" fmla="*/ 52 w 87"/>
              <a:gd name="T35" fmla="*/ 85 h 85"/>
              <a:gd name="T36" fmla="*/ 59 w 87"/>
              <a:gd name="T37" fmla="*/ 82 h 85"/>
              <a:gd name="T38" fmla="*/ 67 w 87"/>
              <a:gd name="T39" fmla="*/ 78 h 85"/>
              <a:gd name="T40" fmla="*/ 74 w 87"/>
              <a:gd name="T41" fmla="*/ 72 h 85"/>
              <a:gd name="T42" fmla="*/ 78 w 87"/>
              <a:gd name="T43" fmla="*/ 65 h 85"/>
              <a:gd name="T44" fmla="*/ 82 w 87"/>
              <a:gd name="T45" fmla="*/ 59 h 85"/>
              <a:gd name="T46" fmla="*/ 85 w 87"/>
              <a:gd name="T47" fmla="*/ 50 h 85"/>
              <a:gd name="T48" fmla="*/ 87 w 87"/>
              <a:gd name="T49" fmla="*/ 41 h 85"/>
              <a:gd name="T50" fmla="*/ 85 w 87"/>
              <a:gd name="T51" fmla="*/ 33 h 85"/>
              <a:gd name="T52" fmla="*/ 82 w 87"/>
              <a:gd name="T53" fmla="*/ 26 h 85"/>
              <a:gd name="T54" fmla="*/ 78 w 87"/>
              <a:gd name="T55" fmla="*/ 18 h 85"/>
              <a:gd name="T56" fmla="*/ 74 w 87"/>
              <a:gd name="T57" fmla="*/ 11 h 85"/>
              <a:gd name="T58" fmla="*/ 67 w 87"/>
              <a:gd name="T59" fmla="*/ 7 h 85"/>
              <a:gd name="T60" fmla="*/ 59 w 87"/>
              <a:gd name="T61" fmla="*/ 2 h 85"/>
              <a:gd name="T62" fmla="*/ 52 w 87"/>
              <a:gd name="T63" fmla="*/ 0 h 85"/>
              <a:gd name="T64" fmla="*/ 43 w 87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5"/>
              <a:gd name="T101" fmla="*/ 87 w 87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5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4" y="59"/>
                </a:lnTo>
                <a:lnTo>
                  <a:pt x="7" y="65"/>
                </a:lnTo>
                <a:lnTo>
                  <a:pt x="13" y="72"/>
                </a:lnTo>
                <a:lnTo>
                  <a:pt x="20" y="78"/>
                </a:lnTo>
                <a:lnTo>
                  <a:pt x="26" y="82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9" y="82"/>
                </a:lnTo>
                <a:lnTo>
                  <a:pt x="67" y="78"/>
                </a:lnTo>
                <a:lnTo>
                  <a:pt x="74" y="72"/>
                </a:lnTo>
                <a:lnTo>
                  <a:pt x="78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5" name="Shape 2303"/>
          <p:cNvSpPr>
            <a:spLocks noChangeAspect="1"/>
          </p:cNvSpPr>
          <p:nvPr/>
        </p:nvSpPr>
        <p:spPr bwMode="auto">
          <a:xfrm>
            <a:off x="2575663" y="2604186"/>
            <a:ext cx="160183" cy="151007"/>
          </a:xfrm>
          <a:custGeom>
            <a:avLst/>
            <a:gdLst>
              <a:gd name="T0" fmla="*/ 43 w 87"/>
              <a:gd name="T1" fmla="*/ 0 h 82"/>
              <a:gd name="T2" fmla="*/ 35 w 87"/>
              <a:gd name="T3" fmla="*/ 0 h 82"/>
              <a:gd name="T4" fmla="*/ 26 w 87"/>
              <a:gd name="T5" fmla="*/ 2 h 82"/>
              <a:gd name="T6" fmla="*/ 20 w 87"/>
              <a:gd name="T7" fmla="*/ 7 h 82"/>
              <a:gd name="T8" fmla="*/ 13 w 87"/>
              <a:gd name="T9" fmla="*/ 11 h 82"/>
              <a:gd name="T10" fmla="*/ 9 w 87"/>
              <a:gd name="T11" fmla="*/ 17 h 82"/>
              <a:gd name="T12" fmla="*/ 5 w 87"/>
              <a:gd name="T13" fmla="*/ 26 h 82"/>
              <a:gd name="T14" fmla="*/ 2 w 87"/>
              <a:gd name="T15" fmla="*/ 33 h 82"/>
              <a:gd name="T16" fmla="*/ 0 w 87"/>
              <a:gd name="T17" fmla="*/ 41 h 82"/>
              <a:gd name="T18" fmla="*/ 2 w 87"/>
              <a:gd name="T19" fmla="*/ 50 h 82"/>
              <a:gd name="T20" fmla="*/ 5 w 87"/>
              <a:gd name="T21" fmla="*/ 59 h 82"/>
              <a:gd name="T22" fmla="*/ 9 w 87"/>
              <a:gd name="T23" fmla="*/ 65 h 82"/>
              <a:gd name="T24" fmla="*/ 13 w 87"/>
              <a:gd name="T25" fmla="*/ 72 h 82"/>
              <a:gd name="T26" fmla="*/ 20 w 87"/>
              <a:gd name="T27" fmla="*/ 76 h 82"/>
              <a:gd name="T28" fmla="*/ 26 w 87"/>
              <a:gd name="T29" fmla="*/ 80 h 82"/>
              <a:gd name="T30" fmla="*/ 35 w 87"/>
              <a:gd name="T31" fmla="*/ 82 h 82"/>
              <a:gd name="T32" fmla="*/ 43 w 87"/>
              <a:gd name="T33" fmla="*/ 82 h 82"/>
              <a:gd name="T34" fmla="*/ 52 w 87"/>
              <a:gd name="T35" fmla="*/ 82 h 82"/>
              <a:gd name="T36" fmla="*/ 61 w 87"/>
              <a:gd name="T37" fmla="*/ 80 h 82"/>
              <a:gd name="T38" fmla="*/ 67 w 87"/>
              <a:gd name="T39" fmla="*/ 76 h 82"/>
              <a:gd name="T40" fmla="*/ 74 w 87"/>
              <a:gd name="T41" fmla="*/ 72 h 82"/>
              <a:gd name="T42" fmla="*/ 80 w 87"/>
              <a:gd name="T43" fmla="*/ 65 h 82"/>
              <a:gd name="T44" fmla="*/ 82 w 87"/>
              <a:gd name="T45" fmla="*/ 59 h 82"/>
              <a:gd name="T46" fmla="*/ 85 w 87"/>
              <a:gd name="T47" fmla="*/ 50 h 82"/>
              <a:gd name="T48" fmla="*/ 87 w 87"/>
              <a:gd name="T49" fmla="*/ 41 h 82"/>
              <a:gd name="T50" fmla="*/ 85 w 87"/>
              <a:gd name="T51" fmla="*/ 33 h 82"/>
              <a:gd name="T52" fmla="*/ 82 w 87"/>
              <a:gd name="T53" fmla="*/ 26 h 82"/>
              <a:gd name="T54" fmla="*/ 80 w 87"/>
              <a:gd name="T55" fmla="*/ 17 h 82"/>
              <a:gd name="T56" fmla="*/ 74 w 87"/>
              <a:gd name="T57" fmla="*/ 11 h 82"/>
              <a:gd name="T58" fmla="*/ 67 w 87"/>
              <a:gd name="T59" fmla="*/ 7 h 82"/>
              <a:gd name="T60" fmla="*/ 61 w 87"/>
              <a:gd name="T61" fmla="*/ 2 h 82"/>
              <a:gd name="T62" fmla="*/ 52 w 87"/>
              <a:gd name="T63" fmla="*/ 0 h 82"/>
              <a:gd name="T64" fmla="*/ 43 w 87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2"/>
              <a:gd name="T101" fmla="*/ 87 w 87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2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9" y="17"/>
                </a:lnTo>
                <a:lnTo>
                  <a:pt x="5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5" y="59"/>
                </a:lnTo>
                <a:lnTo>
                  <a:pt x="9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2"/>
                </a:lnTo>
                <a:lnTo>
                  <a:pt x="43" y="82"/>
                </a:lnTo>
                <a:lnTo>
                  <a:pt x="52" y="82"/>
                </a:lnTo>
                <a:lnTo>
                  <a:pt x="61" y="80"/>
                </a:lnTo>
                <a:lnTo>
                  <a:pt x="67" y="76"/>
                </a:lnTo>
                <a:lnTo>
                  <a:pt x="74" y="72"/>
                </a:lnTo>
                <a:lnTo>
                  <a:pt x="80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80" y="17"/>
                </a:lnTo>
                <a:lnTo>
                  <a:pt x="74" y="11"/>
                </a:lnTo>
                <a:lnTo>
                  <a:pt x="67" y="7"/>
                </a:lnTo>
                <a:lnTo>
                  <a:pt x="61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6" name="Shape 2304"/>
          <p:cNvSpPr>
            <a:spLocks noChangeAspect="1"/>
          </p:cNvSpPr>
          <p:nvPr/>
        </p:nvSpPr>
        <p:spPr bwMode="auto">
          <a:xfrm>
            <a:off x="2575663" y="2604186"/>
            <a:ext cx="160183" cy="151007"/>
          </a:xfrm>
          <a:custGeom>
            <a:avLst/>
            <a:gdLst>
              <a:gd name="T0" fmla="*/ 43 w 87"/>
              <a:gd name="T1" fmla="*/ 0 h 82"/>
              <a:gd name="T2" fmla="*/ 35 w 87"/>
              <a:gd name="T3" fmla="*/ 0 h 82"/>
              <a:gd name="T4" fmla="*/ 26 w 87"/>
              <a:gd name="T5" fmla="*/ 2 h 82"/>
              <a:gd name="T6" fmla="*/ 20 w 87"/>
              <a:gd name="T7" fmla="*/ 7 h 82"/>
              <a:gd name="T8" fmla="*/ 13 w 87"/>
              <a:gd name="T9" fmla="*/ 11 h 82"/>
              <a:gd name="T10" fmla="*/ 9 w 87"/>
              <a:gd name="T11" fmla="*/ 17 h 82"/>
              <a:gd name="T12" fmla="*/ 5 w 87"/>
              <a:gd name="T13" fmla="*/ 26 h 82"/>
              <a:gd name="T14" fmla="*/ 2 w 87"/>
              <a:gd name="T15" fmla="*/ 33 h 82"/>
              <a:gd name="T16" fmla="*/ 0 w 87"/>
              <a:gd name="T17" fmla="*/ 41 h 82"/>
              <a:gd name="T18" fmla="*/ 2 w 87"/>
              <a:gd name="T19" fmla="*/ 50 h 82"/>
              <a:gd name="T20" fmla="*/ 5 w 87"/>
              <a:gd name="T21" fmla="*/ 59 h 82"/>
              <a:gd name="T22" fmla="*/ 9 w 87"/>
              <a:gd name="T23" fmla="*/ 65 h 82"/>
              <a:gd name="T24" fmla="*/ 13 w 87"/>
              <a:gd name="T25" fmla="*/ 72 h 82"/>
              <a:gd name="T26" fmla="*/ 20 w 87"/>
              <a:gd name="T27" fmla="*/ 76 h 82"/>
              <a:gd name="T28" fmla="*/ 26 w 87"/>
              <a:gd name="T29" fmla="*/ 80 h 82"/>
              <a:gd name="T30" fmla="*/ 35 w 87"/>
              <a:gd name="T31" fmla="*/ 82 h 82"/>
              <a:gd name="T32" fmla="*/ 43 w 87"/>
              <a:gd name="T33" fmla="*/ 82 h 82"/>
              <a:gd name="T34" fmla="*/ 52 w 87"/>
              <a:gd name="T35" fmla="*/ 82 h 82"/>
              <a:gd name="T36" fmla="*/ 61 w 87"/>
              <a:gd name="T37" fmla="*/ 80 h 82"/>
              <a:gd name="T38" fmla="*/ 67 w 87"/>
              <a:gd name="T39" fmla="*/ 76 h 82"/>
              <a:gd name="T40" fmla="*/ 74 w 87"/>
              <a:gd name="T41" fmla="*/ 72 h 82"/>
              <a:gd name="T42" fmla="*/ 80 w 87"/>
              <a:gd name="T43" fmla="*/ 65 h 82"/>
              <a:gd name="T44" fmla="*/ 82 w 87"/>
              <a:gd name="T45" fmla="*/ 59 h 82"/>
              <a:gd name="T46" fmla="*/ 85 w 87"/>
              <a:gd name="T47" fmla="*/ 50 h 82"/>
              <a:gd name="T48" fmla="*/ 87 w 87"/>
              <a:gd name="T49" fmla="*/ 41 h 82"/>
              <a:gd name="T50" fmla="*/ 85 w 87"/>
              <a:gd name="T51" fmla="*/ 33 h 82"/>
              <a:gd name="T52" fmla="*/ 82 w 87"/>
              <a:gd name="T53" fmla="*/ 26 h 82"/>
              <a:gd name="T54" fmla="*/ 80 w 87"/>
              <a:gd name="T55" fmla="*/ 17 h 82"/>
              <a:gd name="T56" fmla="*/ 74 w 87"/>
              <a:gd name="T57" fmla="*/ 11 h 82"/>
              <a:gd name="T58" fmla="*/ 67 w 87"/>
              <a:gd name="T59" fmla="*/ 7 h 82"/>
              <a:gd name="T60" fmla="*/ 61 w 87"/>
              <a:gd name="T61" fmla="*/ 2 h 82"/>
              <a:gd name="T62" fmla="*/ 52 w 87"/>
              <a:gd name="T63" fmla="*/ 0 h 82"/>
              <a:gd name="T64" fmla="*/ 43 w 87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2"/>
              <a:gd name="T101" fmla="*/ 87 w 87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2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9" y="17"/>
                </a:lnTo>
                <a:lnTo>
                  <a:pt x="5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5" y="59"/>
                </a:lnTo>
                <a:lnTo>
                  <a:pt x="9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2"/>
                </a:lnTo>
                <a:lnTo>
                  <a:pt x="43" y="82"/>
                </a:lnTo>
                <a:lnTo>
                  <a:pt x="52" y="82"/>
                </a:lnTo>
                <a:lnTo>
                  <a:pt x="61" y="80"/>
                </a:lnTo>
                <a:lnTo>
                  <a:pt x="67" y="76"/>
                </a:lnTo>
                <a:lnTo>
                  <a:pt x="74" y="72"/>
                </a:lnTo>
                <a:lnTo>
                  <a:pt x="80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80" y="17"/>
                </a:lnTo>
                <a:lnTo>
                  <a:pt x="74" y="11"/>
                </a:lnTo>
                <a:lnTo>
                  <a:pt x="67" y="7"/>
                </a:lnTo>
                <a:lnTo>
                  <a:pt x="61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7" name="Shape 2305"/>
          <p:cNvSpPr>
            <a:spLocks noChangeAspect="1"/>
          </p:cNvSpPr>
          <p:nvPr/>
        </p:nvSpPr>
        <p:spPr bwMode="auto">
          <a:xfrm>
            <a:off x="2918123" y="2361101"/>
            <a:ext cx="152818" cy="160215"/>
          </a:xfrm>
          <a:custGeom>
            <a:avLst/>
            <a:gdLst>
              <a:gd name="T0" fmla="*/ 42 w 83"/>
              <a:gd name="T1" fmla="*/ 0 h 87"/>
              <a:gd name="T2" fmla="*/ 33 w 83"/>
              <a:gd name="T3" fmla="*/ 2 h 87"/>
              <a:gd name="T4" fmla="*/ 24 w 83"/>
              <a:gd name="T5" fmla="*/ 5 h 87"/>
              <a:gd name="T6" fmla="*/ 18 w 83"/>
              <a:gd name="T7" fmla="*/ 9 h 87"/>
              <a:gd name="T8" fmla="*/ 11 w 83"/>
              <a:gd name="T9" fmla="*/ 13 h 87"/>
              <a:gd name="T10" fmla="*/ 7 w 83"/>
              <a:gd name="T11" fmla="*/ 20 h 87"/>
              <a:gd name="T12" fmla="*/ 3 w 83"/>
              <a:gd name="T13" fmla="*/ 26 h 87"/>
              <a:gd name="T14" fmla="*/ 0 w 83"/>
              <a:gd name="T15" fmla="*/ 35 h 87"/>
              <a:gd name="T16" fmla="*/ 0 w 83"/>
              <a:gd name="T17" fmla="*/ 44 h 87"/>
              <a:gd name="T18" fmla="*/ 0 w 83"/>
              <a:gd name="T19" fmla="*/ 52 h 87"/>
              <a:gd name="T20" fmla="*/ 3 w 83"/>
              <a:gd name="T21" fmla="*/ 61 h 87"/>
              <a:gd name="T22" fmla="*/ 7 w 83"/>
              <a:gd name="T23" fmla="*/ 67 h 87"/>
              <a:gd name="T24" fmla="*/ 11 w 83"/>
              <a:gd name="T25" fmla="*/ 74 h 87"/>
              <a:gd name="T26" fmla="*/ 18 w 83"/>
              <a:gd name="T27" fmla="*/ 80 h 87"/>
              <a:gd name="T28" fmla="*/ 24 w 83"/>
              <a:gd name="T29" fmla="*/ 82 h 87"/>
              <a:gd name="T30" fmla="*/ 33 w 83"/>
              <a:gd name="T31" fmla="*/ 87 h 87"/>
              <a:gd name="T32" fmla="*/ 42 w 83"/>
              <a:gd name="T33" fmla="*/ 87 h 87"/>
              <a:gd name="T34" fmla="*/ 50 w 83"/>
              <a:gd name="T35" fmla="*/ 87 h 87"/>
              <a:gd name="T36" fmla="*/ 59 w 83"/>
              <a:gd name="T37" fmla="*/ 82 h 87"/>
              <a:gd name="T38" fmla="*/ 65 w 83"/>
              <a:gd name="T39" fmla="*/ 80 h 87"/>
              <a:gd name="T40" fmla="*/ 72 w 83"/>
              <a:gd name="T41" fmla="*/ 74 h 87"/>
              <a:gd name="T42" fmla="*/ 76 w 83"/>
              <a:gd name="T43" fmla="*/ 67 h 87"/>
              <a:gd name="T44" fmla="*/ 80 w 83"/>
              <a:gd name="T45" fmla="*/ 61 h 87"/>
              <a:gd name="T46" fmla="*/ 83 w 83"/>
              <a:gd name="T47" fmla="*/ 52 h 87"/>
              <a:gd name="T48" fmla="*/ 83 w 83"/>
              <a:gd name="T49" fmla="*/ 44 h 87"/>
              <a:gd name="T50" fmla="*/ 83 w 83"/>
              <a:gd name="T51" fmla="*/ 35 h 87"/>
              <a:gd name="T52" fmla="*/ 80 w 83"/>
              <a:gd name="T53" fmla="*/ 26 h 87"/>
              <a:gd name="T54" fmla="*/ 76 w 83"/>
              <a:gd name="T55" fmla="*/ 20 h 87"/>
              <a:gd name="T56" fmla="*/ 72 w 83"/>
              <a:gd name="T57" fmla="*/ 13 h 87"/>
              <a:gd name="T58" fmla="*/ 65 w 83"/>
              <a:gd name="T59" fmla="*/ 9 h 87"/>
              <a:gd name="T60" fmla="*/ 59 w 83"/>
              <a:gd name="T61" fmla="*/ 5 h 87"/>
              <a:gd name="T62" fmla="*/ 50 w 83"/>
              <a:gd name="T63" fmla="*/ 2 h 87"/>
              <a:gd name="T64" fmla="*/ 42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4" y="5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4" y="82"/>
                </a:lnTo>
                <a:lnTo>
                  <a:pt x="33" y="87"/>
                </a:lnTo>
                <a:lnTo>
                  <a:pt x="42" y="87"/>
                </a:lnTo>
                <a:lnTo>
                  <a:pt x="50" y="87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3" y="44"/>
                </a:lnTo>
                <a:lnTo>
                  <a:pt x="83" y="35"/>
                </a:lnTo>
                <a:lnTo>
                  <a:pt x="80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5"/>
                </a:lnTo>
                <a:lnTo>
                  <a:pt x="50" y="2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8" name="Shape 2306"/>
          <p:cNvSpPr>
            <a:spLocks noChangeAspect="1"/>
          </p:cNvSpPr>
          <p:nvPr/>
        </p:nvSpPr>
        <p:spPr bwMode="auto">
          <a:xfrm>
            <a:off x="2918123" y="2361101"/>
            <a:ext cx="152818" cy="160215"/>
          </a:xfrm>
          <a:custGeom>
            <a:avLst/>
            <a:gdLst>
              <a:gd name="T0" fmla="*/ 42 w 83"/>
              <a:gd name="T1" fmla="*/ 0 h 87"/>
              <a:gd name="T2" fmla="*/ 33 w 83"/>
              <a:gd name="T3" fmla="*/ 2 h 87"/>
              <a:gd name="T4" fmla="*/ 24 w 83"/>
              <a:gd name="T5" fmla="*/ 5 h 87"/>
              <a:gd name="T6" fmla="*/ 18 w 83"/>
              <a:gd name="T7" fmla="*/ 9 h 87"/>
              <a:gd name="T8" fmla="*/ 11 w 83"/>
              <a:gd name="T9" fmla="*/ 13 h 87"/>
              <a:gd name="T10" fmla="*/ 7 w 83"/>
              <a:gd name="T11" fmla="*/ 20 h 87"/>
              <a:gd name="T12" fmla="*/ 3 w 83"/>
              <a:gd name="T13" fmla="*/ 26 h 87"/>
              <a:gd name="T14" fmla="*/ 0 w 83"/>
              <a:gd name="T15" fmla="*/ 35 h 87"/>
              <a:gd name="T16" fmla="*/ 0 w 83"/>
              <a:gd name="T17" fmla="*/ 44 h 87"/>
              <a:gd name="T18" fmla="*/ 0 w 83"/>
              <a:gd name="T19" fmla="*/ 52 h 87"/>
              <a:gd name="T20" fmla="*/ 3 w 83"/>
              <a:gd name="T21" fmla="*/ 61 h 87"/>
              <a:gd name="T22" fmla="*/ 7 w 83"/>
              <a:gd name="T23" fmla="*/ 67 h 87"/>
              <a:gd name="T24" fmla="*/ 11 w 83"/>
              <a:gd name="T25" fmla="*/ 74 h 87"/>
              <a:gd name="T26" fmla="*/ 18 w 83"/>
              <a:gd name="T27" fmla="*/ 80 h 87"/>
              <a:gd name="T28" fmla="*/ 24 w 83"/>
              <a:gd name="T29" fmla="*/ 82 h 87"/>
              <a:gd name="T30" fmla="*/ 33 w 83"/>
              <a:gd name="T31" fmla="*/ 87 h 87"/>
              <a:gd name="T32" fmla="*/ 42 w 83"/>
              <a:gd name="T33" fmla="*/ 87 h 87"/>
              <a:gd name="T34" fmla="*/ 50 w 83"/>
              <a:gd name="T35" fmla="*/ 87 h 87"/>
              <a:gd name="T36" fmla="*/ 59 w 83"/>
              <a:gd name="T37" fmla="*/ 82 h 87"/>
              <a:gd name="T38" fmla="*/ 65 w 83"/>
              <a:gd name="T39" fmla="*/ 80 h 87"/>
              <a:gd name="T40" fmla="*/ 72 w 83"/>
              <a:gd name="T41" fmla="*/ 74 h 87"/>
              <a:gd name="T42" fmla="*/ 76 w 83"/>
              <a:gd name="T43" fmla="*/ 67 h 87"/>
              <a:gd name="T44" fmla="*/ 80 w 83"/>
              <a:gd name="T45" fmla="*/ 61 h 87"/>
              <a:gd name="T46" fmla="*/ 83 w 83"/>
              <a:gd name="T47" fmla="*/ 52 h 87"/>
              <a:gd name="T48" fmla="*/ 83 w 83"/>
              <a:gd name="T49" fmla="*/ 44 h 87"/>
              <a:gd name="T50" fmla="*/ 83 w 83"/>
              <a:gd name="T51" fmla="*/ 35 h 87"/>
              <a:gd name="T52" fmla="*/ 80 w 83"/>
              <a:gd name="T53" fmla="*/ 26 h 87"/>
              <a:gd name="T54" fmla="*/ 76 w 83"/>
              <a:gd name="T55" fmla="*/ 20 h 87"/>
              <a:gd name="T56" fmla="*/ 72 w 83"/>
              <a:gd name="T57" fmla="*/ 13 h 87"/>
              <a:gd name="T58" fmla="*/ 65 w 83"/>
              <a:gd name="T59" fmla="*/ 9 h 87"/>
              <a:gd name="T60" fmla="*/ 59 w 83"/>
              <a:gd name="T61" fmla="*/ 5 h 87"/>
              <a:gd name="T62" fmla="*/ 50 w 83"/>
              <a:gd name="T63" fmla="*/ 2 h 87"/>
              <a:gd name="T64" fmla="*/ 42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4" y="5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4" y="82"/>
                </a:lnTo>
                <a:lnTo>
                  <a:pt x="33" y="87"/>
                </a:lnTo>
                <a:lnTo>
                  <a:pt x="42" y="87"/>
                </a:lnTo>
                <a:lnTo>
                  <a:pt x="50" y="87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3" y="44"/>
                </a:lnTo>
                <a:lnTo>
                  <a:pt x="83" y="35"/>
                </a:lnTo>
                <a:lnTo>
                  <a:pt x="80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5"/>
                </a:lnTo>
                <a:lnTo>
                  <a:pt x="50" y="2"/>
                </a:lnTo>
                <a:lnTo>
                  <a:pt x="42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9" name="Shape 2319"/>
          <p:cNvSpPr>
            <a:spLocks noChangeAspect="1"/>
          </p:cNvSpPr>
          <p:nvPr/>
        </p:nvSpPr>
        <p:spPr bwMode="auto">
          <a:xfrm>
            <a:off x="3948107" y="2605254"/>
            <a:ext cx="152818" cy="154691"/>
          </a:xfrm>
          <a:custGeom>
            <a:avLst/>
            <a:gdLst>
              <a:gd name="T0" fmla="*/ 42 w 83"/>
              <a:gd name="T1" fmla="*/ 0 h 84"/>
              <a:gd name="T2" fmla="*/ 33 w 83"/>
              <a:gd name="T3" fmla="*/ 2 h 84"/>
              <a:gd name="T4" fmla="*/ 26 w 83"/>
              <a:gd name="T5" fmla="*/ 4 h 84"/>
              <a:gd name="T6" fmla="*/ 18 w 83"/>
              <a:gd name="T7" fmla="*/ 8 h 84"/>
              <a:gd name="T8" fmla="*/ 11 w 83"/>
              <a:gd name="T9" fmla="*/ 13 h 84"/>
              <a:gd name="T10" fmla="*/ 7 w 83"/>
              <a:gd name="T11" fmla="*/ 19 h 84"/>
              <a:gd name="T12" fmla="*/ 3 w 83"/>
              <a:gd name="T13" fmla="*/ 26 h 84"/>
              <a:gd name="T14" fmla="*/ 0 w 83"/>
              <a:gd name="T15" fmla="*/ 34 h 84"/>
              <a:gd name="T16" fmla="*/ 0 w 83"/>
              <a:gd name="T17" fmla="*/ 43 h 84"/>
              <a:gd name="T18" fmla="*/ 0 w 83"/>
              <a:gd name="T19" fmla="*/ 52 h 84"/>
              <a:gd name="T20" fmla="*/ 3 w 83"/>
              <a:gd name="T21" fmla="*/ 58 h 84"/>
              <a:gd name="T22" fmla="*/ 7 w 83"/>
              <a:gd name="T23" fmla="*/ 67 h 84"/>
              <a:gd name="T24" fmla="*/ 11 w 83"/>
              <a:gd name="T25" fmla="*/ 71 h 84"/>
              <a:gd name="T26" fmla="*/ 18 w 83"/>
              <a:gd name="T27" fmla="*/ 77 h 84"/>
              <a:gd name="T28" fmla="*/ 26 w 83"/>
              <a:gd name="T29" fmla="*/ 82 h 84"/>
              <a:gd name="T30" fmla="*/ 33 w 83"/>
              <a:gd name="T31" fmla="*/ 84 h 84"/>
              <a:gd name="T32" fmla="*/ 42 w 83"/>
              <a:gd name="T33" fmla="*/ 84 h 84"/>
              <a:gd name="T34" fmla="*/ 50 w 83"/>
              <a:gd name="T35" fmla="*/ 84 h 84"/>
              <a:gd name="T36" fmla="*/ 59 w 83"/>
              <a:gd name="T37" fmla="*/ 82 h 84"/>
              <a:gd name="T38" fmla="*/ 65 w 83"/>
              <a:gd name="T39" fmla="*/ 77 h 84"/>
              <a:gd name="T40" fmla="*/ 72 w 83"/>
              <a:gd name="T41" fmla="*/ 71 h 84"/>
              <a:gd name="T42" fmla="*/ 76 w 83"/>
              <a:gd name="T43" fmla="*/ 67 h 84"/>
              <a:gd name="T44" fmla="*/ 81 w 83"/>
              <a:gd name="T45" fmla="*/ 58 h 84"/>
              <a:gd name="T46" fmla="*/ 83 w 83"/>
              <a:gd name="T47" fmla="*/ 52 h 84"/>
              <a:gd name="T48" fmla="*/ 83 w 83"/>
              <a:gd name="T49" fmla="*/ 43 h 84"/>
              <a:gd name="T50" fmla="*/ 83 w 83"/>
              <a:gd name="T51" fmla="*/ 34 h 84"/>
              <a:gd name="T52" fmla="*/ 81 w 83"/>
              <a:gd name="T53" fmla="*/ 26 h 84"/>
              <a:gd name="T54" fmla="*/ 76 w 83"/>
              <a:gd name="T55" fmla="*/ 19 h 84"/>
              <a:gd name="T56" fmla="*/ 72 w 83"/>
              <a:gd name="T57" fmla="*/ 13 h 84"/>
              <a:gd name="T58" fmla="*/ 65 w 83"/>
              <a:gd name="T59" fmla="*/ 8 h 84"/>
              <a:gd name="T60" fmla="*/ 59 w 83"/>
              <a:gd name="T61" fmla="*/ 4 h 84"/>
              <a:gd name="T62" fmla="*/ 50 w 83"/>
              <a:gd name="T63" fmla="*/ 2 h 84"/>
              <a:gd name="T64" fmla="*/ 42 w 83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4"/>
              <a:gd name="T101" fmla="*/ 83 w 83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4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8"/>
                </a:lnTo>
                <a:lnTo>
                  <a:pt x="11" y="13"/>
                </a:lnTo>
                <a:lnTo>
                  <a:pt x="7" y="19"/>
                </a:lnTo>
                <a:lnTo>
                  <a:pt x="3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3" y="58"/>
                </a:lnTo>
                <a:lnTo>
                  <a:pt x="7" y="67"/>
                </a:lnTo>
                <a:lnTo>
                  <a:pt x="11" y="71"/>
                </a:lnTo>
                <a:lnTo>
                  <a:pt x="18" y="77"/>
                </a:lnTo>
                <a:lnTo>
                  <a:pt x="26" y="82"/>
                </a:lnTo>
                <a:lnTo>
                  <a:pt x="33" y="84"/>
                </a:lnTo>
                <a:lnTo>
                  <a:pt x="42" y="84"/>
                </a:lnTo>
                <a:lnTo>
                  <a:pt x="50" y="84"/>
                </a:lnTo>
                <a:lnTo>
                  <a:pt x="59" y="82"/>
                </a:lnTo>
                <a:lnTo>
                  <a:pt x="65" y="77"/>
                </a:lnTo>
                <a:lnTo>
                  <a:pt x="72" y="71"/>
                </a:lnTo>
                <a:lnTo>
                  <a:pt x="76" y="67"/>
                </a:lnTo>
                <a:lnTo>
                  <a:pt x="81" y="58"/>
                </a:lnTo>
                <a:lnTo>
                  <a:pt x="83" y="52"/>
                </a:lnTo>
                <a:lnTo>
                  <a:pt x="83" y="43"/>
                </a:lnTo>
                <a:lnTo>
                  <a:pt x="83" y="34"/>
                </a:lnTo>
                <a:lnTo>
                  <a:pt x="81" y="26"/>
                </a:lnTo>
                <a:lnTo>
                  <a:pt x="76" y="19"/>
                </a:lnTo>
                <a:lnTo>
                  <a:pt x="72" y="13"/>
                </a:lnTo>
                <a:lnTo>
                  <a:pt x="65" y="8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0" name="Shape 2320"/>
          <p:cNvSpPr>
            <a:spLocks noChangeAspect="1"/>
          </p:cNvSpPr>
          <p:nvPr/>
        </p:nvSpPr>
        <p:spPr bwMode="auto">
          <a:xfrm>
            <a:off x="3948107" y="2605254"/>
            <a:ext cx="152818" cy="154691"/>
          </a:xfrm>
          <a:custGeom>
            <a:avLst/>
            <a:gdLst>
              <a:gd name="T0" fmla="*/ 42 w 83"/>
              <a:gd name="T1" fmla="*/ 0 h 84"/>
              <a:gd name="T2" fmla="*/ 33 w 83"/>
              <a:gd name="T3" fmla="*/ 2 h 84"/>
              <a:gd name="T4" fmla="*/ 26 w 83"/>
              <a:gd name="T5" fmla="*/ 4 h 84"/>
              <a:gd name="T6" fmla="*/ 18 w 83"/>
              <a:gd name="T7" fmla="*/ 8 h 84"/>
              <a:gd name="T8" fmla="*/ 11 w 83"/>
              <a:gd name="T9" fmla="*/ 13 h 84"/>
              <a:gd name="T10" fmla="*/ 7 w 83"/>
              <a:gd name="T11" fmla="*/ 19 h 84"/>
              <a:gd name="T12" fmla="*/ 3 w 83"/>
              <a:gd name="T13" fmla="*/ 26 h 84"/>
              <a:gd name="T14" fmla="*/ 0 w 83"/>
              <a:gd name="T15" fmla="*/ 34 h 84"/>
              <a:gd name="T16" fmla="*/ 0 w 83"/>
              <a:gd name="T17" fmla="*/ 43 h 84"/>
              <a:gd name="T18" fmla="*/ 0 w 83"/>
              <a:gd name="T19" fmla="*/ 52 h 84"/>
              <a:gd name="T20" fmla="*/ 3 w 83"/>
              <a:gd name="T21" fmla="*/ 58 h 84"/>
              <a:gd name="T22" fmla="*/ 7 w 83"/>
              <a:gd name="T23" fmla="*/ 67 h 84"/>
              <a:gd name="T24" fmla="*/ 11 w 83"/>
              <a:gd name="T25" fmla="*/ 71 h 84"/>
              <a:gd name="T26" fmla="*/ 18 w 83"/>
              <a:gd name="T27" fmla="*/ 77 h 84"/>
              <a:gd name="T28" fmla="*/ 26 w 83"/>
              <a:gd name="T29" fmla="*/ 82 h 84"/>
              <a:gd name="T30" fmla="*/ 33 w 83"/>
              <a:gd name="T31" fmla="*/ 84 h 84"/>
              <a:gd name="T32" fmla="*/ 42 w 83"/>
              <a:gd name="T33" fmla="*/ 84 h 84"/>
              <a:gd name="T34" fmla="*/ 50 w 83"/>
              <a:gd name="T35" fmla="*/ 84 h 84"/>
              <a:gd name="T36" fmla="*/ 59 w 83"/>
              <a:gd name="T37" fmla="*/ 82 h 84"/>
              <a:gd name="T38" fmla="*/ 65 w 83"/>
              <a:gd name="T39" fmla="*/ 77 h 84"/>
              <a:gd name="T40" fmla="*/ 72 w 83"/>
              <a:gd name="T41" fmla="*/ 71 h 84"/>
              <a:gd name="T42" fmla="*/ 76 w 83"/>
              <a:gd name="T43" fmla="*/ 67 h 84"/>
              <a:gd name="T44" fmla="*/ 81 w 83"/>
              <a:gd name="T45" fmla="*/ 58 h 84"/>
              <a:gd name="T46" fmla="*/ 83 w 83"/>
              <a:gd name="T47" fmla="*/ 52 h 84"/>
              <a:gd name="T48" fmla="*/ 83 w 83"/>
              <a:gd name="T49" fmla="*/ 43 h 84"/>
              <a:gd name="T50" fmla="*/ 83 w 83"/>
              <a:gd name="T51" fmla="*/ 34 h 84"/>
              <a:gd name="T52" fmla="*/ 81 w 83"/>
              <a:gd name="T53" fmla="*/ 26 h 84"/>
              <a:gd name="T54" fmla="*/ 76 w 83"/>
              <a:gd name="T55" fmla="*/ 19 h 84"/>
              <a:gd name="T56" fmla="*/ 72 w 83"/>
              <a:gd name="T57" fmla="*/ 13 h 84"/>
              <a:gd name="T58" fmla="*/ 65 w 83"/>
              <a:gd name="T59" fmla="*/ 8 h 84"/>
              <a:gd name="T60" fmla="*/ 59 w 83"/>
              <a:gd name="T61" fmla="*/ 4 h 84"/>
              <a:gd name="T62" fmla="*/ 50 w 83"/>
              <a:gd name="T63" fmla="*/ 2 h 84"/>
              <a:gd name="T64" fmla="*/ 42 w 83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4"/>
              <a:gd name="T101" fmla="*/ 83 w 83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4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8"/>
                </a:lnTo>
                <a:lnTo>
                  <a:pt x="11" y="13"/>
                </a:lnTo>
                <a:lnTo>
                  <a:pt x="7" y="19"/>
                </a:lnTo>
                <a:lnTo>
                  <a:pt x="3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3" y="58"/>
                </a:lnTo>
                <a:lnTo>
                  <a:pt x="7" y="67"/>
                </a:lnTo>
                <a:lnTo>
                  <a:pt x="11" y="71"/>
                </a:lnTo>
                <a:lnTo>
                  <a:pt x="18" y="77"/>
                </a:lnTo>
                <a:lnTo>
                  <a:pt x="26" y="82"/>
                </a:lnTo>
                <a:lnTo>
                  <a:pt x="33" y="84"/>
                </a:lnTo>
                <a:lnTo>
                  <a:pt x="42" y="84"/>
                </a:lnTo>
                <a:lnTo>
                  <a:pt x="50" y="84"/>
                </a:lnTo>
                <a:lnTo>
                  <a:pt x="59" y="82"/>
                </a:lnTo>
                <a:lnTo>
                  <a:pt x="65" y="77"/>
                </a:lnTo>
                <a:lnTo>
                  <a:pt x="72" y="71"/>
                </a:lnTo>
                <a:lnTo>
                  <a:pt x="76" y="67"/>
                </a:lnTo>
                <a:lnTo>
                  <a:pt x="81" y="58"/>
                </a:lnTo>
                <a:lnTo>
                  <a:pt x="83" y="52"/>
                </a:lnTo>
                <a:lnTo>
                  <a:pt x="83" y="43"/>
                </a:lnTo>
                <a:lnTo>
                  <a:pt x="83" y="34"/>
                </a:lnTo>
                <a:lnTo>
                  <a:pt x="81" y="26"/>
                </a:lnTo>
                <a:lnTo>
                  <a:pt x="76" y="19"/>
                </a:lnTo>
                <a:lnTo>
                  <a:pt x="72" y="13"/>
                </a:lnTo>
                <a:lnTo>
                  <a:pt x="65" y="8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1" name="Shape 2321"/>
          <p:cNvSpPr>
            <a:spLocks noChangeAspect="1"/>
          </p:cNvSpPr>
          <p:nvPr/>
        </p:nvSpPr>
        <p:spPr bwMode="auto">
          <a:xfrm>
            <a:off x="3721641" y="2640244"/>
            <a:ext cx="156501" cy="151007"/>
          </a:xfrm>
          <a:custGeom>
            <a:avLst/>
            <a:gdLst>
              <a:gd name="T0" fmla="*/ 41 w 85"/>
              <a:gd name="T1" fmla="*/ 0 h 82"/>
              <a:gd name="T2" fmla="*/ 33 w 85"/>
              <a:gd name="T3" fmla="*/ 0 h 82"/>
              <a:gd name="T4" fmla="*/ 26 w 85"/>
              <a:gd name="T5" fmla="*/ 2 h 82"/>
              <a:gd name="T6" fmla="*/ 17 w 85"/>
              <a:gd name="T7" fmla="*/ 7 h 82"/>
              <a:gd name="T8" fmla="*/ 11 w 85"/>
              <a:gd name="T9" fmla="*/ 11 h 82"/>
              <a:gd name="T10" fmla="*/ 7 w 85"/>
              <a:gd name="T11" fmla="*/ 17 h 82"/>
              <a:gd name="T12" fmla="*/ 2 w 85"/>
              <a:gd name="T13" fmla="*/ 26 h 82"/>
              <a:gd name="T14" fmla="*/ 0 w 85"/>
              <a:gd name="T15" fmla="*/ 33 h 82"/>
              <a:gd name="T16" fmla="*/ 0 w 85"/>
              <a:gd name="T17" fmla="*/ 41 h 82"/>
              <a:gd name="T18" fmla="*/ 0 w 85"/>
              <a:gd name="T19" fmla="*/ 50 h 82"/>
              <a:gd name="T20" fmla="*/ 2 w 85"/>
              <a:gd name="T21" fmla="*/ 58 h 82"/>
              <a:gd name="T22" fmla="*/ 7 w 85"/>
              <a:gd name="T23" fmla="*/ 65 h 82"/>
              <a:gd name="T24" fmla="*/ 11 w 85"/>
              <a:gd name="T25" fmla="*/ 71 h 82"/>
              <a:gd name="T26" fmla="*/ 17 w 85"/>
              <a:gd name="T27" fmla="*/ 76 h 82"/>
              <a:gd name="T28" fmla="*/ 26 w 85"/>
              <a:gd name="T29" fmla="*/ 80 h 82"/>
              <a:gd name="T30" fmla="*/ 33 w 85"/>
              <a:gd name="T31" fmla="*/ 82 h 82"/>
              <a:gd name="T32" fmla="*/ 41 w 85"/>
              <a:gd name="T33" fmla="*/ 82 h 82"/>
              <a:gd name="T34" fmla="*/ 50 w 85"/>
              <a:gd name="T35" fmla="*/ 82 h 82"/>
              <a:gd name="T36" fmla="*/ 59 w 85"/>
              <a:gd name="T37" fmla="*/ 80 h 82"/>
              <a:gd name="T38" fmla="*/ 65 w 85"/>
              <a:gd name="T39" fmla="*/ 76 h 82"/>
              <a:gd name="T40" fmla="*/ 72 w 85"/>
              <a:gd name="T41" fmla="*/ 71 h 82"/>
              <a:gd name="T42" fmla="*/ 78 w 85"/>
              <a:gd name="T43" fmla="*/ 65 h 82"/>
              <a:gd name="T44" fmla="*/ 82 w 85"/>
              <a:gd name="T45" fmla="*/ 58 h 82"/>
              <a:gd name="T46" fmla="*/ 85 w 85"/>
              <a:gd name="T47" fmla="*/ 50 h 82"/>
              <a:gd name="T48" fmla="*/ 85 w 85"/>
              <a:gd name="T49" fmla="*/ 41 h 82"/>
              <a:gd name="T50" fmla="*/ 85 w 85"/>
              <a:gd name="T51" fmla="*/ 33 h 82"/>
              <a:gd name="T52" fmla="*/ 82 w 85"/>
              <a:gd name="T53" fmla="*/ 26 h 82"/>
              <a:gd name="T54" fmla="*/ 78 w 85"/>
              <a:gd name="T55" fmla="*/ 17 h 82"/>
              <a:gd name="T56" fmla="*/ 72 w 85"/>
              <a:gd name="T57" fmla="*/ 11 h 82"/>
              <a:gd name="T58" fmla="*/ 65 w 85"/>
              <a:gd name="T59" fmla="*/ 7 h 82"/>
              <a:gd name="T60" fmla="*/ 59 w 85"/>
              <a:gd name="T61" fmla="*/ 2 h 82"/>
              <a:gd name="T62" fmla="*/ 50 w 85"/>
              <a:gd name="T63" fmla="*/ 0 h 82"/>
              <a:gd name="T64" fmla="*/ 41 w 85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2"/>
              <a:gd name="T101" fmla="*/ 85 w 85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7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7" y="76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6"/>
                </a:lnTo>
                <a:lnTo>
                  <a:pt x="72" y="71"/>
                </a:lnTo>
                <a:lnTo>
                  <a:pt x="78" y="65"/>
                </a:lnTo>
                <a:lnTo>
                  <a:pt x="82" y="58"/>
                </a:lnTo>
                <a:lnTo>
                  <a:pt x="85" y="50"/>
                </a:lnTo>
                <a:lnTo>
                  <a:pt x="85" y="41"/>
                </a:lnTo>
                <a:lnTo>
                  <a:pt x="85" y="33"/>
                </a:lnTo>
                <a:lnTo>
                  <a:pt x="82" y="26"/>
                </a:lnTo>
                <a:lnTo>
                  <a:pt x="78" y="17"/>
                </a:lnTo>
                <a:lnTo>
                  <a:pt x="72" y="11"/>
                </a:lnTo>
                <a:lnTo>
                  <a:pt x="65" y="7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2" name="Shape 2322"/>
          <p:cNvSpPr>
            <a:spLocks noChangeAspect="1"/>
          </p:cNvSpPr>
          <p:nvPr/>
        </p:nvSpPr>
        <p:spPr bwMode="auto">
          <a:xfrm>
            <a:off x="3721641" y="2640244"/>
            <a:ext cx="156501" cy="151007"/>
          </a:xfrm>
          <a:custGeom>
            <a:avLst/>
            <a:gdLst>
              <a:gd name="T0" fmla="*/ 41 w 85"/>
              <a:gd name="T1" fmla="*/ 0 h 82"/>
              <a:gd name="T2" fmla="*/ 33 w 85"/>
              <a:gd name="T3" fmla="*/ 0 h 82"/>
              <a:gd name="T4" fmla="*/ 26 w 85"/>
              <a:gd name="T5" fmla="*/ 2 h 82"/>
              <a:gd name="T6" fmla="*/ 17 w 85"/>
              <a:gd name="T7" fmla="*/ 7 h 82"/>
              <a:gd name="T8" fmla="*/ 11 w 85"/>
              <a:gd name="T9" fmla="*/ 11 h 82"/>
              <a:gd name="T10" fmla="*/ 7 w 85"/>
              <a:gd name="T11" fmla="*/ 17 h 82"/>
              <a:gd name="T12" fmla="*/ 2 w 85"/>
              <a:gd name="T13" fmla="*/ 26 h 82"/>
              <a:gd name="T14" fmla="*/ 0 w 85"/>
              <a:gd name="T15" fmla="*/ 33 h 82"/>
              <a:gd name="T16" fmla="*/ 0 w 85"/>
              <a:gd name="T17" fmla="*/ 41 h 82"/>
              <a:gd name="T18" fmla="*/ 0 w 85"/>
              <a:gd name="T19" fmla="*/ 50 h 82"/>
              <a:gd name="T20" fmla="*/ 2 w 85"/>
              <a:gd name="T21" fmla="*/ 58 h 82"/>
              <a:gd name="T22" fmla="*/ 7 w 85"/>
              <a:gd name="T23" fmla="*/ 65 h 82"/>
              <a:gd name="T24" fmla="*/ 11 w 85"/>
              <a:gd name="T25" fmla="*/ 71 h 82"/>
              <a:gd name="T26" fmla="*/ 17 w 85"/>
              <a:gd name="T27" fmla="*/ 76 h 82"/>
              <a:gd name="T28" fmla="*/ 26 w 85"/>
              <a:gd name="T29" fmla="*/ 80 h 82"/>
              <a:gd name="T30" fmla="*/ 33 w 85"/>
              <a:gd name="T31" fmla="*/ 82 h 82"/>
              <a:gd name="T32" fmla="*/ 41 w 85"/>
              <a:gd name="T33" fmla="*/ 82 h 82"/>
              <a:gd name="T34" fmla="*/ 50 w 85"/>
              <a:gd name="T35" fmla="*/ 82 h 82"/>
              <a:gd name="T36" fmla="*/ 59 w 85"/>
              <a:gd name="T37" fmla="*/ 80 h 82"/>
              <a:gd name="T38" fmla="*/ 65 w 85"/>
              <a:gd name="T39" fmla="*/ 76 h 82"/>
              <a:gd name="T40" fmla="*/ 72 w 85"/>
              <a:gd name="T41" fmla="*/ 71 h 82"/>
              <a:gd name="T42" fmla="*/ 78 w 85"/>
              <a:gd name="T43" fmla="*/ 65 h 82"/>
              <a:gd name="T44" fmla="*/ 82 w 85"/>
              <a:gd name="T45" fmla="*/ 58 h 82"/>
              <a:gd name="T46" fmla="*/ 85 w 85"/>
              <a:gd name="T47" fmla="*/ 50 h 82"/>
              <a:gd name="T48" fmla="*/ 85 w 85"/>
              <a:gd name="T49" fmla="*/ 41 h 82"/>
              <a:gd name="T50" fmla="*/ 85 w 85"/>
              <a:gd name="T51" fmla="*/ 33 h 82"/>
              <a:gd name="T52" fmla="*/ 82 w 85"/>
              <a:gd name="T53" fmla="*/ 26 h 82"/>
              <a:gd name="T54" fmla="*/ 78 w 85"/>
              <a:gd name="T55" fmla="*/ 17 h 82"/>
              <a:gd name="T56" fmla="*/ 72 w 85"/>
              <a:gd name="T57" fmla="*/ 11 h 82"/>
              <a:gd name="T58" fmla="*/ 65 w 85"/>
              <a:gd name="T59" fmla="*/ 7 h 82"/>
              <a:gd name="T60" fmla="*/ 59 w 85"/>
              <a:gd name="T61" fmla="*/ 2 h 82"/>
              <a:gd name="T62" fmla="*/ 50 w 85"/>
              <a:gd name="T63" fmla="*/ 0 h 82"/>
              <a:gd name="T64" fmla="*/ 41 w 85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2"/>
              <a:gd name="T101" fmla="*/ 85 w 85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7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7" y="76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6"/>
                </a:lnTo>
                <a:lnTo>
                  <a:pt x="72" y="71"/>
                </a:lnTo>
                <a:lnTo>
                  <a:pt x="78" y="65"/>
                </a:lnTo>
                <a:lnTo>
                  <a:pt x="82" y="58"/>
                </a:lnTo>
                <a:lnTo>
                  <a:pt x="85" y="50"/>
                </a:lnTo>
                <a:lnTo>
                  <a:pt x="85" y="41"/>
                </a:lnTo>
                <a:lnTo>
                  <a:pt x="85" y="33"/>
                </a:lnTo>
                <a:lnTo>
                  <a:pt x="82" y="26"/>
                </a:lnTo>
                <a:lnTo>
                  <a:pt x="78" y="17"/>
                </a:lnTo>
                <a:lnTo>
                  <a:pt x="72" y="11"/>
                </a:lnTo>
                <a:lnTo>
                  <a:pt x="65" y="7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3" name="Shape 2323"/>
          <p:cNvSpPr>
            <a:spLocks noChangeAspect="1"/>
          </p:cNvSpPr>
          <p:nvPr/>
        </p:nvSpPr>
        <p:spPr bwMode="auto">
          <a:xfrm>
            <a:off x="3948107" y="2393476"/>
            <a:ext cx="152818" cy="160215"/>
          </a:xfrm>
          <a:custGeom>
            <a:avLst/>
            <a:gdLst>
              <a:gd name="T0" fmla="*/ 42 w 83"/>
              <a:gd name="T1" fmla="*/ 0 h 87"/>
              <a:gd name="T2" fmla="*/ 33 w 83"/>
              <a:gd name="T3" fmla="*/ 2 h 87"/>
              <a:gd name="T4" fmla="*/ 26 w 83"/>
              <a:gd name="T5" fmla="*/ 4 h 87"/>
              <a:gd name="T6" fmla="*/ 18 w 83"/>
              <a:gd name="T7" fmla="*/ 9 h 87"/>
              <a:gd name="T8" fmla="*/ 11 w 83"/>
              <a:gd name="T9" fmla="*/ 13 h 87"/>
              <a:gd name="T10" fmla="*/ 7 w 83"/>
              <a:gd name="T11" fmla="*/ 20 h 87"/>
              <a:gd name="T12" fmla="*/ 3 w 83"/>
              <a:gd name="T13" fmla="*/ 26 h 87"/>
              <a:gd name="T14" fmla="*/ 0 w 83"/>
              <a:gd name="T15" fmla="*/ 35 h 87"/>
              <a:gd name="T16" fmla="*/ 0 w 83"/>
              <a:gd name="T17" fmla="*/ 43 h 87"/>
              <a:gd name="T18" fmla="*/ 0 w 83"/>
              <a:gd name="T19" fmla="*/ 52 h 87"/>
              <a:gd name="T20" fmla="*/ 3 w 83"/>
              <a:gd name="T21" fmla="*/ 61 h 87"/>
              <a:gd name="T22" fmla="*/ 7 w 83"/>
              <a:gd name="T23" fmla="*/ 67 h 87"/>
              <a:gd name="T24" fmla="*/ 11 w 83"/>
              <a:gd name="T25" fmla="*/ 74 h 87"/>
              <a:gd name="T26" fmla="*/ 18 w 83"/>
              <a:gd name="T27" fmla="*/ 80 h 87"/>
              <a:gd name="T28" fmla="*/ 26 w 83"/>
              <a:gd name="T29" fmla="*/ 82 h 87"/>
              <a:gd name="T30" fmla="*/ 33 w 83"/>
              <a:gd name="T31" fmla="*/ 84 h 87"/>
              <a:gd name="T32" fmla="*/ 42 w 83"/>
              <a:gd name="T33" fmla="*/ 87 h 87"/>
              <a:gd name="T34" fmla="*/ 50 w 83"/>
              <a:gd name="T35" fmla="*/ 84 h 87"/>
              <a:gd name="T36" fmla="*/ 59 w 83"/>
              <a:gd name="T37" fmla="*/ 82 h 87"/>
              <a:gd name="T38" fmla="*/ 65 w 83"/>
              <a:gd name="T39" fmla="*/ 80 h 87"/>
              <a:gd name="T40" fmla="*/ 72 w 83"/>
              <a:gd name="T41" fmla="*/ 74 h 87"/>
              <a:gd name="T42" fmla="*/ 76 w 83"/>
              <a:gd name="T43" fmla="*/ 67 h 87"/>
              <a:gd name="T44" fmla="*/ 81 w 83"/>
              <a:gd name="T45" fmla="*/ 61 h 87"/>
              <a:gd name="T46" fmla="*/ 83 w 83"/>
              <a:gd name="T47" fmla="*/ 52 h 87"/>
              <a:gd name="T48" fmla="*/ 83 w 83"/>
              <a:gd name="T49" fmla="*/ 43 h 87"/>
              <a:gd name="T50" fmla="*/ 83 w 83"/>
              <a:gd name="T51" fmla="*/ 35 h 87"/>
              <a:gd name="T52" fmla="*/ 81 w 83"/>
              <a:gd name="T53" fmla="*/ 26 h 87"/>
              <a:gd name="T54" fmla="*/ 76 w 83"/>
              <a:gd name="T55" fmla="*/ 20 h 87"/>
              <a:gd name="T56" fmla="*/ 72 w 83"/>
              <a:gd name="T57" fmla="*/ 13 h 87"/>
              <a:gd name="T58" fmla="*/ 65 w 83"/>
              <a:gd name="T59" fmla="*/ 9 h 87"/>
              <a:gd name="T60" fmla="*/ 59 w 83"/>
              <a:gd name="T61" fmla="*/ 4 h 87"/>
              <a:gd name="T62" fmla="*/ 50 w 83"/>
              <a:gd name="T63" fmla="*/ 2 h 87"/>
              <a:gd name="T64" fmla="*/ 42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2" y="87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1" y="61"/>
                </a:lnTo>
                <a:lnTo>
                  <a:pt x="83" y="52"/>
                </a:lnTo>
                <a:lnTo>
                  <a:pt x="83" y="43"/>
                </a:lnTo>
                <a:lnTo>
                  <a:pt x="83" y="35"/>
                </a:lnTo>
                <a:lnTo>
                  <a:pt x="81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4" name="Shape 2324"/>
          <p:cNvSpPr>
            <a:spLocks noChangeAspect="1"/>
          </p:cNvSpPr>
          <p:nvPr/>
        </p:nvSpPr>
        <p:spPr bwMode="auto">
          <a:xfrm>
            <a:off x="3948107" y="2393476"/>
            <a:ext cx="152818" cy="160215"/>
          </a:xfrm>
          <a:custGeom>
            <a:avLst/>
            <a:gdLst>
              <a:gd name="T0" fmla="*/ 42 w 83"/>
              <a:gd name="T1" fmla="*/ 0 h 87"/>
              <a:gd name="T2" fmla="*/ 33 w 83"/>
              <a:gd name="T3" fmla="*/ 2 h 87"/>
              <a:gd name="T4" fmla="*/ 26 w 83"/>
              <a:gd name="T5" fmla="*/ 4 h 87"/>
              <a:gd name="T6" fmla="*/ 18 w 83"/>
              <a:gd name="T7" fmla="*/ 9 h 87"/>
              <a:gd name="T8" fmla="*/ 11 w 83"/>
              <a:gd name="T9" fmla="*/ 13 h 87"/>
              <a:gd name="T10" fmla="*/ 7 w 83"/>
              <a:gd name="T11" fmla="*/ 20 h 87"/>
              <a:gd name="T12" fmla="*/ 3 w 83"/>
              <a:gd name="T13" fmla="*/ 26 h 87"/>
              <a:gd name="T14" fmla="*/ 0 w 83"/>
              <a:gd name="T15" fmla="*/ 35 h 87"/>
              <a:gd name="T16" fmla="*/ 0 w 83"/>
              <a:gd name="T17" fmla="*/ 43 h 87"/>
              <a:gd name="T18" fmla="*/ 0 w 83"/>
              <a:gd name="T19" fmla="*/ 52 h 87"/>
              <a:gd name="T20" fmla="*/ 3 w 83"/>
              <a:gd name="T21" fmla="*/ 61 h 87"/>
              <a:gd name="T22" fmla="*/ 7 w 83"/>
              <a:gd name="T23" fmla="*/ 67 h 87"/>
              <a:gd name="T24" fmla="*/ 11 w 83"/>
              <a:gd name="T25" fmla="*/ 74 h 87"/>
              <a:gd name="T26" fmla="*/ 18 w 83"/>
              <a:gd name="T27" fmla="*/ 80 h 87"/>
              <a:gd name="T28" fmla="*/ 26 w 83"/>
              <a:gd name="T29" fmla="*/ 82 h 87"/>
              <a:gd name="T30" fmla="*/ 33 w 83"/>
              <a:gd name="T31" fmla="*/ 84 h 87"/>
              <a:gd name="T32" fmla="*/ 42 w 83"/>
              <a:gd name="T33" fmla="*/ 87 h 87"/>
              <a:gd name="T34" fmla="*/ 50 w 83"/>
              <a:gd name="T35" fmla="*/ 84 h 87"/>
              <a:gd name="T36" fmla="*/ 59 w 83"/>
              <a:gd name="T37" fmla="*/ 82 h 87"/>
              <a:gd name="T38" fmla="*/ 65 w 83"/>
              <a:gd name="T39" fmla="*/ 80 h 87"/>
              <a:gd name="T40" fmla="*/ 72 w 83"/>
              <a:gd name="T41" fmla="*/ 74 h 87"/>
              <a:gd name="T42" fmla="*/ 76 w 83"/>
              <a:gd name="T43" fmla="*/ 67 h 87"/>
              <a:gd name="T44" fmla="*/ 81 w 83"/>
              <a:gd name="T45" fmla="*/ 61 h 87"/>
              <a:gd name="T46" fmla="*/ 83 w 83"/>
              <a:gd name="T47" fmla="*/ 52 h 87"/>
              <a:gd name="T48" fmla="*/ 83 w 83"/>
              <a:gd name="T49" fmla="*/ 43 h 87"/>
              <a:gd name="T50" fmla="*/ 83 w 83"/>
              <a:gd name="T51" fmla="*/ 35 h 87"/>
              <a:gd name="T52" fmla="*/ 81 w 83"/>
              <a:gd name="T53" fmla="*/ 26 h 87"/>
              <a:gd name="T54" fmla="*/ 76 w 83"/>
              <a:gd name="T55" fmla="*/ 20 h 87"/>
              <a:gd name="T56" fmla="*/ 72 w 83"/>
              <a:gd name="T57" fmla="*/ 13 h 87"/>
              <a:gd name="T58" fmla="*/ 65 w 83"/>
              <a:gd name="T59" fmla="*/ 9 h 87"/>
              <a:gd name="T60" fmla="*/ 59 w 83"/>
              <a:gd name="T61" fmla="*/ 4 h 87"/>
              <a:gd name="T62" fmla="*/ 50 w 83"/>
              <a:gd name="T63" fmla="*/ 2 h 87"/>
              <a:gd name="T64" fmla="*/ 42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2" y="87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1" y="61"/>
                </a:lnTo>
                <a:lnTo>
                  <a:pt x="83" y="52"/>
                </a:lnTo>
                <a:lnTo>
                  <a:pt x="83" y="43"/>
                </a:lnTo>
                <a:lnTo>
                  <a:pt x="83" y="35"/>
                </a:lnTo>
                <a:lnTo>
                  <a:pt x="81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5" name="Shape 2325"/>
          <p:cNvSpPr>
            <a:spLocks noChangeAspect="1"/>
          </p:cNvSpPr>
          <p:nvPr/>
        </p:nvSpPr>
        <p:spPr bwMode="auto">
          <a:xfrm>
            <a:off x="3605646" y="2259042"/>
            <a:ext cx="160183" cy="154691"/>
          </a:xfrm>
          <a:custGeom>
            <a:avLst/>
            <a:gdLst>
              <a:gd name="T0" fmla="*/ 44 w 87"/>
              <a:gd name="T1" fmla="*/ 0 h 84"/>
              <a:gd name="T2" fmla="*/ 35 w 87"/>
              <a:gd name="T3" fmla="*/ 0 h 84"/>
              <a:gd name="T4" fmla="*/ 26 w 87"/>
              <a:gd name="T5" fmla="*/ 2 h 84"/>
              <a:gd name="T6" fmla="*/ 20 w 87"/>
              <a:gd name="T7" fmla="*/ 6 h 84"/>
              <a:gd name="T8" fmla="*/ 13 w 87"/>
              <a:gd name="T9" fmla="*/ 13 h 84"/>
              <a:gd name="T10" fmla="*/ 9 w 87"/>
              <a:gd name="T11" fmla="*/ 17 h 84"/>
              <a:gd name="T12" fmla="*/ 5 w 87"/>
              <a:gd name="T13" fmla="*/ 26 h 84"/>
              <a:gd name="T14" fmla="*/ 2 w 87"/>
              <a:gd name="T15" fmla="*/ 32 h 84"/>
              <a:gd name="T16" fmla="*/ 0 w 87"/>
              <a:gd name="T17" fmla="*/ 41 h 84"/>
              <a:gd name="T18" fmla="*/ 2 w 87"/>
              <a:gd name="T19" fmla="*/ 49 h 84"/>
              <a:gd name="T20" fmla="*/ 5 w 87"/>
              <a:gd name="T21" fmla="*/ 58 h 84"/>
              <a:gd name="T22" fmla="*/ 9 w 87"/>
              <a:gd name="T23" fmla="*/ 64 h 84"/>
              <a:gd name="T24" fmla="*/ 13 w 87"/>
              <a:gd name="T25" fmla="*/ 71 h 84"/>
              <a:gd name="T26" fmla="*/ 20 w 87"/>
              <a:gd name="T27" fmla="*/ 75 h 84"/>
              <a:gd name="T28" fmla="*/ 26 w 87"/>
              <a:gd name="T29" fmla="*/ 80 h 84"/>
              <a:gd name="T30" fmla="*/ 35 w 87"/>
              <a:gd name="T31" fmla="*/ 82 h 84"/>
              <a:gd name="T32" fmla="*/ 44 w 87"/>
              <a:gd name="T33" fmla="*/ 84 h 84"/>
              <a:gd name="T34" fmla="*/ 52 w 87"/>
              <a:gd name="T35" fmla="*/ 82 h 84"/>
              <a:gd name="T36" fmla="*/ 61 w 87"/>
              <a:gd name="T37" fmla="*/ 80 h 84"/>
              <a:gd name="T38" fmla="*/ 67 w 87"/>
              <a:gd name="T39" fmla="*/ 75 h 84"/>
              <a:gd name="T40" fmla="*/ 74 w 87"/>
              <a:gd name="T41" fmla="*/ 71 h 84"/>
              <a:gd name="T42" fmla="*/ 80 w 87"/>
              <a:gd name="T43" fmla="*/ 64 h 84"/>
              <a:gd name="T44" fmla="*/ 83 w 87"/>
              <a:gd name="T45" fmla="*/ 58 h 84"/>
              <a:gd name="T46" fmla="*/ 87 w 87"/>
              <a:gd name="T47" fmla="*/ 49 h 84"/>
              <a:gd name="T48" fmla="*/ 87 w 87"/>
              <a:gd name="T49" fmla="*/ 41 h 84"/>
              <a:gd name="T50" fmla="*/ 87 w 87"/>
              <a:gd name="T51" fmla="*/ 32 h 84"/>
              <a:gd name="T52" fmla="*/ 83 w 87"/>
              <a:gd name="T53" fmla="*/ 26 h 84"/>
              <a:gd name="T54" fmla="*/ 80 w 87"/>
              <a:gd name="T55" fmla="*/ 17 h 84"/>
              <a:gd name="T56" fmla="*/ 74 w 87"/>
              <a:gd name="T57" fmla="*/ 13 h 84"/>
              <a:gd name="T58" fmla="*/ 67 w 87"/>
              <a:gd name="T59" fmla="*/ 6 h 84"/>
              <a:gd name="T60" fmla="*/ 61 w 87"/>
              <a:gd name="T61" fmla="*/ 2 h 84"/>
              <a:gd name="T62" fmla="*/ 52 w 87"/>
              <a:gd name="T63" fmla="*/ 0 h 84"/>
              <a:gd name="T64" fmla="*/ 44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4" y="0"/>
                </a:moveTo>
                <a:lnTo>
                  <a:pt x="35" y="0"/>
                </a:lnTo>
                <a:lnTo>
                  <a:pt x="26" y="2"/>
                </a:lnTo>
                <a:lnTo>
                  <a:pt x="20" y="6"/>
                </a:lnTo>
                <a:lnTo>
                  <a:pt x="13" y="13"/>
                </a:lnTo>
                <a:lnTo>
                  <a:pt x="9" y="17"/>
                </a:lnTo>
                <a:lnTo>
                  <a:pt x="5" y="26"/>
                </a:lnTo>
                <a:lnTo>
                  <a:pt x="2" y="32"/>
                </a:lnTo>
                <a:lnTo>
                  <a:pt x="0" y="41"/>
                </a:lnTo>
                <a:lnTo>
                  <a:pt x="2" y="49"/>
                </a:lnTo>
                <a:lnTo>
                  <a:pt x="5" y="58"/>
                </a:lnTo>
                <a:lnTo>
                  <a:pt x="9" y="64"/>
                </a:lnTo>
                <a:lnTo>
                  <a:pt x="13" y="71"/>
                </a:lnTo>
                <a:lnTo>
                  <a:pt x="20" y="75"/>
                </a:lnTo>
                <a:lnTo>
                  <a:pt x="26" y="80"/>
                </a:lnTo>
                <a:lnTo>
                  <a:pt x="35" y="82"/>
                </a:lnTo>
                <a:lnTo>
                  <a:pt x="44" y="84"/>
                </a:lnTo>
                <a:lnTo>
                  <a:pt x="52" y="82"/>
                </a:lnTo>
                <a:lnTo>
                  <a:pt x="61" y="80"/>
                </a:lnTo>
                <a:lnTo>
                  <a:pt x="67" y="75"/>
                </a:lnTo>
                <a:lnTo>
                  <a:pt x="74" y="71"/>
                </a:lnTo>
                <a:lnTo>
                  <a:pt x="80" y="64"/>
                </a:lnTo>
                <a:lnTo>
                  <a:pt x="83" y="58"/>
                </a:lnTo>
                <a:lnTo>
                  <a:pt x="87" y="49"/>
                </a:lnTo>
                <a:lnTo>
                  <a:pt x="87" y="41"/>
                </a:lnTo>
                <a:lnTo>
                  <a:pt x="87" y="32"/>
                </a:lnTo>
                <a:lnTo>
                  <a:pt x="83" y="26"/>
                </a:lnTo>
                <a:lnTo>
                  <a:pt x="80" y="17"/>
                </a:lnTo>
                <a:lnTo>
                  <a:pt x="74" y="13"/>
                </a:lnTo>
                <a:lnTo>
                  <a:pt x="67" y="6"/>
                </a:lnTo>
                <a:lnTo>
                  <a:pt x="61" y="2"/>
                </a:lnTo>
                <a:lnTo>
                  <a:pt x="52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6" name="Shape 2326"/>
          <p:cNvSpPr>
            <a:spLocks noChangeAspect="1"/>
          </p:cNvSpPr>
          <p:nvPr/>
        </p:nvSpPr>
        <p:spPr bwMode="auto">
          <a:xfrm>
            <a:off x="3605646" y="2259042"/>
            <a:ext cx="160183" cy="154691"/>
          </a:xfrm>
          <a:custGeom>
            <a:avLst/>
            <a:gdLst>
              <a:gd name="T0" fmla="*/ 44 w 87"/>
              <a:gd name="T1" fmla="*/ 0 h 84"/>
              <a:gd name="T2" fmla="*/ 35 w 87"/>
              <a:gd name="T3" fmla="*/ 0 h 84"/>
              <a:gd name="T4" fmla="*/ 26 w 87"/>
              <a:gd name="T5" fmla="*/ 2 h 84"/>
              <a:gd name="T6" fmla="*/ 20 w 87"/>
              <a:gd name="T7" fmla="*/ 6 h 84"/>
              <a:gd name="T8" fmla="*/ 13 w 87"/>
              <a:gd name="T9" fmla="*/ 13 h 84"/>
              <a:gd name="T10" fmla="*/ 9 w 87"/>
              <a:gd name="T11" fmla="*/ 17 h 84"/>
              <a:gd name="T12" fmla="*/ 5 w 87"/>
              <a:gd name="T13" fmla="*/ 26 h 84"/>
              <a:gd name="T14" fmla="*/ 2 w 87"/>
              <a:gd name="T15" fmla="*/ 32 h 84"/>
              <a:gd name="T16" fmla="*/ 0 w 87"/>
              <a:gd name="T17" fmla="*/ 41 h 84"/>
              <a:gd name="T18" fmla="*/ 2 w 87"/>
              <a:gd name="T19" fmla="*/ 49 h 84"/>
              <a:gd name="T20" fmla="*/ 5 w 87"/>
              <a:gd name="T21" fmla="*/ 58 h 84"/>
              <a:gd name="T22" fmla="*/ 9 w 87"/>
              <a:gd name="T23" fmla="*/ 64 h 84"/>
              <a:gd name="T24" fmla="*/ 13 w 87"/>
              <a:gd name="T25" fmla="*/ 71 h 84"/>
              <a:gd name="T26" fmla="*/ 20 w 87"/>
              <a:gd name="T27" fmla="*/ 75 h 84"/>
              <a:gd name="T28" fmla="*/ 26 w 87"/>
              <a:gd name="T29" fmla="*/ 80 h 84"/>
              <a:gd name="T30" fmla="*/ 35 w 87"/>
              <a:gd name="T31" fmla="*/ 82 h 84"/>
              <a:gd name="T32" fmla="*/ 44 w 87"/>
              <a:gd name="T33" fmla="*/ 84 h 84"/>
              <a:gd name="T34" fmla="*/ 52 w 87"/>
              <a:gd name="T35" fmla="*/ 82 h 84"/>
              <a:gd name="T36" fmla="*/ 61 w 87"/>
              <a:gd name="T37" fmla="*/ 80 h 84"/>
              <a:gd name="T38" fmla="*/ 67 w 87"/>
              <a:gd name="T39" fmla="*/ 75 h 84"/>
              <a:gd name="T40" fmla="*/ 74 w 87"/>
              <a:gd name="T41" fmla="*/ 71 h 84"/>
              <a:gd name="T42" fmla="*/ 80 w 87"/>
              <a:gd name="T43" fmla="*/ 64 h 84"/>
              <a:gd name="T44" fmla="*/ 83 w 87"/>
              <a:gd name="T45" fmla="*/ 58 h 84"/>
              <a:gd name="T46" fmla="*/ 87 w 87"/>
              <a:gd name="T47" fmla="*/ 49 h 84"/>
              <a:gd name="T48" fmla="*/ 87 w 87"/>
              <a:gd name="T49" fmla="*/ 41 h 84"/>
              <a:gd name="T50" fmla="*/ 87 w 87"/>
              <a:gd name="T51" fmla="*/ 32 h 84"/>
              <a:gd name="T52" fmla="*/ 83 w 87"/>
              <a:gd name="T53" fmla="*/ 26 h 84"/>
              <a:gd name="T54" fmla="*/ 80 w 87"/>
              <a:gd name="T55" fmla="*/ 17 h 84"/>
              <a:gd name="T56" fmla="*/ 74 w 87"/>
              <a:gd name="T57" fmla="*/ 13 h 84"/>
              <a:gd name="T58" fmla="*/ 67 w 87"/>
              <a:gd name="T59" fmla="*/ 6 h 84"/>
              <a:gd name="T60" fmla="*/ 61 w 87"/>
              <a:gd name="T61" fmla="*/ 2 h 84"/>
              <a:gd name="T62" fmla="*/ 52 w 87"/>
              <a:gd name="T63" fmla="*/ 0 h 84"/>
              <a:gd name="T64" fmla="*/ 44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4" y="0"/>
                </a:moveTo>
                <a:lnTo>
                  <a:pt x="35" y="0"/>
                </a:lnTo>
                <a:lnTo>
                  <a:pt x="26" y="2"/>
                </a:lnTo>
                <a:lnTo>
                  <a:pt x="20" y="6"/>
                </a:lnTo>
                <a:lnTo>
                  <a:pt x="13" y="13"/>
                </a:lnTo>
                <a:lnTo>
                  <a:pt x="9" y="17"/>
                </a:lnTo>
                <a:lnTo>
                  <a:pt x="5" y="26"/>
                </a:lnTo>
                <a:lnTo>
                  <a:pt x="2" y="32"/>
                </a:lnTo>
                <a:lnTo>
                  <a:pt x="0" y="41"/>
                </a:lnTo>
                <a:lnTo>
                  <a:pt x="2" y="49"/>
                </a:lnTo>
                <a:lnTo>
                  <a:pt x="5" y="58"/>
                </a:lnTo>
                <a:lnTo>
                  <a:pt x="9" y="64"/>
                </a:lnTo>
                <a:lnTo>
                  <a:pt x="13" y="71"/>
                </a:lnTo>
                <a:lnTo>
                  <a:pt x="20" y="75"/>
                </a:lnTo>
                <a:lnTo>
                  <a:pt x="26" y="80"/>
                </a:lnTo>
                <a:lnTo>
                  <a:pt x="35" y="82"/>
                </a:lnTo>
                <a:lnTo>
                  <a:pt x="44" y="84"/>
                </a:lnTo>
                <a:lnTo>
                  <a:pt x="52" y="82"/>
                </a:lnTo>
                <a:lnTo>
                  <a:pt x="61" y="80"/>
                </a:lnTo>
                <a:lnTo>
                  <a:pt x="67" y="75"/>
                </a:lnTo>
                <a:lnTo>
                  <a:pt x="74" y="71"/>
                </a:lnTo>
                <a:lnTo>
                  <a:pt x="80" y="64"/>
                </a:lnTo>
                <a:lnTo>
                  <a:pt x="83" y="58"/>
                </a:lnTo>
                <a:lnTo>
                  <a:pt x="87" y="49"/>
                </a:lnTo>
                <a:lnTo>
                  <a:pt x="87" y="41"/>
                </a:lnTo>
                <a:lnTo>
                  <a:pt x="87" y="32"/>
                </a:lnTo>
                <a:lnTo>
                  <a:pt x="83" y="26"/>
                </a:lnTo>
                <a:lnTo>
                  <a:pt x="80" y="17"/>
                </a:lnTo>
                <a:lnTo>
                  <a:pt x="74" y="13"/>
                </a:lnTo>
                <a:lnTo>
                  <a:pt x="67" y="6"/>
                </a:lnTo>
                <a:lnTo>
                  <a:pt x="61" y="2"/>
                </a:lnTo>
                <a:lnTo>
                  <a:pt x="52" y="0"/>
                </a:lnTo>
                <a:lnTo>
                  <a:pt x="44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7" name="Shape 2327"/>
          <p:cNvSpPr>
            <a:spLocks noChangeAspect="1"/>
          </p:cNvSpPr>
          <p:nvPr/>
        </p:nvSpPr>
        <p:spPr bwMode="auto">
          <a:xfrm>
            <a:off x="3806335" y="2225894"/>
            <a:ext cx="158342" cy="156532"/>
          </a:xfrm>
          <a:custGeom>
            <a:avLst/>
            <a:gdLst>
              <a:gd name="T0" fmla="*/ 43 w 86"/>
              <a:gd name="T1" fmla="*/ 0 h 85"/>
              <a:gd name="T2" fmla="*/ 34 w 86"/>
              <a:gd name="T3" fmla="*/ 0 h 85"/>
              <a:gd name="T4" fmla="*/ 26 w 86"/>
              <a:gd name="T5" fmla="*/ 2 h 85"/>
              <a:gd name="T6" fmla="*/ 19 w 86"/>
              <a:gd name="T7" fmla="*/ 7 h 85"/>
              <a:gd name="T8" fmla="*/ 13 w 86"/>
              <a:gd name="T9" fmla="*/ 11 h 85"/>
              <a:gd name="T10" fmla="*/ 8 w 86"/>
              <a:gd name="T11" fmla="*/ 18 h 85"/>
              <a:gd name="T12" fmla="*/ 4 w 86"/>
              <a:gd name="T13" fmla="*/ 26 h 85"/>
              <a:gd name="T14" fmla="*/ 2 w 86"/>
              <a:gd name="T15" fmla="*/ 33 h 85"/>
              <a:gd name="T16" fmla="*/ 0 w 86"/>
              <a:gd name="T17" fmla="*/ 41 h 85"/>
              <a:gd name="T18" fmla="*/ 2 w 86"/>
              <a:gd name="T19" fmla="*/ 50 h 85"/>
              <a:gd name="T20" fmla="*/ 4 w 86"/>
              <a:gd name="T21" fmla="*/ 59 h 85"/>
              <a:gd name="T22" fmla="*/ 8 w 86"/>
              <a:gd name="T23" fmla="*/ 65 h 85"/>
              <a:gd name="T24" fmla="*/ 13 w 86"/>
              <a:gd name="T25" fmla="*/ 72 h 85"/>
              <a:gd name="T26" fmla="*/ 19 w 86"/>
              <a:gd name="T27" fmla="*/ 78 h 85"/>
              <a:gd name="T28" fmla="*/ 26 w 86"/>
              <a:gd name="T29" fmla="*/ 82 h 85"/>
              <a:gd name="T30" fmla="*/ 34 w 86"/>
              <a:gd name="T31" fmla="*/ 85 h 85"/>
              <a:gd name="T32" fmla="*/ 43 w 86"/>
              <a:gd name="T33" fmla="*/ 85 h 85"/>
              <a:gd name="T34" fmla="*/ 52 w 86"/>
              <a:gd name="T35" fmla="*/ 85 h 85"/>
              <a:gd name="T36" fmla="*/ 60 w 86"/>
              <a:gd name="T37" fmla="*/ 82 h 85"/>
              <a:gd name="T38" fmla="*/ 67 w 86"/>
              <a:gd name="T39" fmla="*/ 78 h 85"/>
              <a:gd name="T40" fmla="*/ 73 w 86"/>
              <a:gd name="T41" fmla="*/ 72 h 85"/>
              <a:gd name="T42" fmla="*/ 80 w 86"/>
              <a:gd name="T43" fmla="*/ 65 h 85"/>
              <a:gd name="T44" fmla="*/ 82 w 86"/>
              <a:gd name="T45" fmla="*/ 59 h 85"/>
              <a:gd name="T46" fmla="*/ 86 w 86"/>
              <a:gd name="T47" fmla="*/ 50 h 85"/>
              <a:gd name="T48" fmla="*/ 86 w 86"/>
              <a:gd name="T49" fmla="*/ 41 h 85"/>
              <a:gd name="T50" fmla="*/ 86 w 86"/>
              <a:gd name="T51" fmla="*/ 33 h 85"/>
              <a:gd name="T52" fmla="*/ 82 w 86"/>
              <a:gd name="T53" fmla="*/ 26 h 85"/>
              <a:gd name="T54" fmla="*/ 80 w 86"/>
              <a:gd name="T55" fmla="*/ 18 h 85"/>
              <a:gd name="T56" fmla="*/ 73 w 86"/>
              <a:gd name="T57" fmla="*/ 11 h 85"/>
              <a:gd name="T58" fmla="*/ 67 w 86"/>
              <a:gd name="T59" fmla="*/ 7 h 85"/>
              <a:gd name="T60" fmla="*/ 60 w 86"/>
              <a:gd name="T61" fmla="*/ 2 h 85"/>
              <a:gd name="T62" fmla="*/ 52 w 86"/>
              <a:gd name="T63" fmla="*/ 0 h 85"/>
              <a:gd name="T64" fmla="*/ 43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2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2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6" y="50"/>
                </a:lnTo>
                <a:lnTo>
                  <a:pt x="86" y="41"/>
                </a:lnTo>
                <a:lnTo>
                  <a:pt x="86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8" name="Shape 2328"/>
          <p:cNvSpPr>
            <a:spLocks noChangeAspect="1"/>
          </p:cNvSpPr>
          <p:nvPr/>
        </p:nvSpPr>
        <p:spPr bwMode="auto">
          <a:xfrm>
            <a:off x="3806335" y="2225894"/>
            <a:ext cx="158342" cy="156532"/>
          </a:xfrm>
          <a:custGeom>
            <a:avLst/>
            <a:gdLst>
              <a:gd name="T0" fmla="*/ 43 w 86"/>
              <a:gd name="T1" fmla="*/ 0 h 85"/>
              <a:gd name="T2" fmla="*/ 34 w 86"/>
              <a:gd name="T3" fmla="*/ 0 h 85"/>
              <a:gd name="T4" fmla="*/ 26 w 86"/>
              <a:gd name="T5" fmla="*/ 2 h 85"/>
              <a:gd name="T6" fmla="*/ 19 w 86"/>
              <a:gd name="T7" fmla="*/ 7 h 85"/>
              <a:gd name="T8" fmla="*/ 13 w 86"/>
              <a:gd name="T9" fmla="*/ 11 h 85"/>
              <a:gd name="T10" fmla="*/ 8 w 86"/>
              <a:gd name="T11" fmla="*/ 18 h 85"/>
              <a:gd name="T12" fmla="*/ 4 w 86"/>
              <a:gd name="T13" fmla="*/ 26 h 85"/>
              <a:gd name="T14" fmla="*/ 2 w 86"/>
              <a:gd name="T15" fmla="*/ 33 h 85"/>
              <a:gd name="T16" fmla="*/ 0 w 86"/>
              <a:gd name="T17" fmla="*/ 41 h 85"/>
              <a:gd name="T18" fmla="*/ 2 w 86"/>
              <a:gd name="T19" fmla="*/ 50 h 85"/>
              <a:gd name="T20" fmla="*/ 4 w 86"/>
              <a:gd name="T21" fmla="*/ 59 h 85"/>
              <a:gd name="T22" fmla="*/ 8 w 86"/>
              <a:gd name="T23" fmla="*/ 65 h 85"/>
              <a:gd name="T24" fmla="*/ 13 w 86"/>
              <a:gd name="T25" fmla="*/ 72 h 85"/>
              <a:gd name="T26" fmla="*/ 19 w 86"/>
              <a:gd name="T27" fmla="*/ 78 h 85"/>
              <a:gd name="T28" fmla="*/ 26 w 86"/>
              <a:gd name="T29" fmla="*/ 82 h 85"/>
              <a:gd name="T30" fmla="*/ 34 w 86"/>
              <a:gd name="T31" fmla="*/ 85 h 85"/>
              <a:gd name="T32" fmla="*/ 43 w 86"/>
              <a:gd name="T33" fmla="*/ 85 h 85"/>
              <a:gd name="T34" fmla="*/ 52 w 86"/>
              <a:gd name="T35" fmla="*/ 85 h 85"/>
              <a:gd name="T36" fmla="*/ 60 w 86"/>
              <a:gd name="T37" fmla="*/ 82 h 85"/>
              <a:gd name="T38" fmla="*/ 67 w 86"/>
              <a:gd name="T39" fmla="*/ 78 h 85"/>
              <a:gd name="T40" fmla="*/ 73 w 86"/>
              <a:gd name="T41" fmla="*/ 72 h 85"/>
              <a:gd name="T42" fmla="*/ 80 w 86"/>
              <a:gd name="T43" fmla="*/ 65 h 85"/>
              <a:gd name="T44" fmla="*/ 82 w 86"/>
              <a:gd name="T45" fmla="*/ 59 h 85"/>
              <a:gd name="T46" fmla="*/ 86 w 86"/>
              <a:gd name="T47" fmla="*/ 50 h 85"/>
              <a:gd name="T48" fmla="*/ 86 w 86"/>
              <a:gd name="T49" fmla="*/ 41 h 85"/>
              <a:gd name="T50" fmla="*/ 86 w 86"/>
              <a:gd name="T51" fmla="*/ 33 h 85"/>
              <a:gd name="T52" fmla="*/ 82 w 86"/>
              <a:gd name="T53" fmla="*/ 26 h 85"/>
              <a:gd name="T54" fmla="*/ 80 w 86"/>
              <a:gd name="T55" fmla="*/ 18 h 85"/>
              <a:gd name="T56" fmla="*/ 73 w 86"/>
              <a:gd name="T57" fmla="*/ 11 h 85"/>
              <a:gd name="T58" fmla="*/ 67 w 86"/>
              <a:gd name="T59" fmla="*/ 7 h 85"/>
              <a:gd name="T60" fmla="*/ 60 w 86"/>
              <a:gd name="T61" fmla="*/ 2 h 85"/>
              <a:gd name="T62" fmla="*/ 52 w 86"/>
              <a:gd name="T63" fmla="*/ 0 h 85"/>
              <a:gd name="T64" fmla="*/ 43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2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2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6" y="50"/>
                </a:lnTo>
                <a:lnTo>
                  <a:pt x="86" y="41"/>
                </a:lnTo>
                <a:lnTo>
                  <a:pt x="86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39" name="Shape 2329"/>
          <p:cNvSpPr>
            <a:spLocks noChangeAspect="1"/>
          </p:cNvSpPr>
          <p:nvPr/>
        </p:nvSpPr>
        <p:spPr bwMode="auto">
          <a:xfrm>
            <a:off x="3944424" y="2852023"/>
            <a:ext cx="152818" cy="151007"/>
          </a:xfrm>
          <a:custGeom>
            <a:avLst/>
            <a:gdLst>
              <a:gd name="T0" fmla="*/ 41 w 83"/>
              <a:gd name="T1" fmla="*/ 0 h 82"/>
              <a:gd name="T2" fmla="*/ 33 w 83"/>
              <a:gd name="T3" fmla="*/ 0 h 82"/>
              <a:gd name="T4" fmla="*/ 26 w 83"/>
              <a:gd name="T5" fmla="*/ 2 h 82"/>
              <a:gd name="T6" fmla="*/ 18 w 83"/>
              <a:gd name="T7" fmla="*/ 6 h 82"/>
              <a:gd name="T8" fmla="*/ 11 w 83"/>
              <a:gd name="T9" fmla="*/ 13 h 82"/>
              <a:gd name="T10" fmla="*/ 7 w 83"/>
              <a:gd name="T11" fmla="*/ 17 h 82"/>
              <a:gd name="T12" fmla="*/ 2 w 83"/>
              <a:gd name="T13" fmla="*/ 26 h 82"/>
              <a:gd name="T14" fmla="*/ 0 w 83"/>
              <a:gd name="T15" fmla="*/ 32 h 82"/>
              <a:gd name="T16" fmla="*/ 0 w 83"/>
              <a:gd name="T17" fmla="*/ 41 h 82"/>
              <a:gd name="T18" fmla="*/ 0 w 83"/>
              <a:gd name="T19" fmla="*/ 49 h 82"/>
              <a:gd name="T20" fmla="*/ 2 w 83"/>
              <a:gd name="T21" fmla="*/ 58 h 82"/>
              <a:gd name="T22" fmla="*/ 7 w 83"/>
              <a:gd name="T23" fmla="*/ 65 h 82"/>
              <a:gd name="T24" fmla="*/ 11 w 83"/>
              <a:gd name="T25" fmla="*/ 71 h 82"/>
              <a:gd name="T26" fmla="*/ 18 w 83"/>
              <a:gd name="T27" fmla="*/ 75 h 82"/>
              <a:gd name="T28" fmla="*/ 26 w 83"/>
              <a:gd name="T29" fmla="*/ 80 h 82"/>
              <a:gd name="T30" fmla="*/ 33 w 83"/>
              <a:gd name="T31" fmla="*/ 82 h 82"/>
              <a:gd name="T32" fmla="*/ 41 w 83"/>
              <a:gd name="T33" fmla="*/ 82 h 82"/>
              <a:gd name="T34" fmla="*/ 50 w 83"/>
              <a:gd name="T35" fmla="*/ 82 h 82"/>
              <a:gd name="T36" fmla="*/ 59 w 83"/>
              <a:gd name="T37" fmla="*/ 80 h 82"/>
              <a:gd name="T38" fmla="*/ 65 w 83"/>
              <a:gd name="T39" fmla="*/ 75 h 82"/>
              <a:gd name="T40" fmla="*/ 72 w 83"/>
              <a:gd name="T41" fmla="*/ 71 h 82"/>
              <a:gd name="T42" fmla="*/ 76 w 83"/>
              <a:gd name="T43" fmla="*/ 65 h 82"/>
              <a:gd name="T44" fmla="*/ 80 w 83"/>
              <a:gd name="T45" fmla="*/ 58 h 82"/>
              <a:gd name="T46" fmla="*/ 83 w 83"/>
              <a:gd name="T47" fmla="*/ 49 h 82"/>
              <a:gd name="T48" fmla="*/ 83 w 83"/>
              <a:gd name="T49" fmla="*/ 41 h 82"/>
              <a:gd name="T50" fmla="*/ 83 w 83"/>
              <a:gd name="T51" fmla="*/ 32 h 82"/>
              <a:gd name="T52" fmla="*/ 80 w 83"/>
              <a:gd name="T53" fmla="*/ 26 h 82"/>
              <a:gd name="T54" fmla="*/ 76 w 83"/>
              <a:gd name="T55" fmla="*/ 17 h 82"/>
              <a:gd name="T56" fmla="*/ 72 w 83"/>
              <a:gd name="T57" fmla="*/ 13 h 82"/>
              <a:gd name="T58" fmla="*/ 65 w 83"/>
              <a:gd name="T59" fmla="*/ 6 h 82"/>
              <a:gd name="T60" fmla="*/ 59 w 83"/>
              <a:gd name="T61" fmla="*/ 2 h 82"/>
              <a:gd name="T62" fmla="*/ 50 w 83"/>
              <a:gd name="T63" fmla="*/ 0 h 82"/>
              <a:gd name="T64" fmla="*/ 41 w 83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2"/>
              <a:gd name="T101" fmla="*/ 83 w 83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6" y="65"/>
                </a:lnTo>
                <a:lnTo>
                  <a:pt x="80" y="58"/>
                </a:lnTo>
                <a:lnTo>
                  <a:pt x="83" y="49"/>
                </a:lnTo>
                <a:lnTo>
                  <a:pt x="83" y="41"/>
                </a:lnTo>
                <a:lnTo>
                  <a:pt x="83" y="32"/>
                </a:lnTo>
                <a:lnTo>
                  <a:pt x="80" y="26"/>
                </a:lnTo>
                <a:lnTo>
                  <a:pt x="76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0" name="Shape 2330"/>
          <p:cNvSpPr>
            <a:spLocks noChangeAspect="1"/>
          </p:cNvSpPr>
          <p:nvPr/>
        </p:nvSpPr>
        <p:spPr bwMode="auto">
          <a:xfrm>
            <a:off x="3944424" y="2852023"/>
            <a:ext cx="152818" cy="151007"/>
          </a:xfrm>
          <a:custGeom>
            <a:avLst/>
            <a:gdLst>
              <a:gd name="T0" fmla="*/ 41 w 83"/>
              <a:gd name="T1" fmla="*/ 0 h 82"/>
              <a:gd name="T2" fmla="*/ 33 w 83"/>
              <a:gd name="T3" fmla="*/ 0 h 82"/>
              <a:gd name="T4" fmla="*/ 26 w 83"/>
              <a:gd name="T5" fmla="*/ 2 h 82"/>
              <a:gd name="T6" fmla="*/ 18 w 83"/>
              <a:gd name="T7" fmla="*/ 6 h 82"/>
              <a:gd name="T8" fmla="*/ 11 w 83"/>
              <a:gd name="T9" fmla="*/ 13 h 82"/>
              <a:gd name="T10" fmla="*/ 7 w 83"/>
              <a:gd name="T11" fmla="*/ 17 h 82"/>
              <a:gd name="T12" fmla="*/ 2 w 83"/>
              <a:gd name="T13" fmla="*/ 26 h 82"/>
              <a:gd name="T14" fmla="*/ 0 w 83"/>
              <a:gd name="T15" fmla="*/ 32 h 82"/>
              <a:gd name="T16" fmla="*/ 0 w 83"/>
              <a:gd name="T17" fmla="*/ 41 h 82"/>
              <a:gd name="T18" fmla="*/ 0 w 83"/>
              <a:gd name="T19" fmla="*/ 49 h 82"/>
              <a:gd name="T20" fmla="*/ 2 w 83"/>
              <a:gd name="T21" fmla="*/ 58 h 82"/>
              <a:gd name="T22" fmla="*/ 7 w 83"/>
              <a:gd name="T23" fmla="*/ 65 h 82"/>
              <a:gd name="T24" fmla="*/ 11 w 83"/>
              <a:gd name="T25" fmla="*/ 71 h 82"/>
              <a:gd name="T26" fmla="*/ 18 w 83"/>
              <a:gd name="T27" fmla="*/ 75 h 82"/>
              <a:gd name="T28" fmla="*/ 26 w 83"/>
              <a:gd name="T29" fmla="*/ 80 h 82"/>
              <a:gd name="T30" fmla="*/ 33 w 83"/>
              <a:gd name="T31" fmla="*/ 82 h 82"/>
              <a:gd name="T32" fmla="*/ 41 w 83"/>
              <a:gd name="T33" fmla="*/ 82 h 82"/>
              <a:gd name="T34" fmla="*/ 50 w 83"/>
              <a:gd name="T35" fmla="*/ 82 h 82"/>
              <a:gd name="T36" fmla="*/ 59 w 83"/>
              <a:gd name="T37" fmla="*/ 80 h 82"/>
              <a:gd name="T38" fmla="*/ 65 w 83"/>
              <a:gd name="T39" fmla="*/ 75 h 82"/>
              <a:gd name="T40" fmla="*/ 72 w 83"/>
              <a:gd name="T41" fmla="*/ 71 h 82"/>
              <a:gd name="T42" fmla="*/ 76 w 83"/>
              <a:gd name="T43" fmla="*/ 65 h 82"/>
              <a:gd name="T44" fmla="*/ 80 w 83"/>
              <a:gd name="T45" fmla="*/ 58 h 82"/>
              <a:gd name="T46" fmla="*/ 83 w 83"/>
              <a:gd name="T47" fmla="*/ 49 h 82"/>
              <a:gd name="T48" fmla="*/ 83 w 83"/>
              <a:gd name="T49" fmla="*/ 41 h 82"/>
              <a:gd name="T50" fmla="*/ 83 w 83"/>
              <a:gd name="T51" fmla="*/ 32 h 82"/>
              <a:gd name="T52" fmla="*/ 80 w 83"/>
              <a:gd name="T53" fmla="*/ 26 h 82"/>
              <a:gd name="T54" fmla="*/ 76 w 83"/>
              <a:gd name="T55" fmla="*/ 17 h 82"/>
              <a:gd name="T56" fmla="*/ 72 w 83"/>
              <a:gd name="T57" fmla="*/ 13 h 82"/>
              <a:gd name="T58" fmla="*/ 65 w 83"/>
              <a:gd name="T59" fmla="*/ 6 h 82"/>
              <a:gd name="T60" fmla="*/ 59 w 83"/>
              <a:gd name="T61" fmla="*/ 2 h 82"/>
              <a:gd name="T62" fmla="*/ 50 w 83"/>
              <a:gd name="T63" fmla="*/ 0 h 82"/>
              <a:gd name="T64" fmla="*/ 41 w 83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2"/>
              <a:gd name="T101" fmla="*/ 83 w 83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6" y="65"/>
                </a:lnTo>
                <a:lnTo>
                  <a:pt x="80" y="58"/>
                </a:lnTo>
                <a:lnTo>
                  <a:pt x="83" y="49"/>
                </a:lnTo>
                <a:lnTo>
                  <a:pt x="83" y="41"/>
                </a:lnTo>
                <a:lnTo>
                  <a:pt x="83" y="32"/>
                </a:lnTo>
                <a:lnTo>
                  <a:pt x="80" y="26"/>
                </a:lnTo>
                <a:lnTo>
                  <a:pt x="76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1" name="Shape 2331"/>
          <p:cNvSpPr>
            <a:spLocks noChangeAspect="1"/>
          </p:cNvSpPr>
          <p:nvPr/>
        </p:nvSpPr>
        <p:spPr bwMode="auto">
          <a:xfrm>
            <a:off x="4159843" y="2489237"/>
            <a:ext cx="156501" cy="158374"/>
          </a:xfrm>
          <a:custGeom>
            <a:avLst/>
            <a:gdLst>
              <a:gd name="T0" fmla="*/ 41 w 85"/>
              <a:gd name="T1" fmla="*/ 0 h 86"/>
              <a:gd name="T2" fmla="*/ 33 w 85"/>
              <a:gd name="T3" fmla="*/ 2 h 86"/>
              <a:gd name="T4" fmla="*/ 26 w 85"/>
              <a:gd name="T5" fmla="*/ 4 h 86"/>
              <a:gd name="T6" fmla="*/ 18 w 85"/>
              <a:gd name="T7" fmla="*/ 9 h 86"/>
              <a:gd name="T8" fmla="*/ 13 w 85"/>
              <a:gd name="T9" fmla="*/ 13 h 86"/>
              <a:gd name="T10" fmla="*/ 7 w 85"/>
              <a:gd name="T11" fmla="*/ 19 h 86"/>
              <a:gd name="T12" fmla="*/ 2 w 85"/>
              <a:gd name="T13" fmla="*/ 26 h 86"/>
              <a:gd name="T14" fmla="*/ 0 w 85"/>
              <a:gd name="T15" fmla="*/ 35 h 86"/>
              <a:gd name="T16" fmla="*/ 0 w 85"/>
              <a:gd name="T17" fmla="*/ 43 h 86"/>
              <a:gd name="T18" fmla="*/ 0 w 85"/>
              <a:gd name="T19" fmla="*/ 52 h 86"/>
              <a:gd name="T20" fmla="*/ 2 w 85"/>
              <a:gd name="T21" fmla="*/ 61 h 86"/>
              <a:gd name="T22" fmla="*/ 7 w 85"/>
              <a:gd name="T23" fmla="*/ 67 h 86"/>
              <a:gd name="T24" fmla="*/ 13 w 85"/>
              <a:gd name="T25" fmla="*/ 73 h 86"/>
              <a:gd name="T26" fmla="*/ 18 w 85"/>
              <a:gd name="T27" fmla="*/ 80 h 86"/>
              <a:gd name="T28" fmla="*/ 26 w 85"/>
              <a:gd name="T29" fmla="*/ 82 h 86"/>
              <a:gd name="T30" fmla="*/ 33 w 85"/>
              <a:gd name="T31" fmla="*/ 84 h 86"/>
              <a:gd name="T32" fmla="*/ 41 w 85"/>
              <a:gd name="T33" fmla="*/ 86 h 86"/>
              <a:gd name="T34" fmla="*/ 50 w 85"/>
              <a:gd name="T35" fmla="*/ 84 h 86"/>
              <a:gd name="T36" fmla="*/ 59 w 85"/>
              <a:gd name="T37" fmla="*/ 82 h 86"/>
              <a:gd name="T38" fmla="*/ 65 w 85"/>
              <a:gd name="T39" fmla="*/ 80 h 86"/>
              <a:gd name="T40" fmla="*/ 72 w 85"/>
              <a:gd name="T41" fmla="*/ 73 h 86"/>
              <a:gd name="T42" fmla="*/ 76 w 85"/>
              <a:gd name="T43" fmla="*/ 67 h 86"/>
              <a:gd name="T44" fmla="*/ 80 w 85"/>
              <a:gd name="T45" fmla="*/ 61 h 86"/>
              <a:gd name="T46" fmla="*/ 83 w 85"/>
              <a:gd name="T47" fmla="*/ 52 h 86"/>
              <a:gd name="T48" fmla="*/ 85 w 85"/>
              <a:gd name="T49" fmla="*/ 43 h 86"/>
              <a:gd name="T50" fmla="*/ 83 w 85"/>
              <a:gd name="T51" fmla="*/ 35 h 86"/>
              <a:gd name="T52" fmla="*/ 80 w 85"/>
              <a:gd name="T53" fmla="*/ 26 h 86"/>
              <a:gd name="T54" fmla="*/ 76 w 85"/>
              <a:gd name="T55" fmla="*/ 19 h 86"/>
              <a:gd name="T56" fmla="*/ 72 w 85"/>
              <a:gd name="T57" fmla="*/ 13 h 86"/>
              <a:gd name="T58" fmla="*/ 65 w 85"/>
              <a:gd name="T59" fmla="*/ 9 h 86"/>
              <a:gd name="T60" fmla="*/ 59 w 85"/>
              <a:gd name="T61" fmla="*/ 4 h 86"/>
              <a:gd name="T62" fmla="*/ 50 w 85"/>
              <a:gd name="T63" fmla="*/ 2 h 86"/>
              <a:gd name="T64" fmla="*/ 41 w 85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6"/>
              <a:gd name="T101" fmla="*/ 85 w 85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6">
                <a:moveTo>
                  <a:pt x="41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3" y="13"/>
                </a:lnTo>
                <a:lnTo>
                  <a:pt x="7" y="19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61"/>
                </a:lnTo>
                <a:lnTo>
                  <a:pt x="7" y="67"/>
                </a:lnTo>
                <a:lnTo>
                  <a:pt x="13" y="73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1" y="86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3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5" y="43"/>
                </a:lnTo>
                <a:lnTo>
                  <a:pt x="83" y="35"/>
                </a:lnTo>
                <a:lnTo>
                  <a:pt x="80" y="26"/>
                </a:lnTo>
                <a:lnTo>
                  <a:pt x="76" y="19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2" name="Shape 2332"/>
          <p:cNvSpPr>
            <a:spLocks noChangeAspect="1"/>
          </p:cNvSpPr>
          <p:nvPr/>
        </p:nvSpPr>
        <p:spPr bwMode="auto">
          <a:xfrm>
            <a:off x="4159843" y="2489237"/>
            <a:ext cx="156501" cy="158374"/>
          </a:xfrm>
          <a:custGeom>
            <a:avLst/>
            <a:gdLst>
              <a:gd name="T0" fmla="*/ 41 w 85"/>
              <a:gd name="T1" fmla="*/ 0 h 86"/>
              <a:gd name="T2" fmla="*/ 33 w 85"/>
              <a:gd name="T3" fmla="*/ 2 h 86"/>
              <a:gd name="T4" fmla="*/ 26 w 85"/>
              <a:gd name="T5" fmla="*/ 4 h 86"/>
              <a:gd name="T6" fmla="*/ 18 w 85"/>
              <a:gd name="T7" fmla="*/ 9 h 86"/>
              <a:gd name="T8" fmla="*/ 13 w 85"/>
              <a:gd name="T9" fmla="*/ 13 h 86"/>
              <a:gd name="T10" fmla="*/ 7 w 85"/>
              <a:gd name="T11" fmla="*/ 19 h 86"/>
              <a:gd name="T12" fmla="*/ 2 w 85"/>
              <a:gd name="T13" fmla="*/ 26 h 86"/>
              <a:gd name="T14" fmla="*/ 0 w 85"/>
              <a:gd name="T15" fmla="*/ 35 h 86"/>
              <a:gd name="T16" fmla="*/ 0 w 85"/>
              <a:gd name="T17" fmla="*/ 43 h 86"/>
              <a:gd name="T18" fmla="*/ 0 w 85"/>
              <a:gd name="T19" fmla="*/ 52 h 86"/>
              <a:gd name="T20" fmla="*/ 2 w 85"/>
              <a:gd name="T21" fmla="*/ 61 h 86"/>
              <a:gd name="T22" fmla="*/ 7 w 85"/>
              <a:gd name="T23" fmla="*/ 67 h 86"/>
              <a:gd name="T24" fmla="*/ 13 w 85"/>
              <a:gd name="T25" fmla="*/ 73 h 86"/>
              <a:gd name="T26" fmla="*/ 18 w 85"/>
              <a:gd name="T27" fmla="*/ 80 h 86"/>
              <a:gd name="T28" fmla="*/ 26 w 85"/>
              <a:gd name="T29" fmla="*/ 82 h 86"/>
              <a:gd name="T30" fmla="*/ 33 w 85"/>
              <a:gd name="T31" fmla="*/ 84 h 86"/>
              <a:gd name="T32" fmla="*/ 41 w 85"/>
              <a:gd name="T33" fmla="*/ 86 h 86"/>
              <a:gd name="T34" fmla="*/ 50 w 85"/>
              <a:gd name="T35" fmla="*/ 84 h 86"/>
              <a:gd name="T36" fmla="*/ 59 w 85"/>
              <a:gd name="T37" fmla="*/ 82 h 86"/>
              <a:gd name="T38" fmla="*/ 65 w 85"/>
              <a:gd name="T39" fmla="*/ 80 h 86"/>
              <a:gd name="T40" fmla="*/ 72 w 85"/>
              <a:gd name="T41" fmla="*/ 73 h 86"/>
              <a:gd name="T42" fmla="*/ 76 w 85"/>
              <a:gd name="T43" fmla="*/ 67 h 86"/>
              <a:gd name="T44" fmla="*/ 80 w 85"/>
              <a:gd name="T45" fmla="*/ 61 h 86"/>
              <a:gd name="T46" fmla="*/ 83 w 85"/>
              <a:gd name="T47" fmla="*/ 52 h 86"/>
              <a:gd name="T48" fmla="*/ 85 w 85"/>
              <a:gd name="T49" fmla="*/ 43 h 86"/>
              <a:gd name="T50" fmla="*/ 83 w 85"/>
              <a:gd name="T51" fmla="*/ 35 h 86"/>
              <a:gd name="T52" fmla="*/ 80 w 85"/>
              <a:gd name="T53" fmla="*/ 26 h 86"/>
              <a:gd name="T54" fmla="*/ 76 w 85"/>
              <a:gd name="T55" fmla="*/ 19 h 86"/>
              <a:gd name="T56" fmla="*/ 72 w 85"/>
              <a:gd name="T57" fmla="*/ 13 h 86"/>
              <a:gd name="T58" fmla="*/ 65 w 85"/>
              <a:gd name="T59" fmla="*/ 9 h 86"/>
              <a:gd name="T60" fmla="*/ 59 w 85"/>
              <a:gd name="T61" fmla="*/ 4 h 86"/>
              <a:gd name="T62" fmla="*/ 50 w 85"/>
              <a:gd name="T63" fmla="*/ 2 h 86"/>
              <a:gd name="T64" fmla="*/ 41 w 85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6"/>
              <a:gd name="T101" fmla="*/ 85 w 85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6">
                <a:moveTo>
                  <a:pt x="41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3" y="13"/>
                </a:lnTo>
                <a:lnTo>
                  <a:pt x="7" y="19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61"/>
                </a:lnTo>
                <a:lnTo>
                  <a:pt x="7" y="67"/>
                </a:lnTo>
                <a:lnTo>
                  <a:pt x="13" y="73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1" y="86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3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5" y="43"/>
                </a:lnTo>
                <a:lnTo>
                  <a:pt x="83" y="35"/>
                </a:lnTo>
                <a:lnTo>
                  <a:pt x="80" y="26"/>
                </a:lnTo>
                <a:lnTo>
                  <a:pt x="76" y="19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3" name="Shape 2333"/>
          <p:cNvSpPr>
            <a:spLocks noChangeAspect="1"/>
          </p:cNvSpPr>
          <p:nvPr/>
        </p:nvSpPr>
        <p:spPr bwMode="auto">
          <a:xfrm>
            <a:off x="3738212" y="2445039"/>
            <a:ext cx="154660" cy="151007"/>
          </a:xfrm>
          <a:custGeom>
            <a:avLst/>
            <a:gdLst>
              <a:gd name="T0" fmla="*/ 43 w 84"/>
              <a:gd name="T1" fmla="*/ 0 h 82"/>
              <a:gd name="T2" fmla="*/ 34 w 84"/>
              <a:gd name="T3" fmla="*/ 0 h 82"/>
              <a:gd name="T4" fmla="*/ 26 w 84"/>
              <a:gd name="T5" fmla="*/ 2 h 82"/>
              <a:gd name="T6" fmla="*/ 17 w 84"/>
              <a:gd name="T7" fmla="*/ 7 h 82"/>
              <a:gd name="T8" fmla="*/ 11 w 84"/>
              <a:gd name="T9" fmla="*/ 11 h 82"/>
              <a:gd name="T10" fmla="*/ 6 w 84"/>
              <a:gd name="T11" fmla="*/ 17 h 82"/>
              <a:gd name="T12" fmla="*/ 2 w 84"/>
              <a:gd name="T13" fmla="*/ 26 h 82"/>
              <a:gd name="T14" fmla="*/ 0 w 84"/>
              <a:gd name="T15" fmla="*/ 33 h 82"/>
              <a:gd name="T16" fmla="*/ 0 w 84"/>
              <a:gd name="T17" fmla="*/ 41 h 82"/>
              <a:gd name="T18" fmla="*/ 0 w 84"/>
              <a:gd name="T19" fmla="*/ 50 h 82"/>
              <a:gd name="T20" fmla="*/ 2 w 84"/>
              <a:gd name="T21" fmla="*/ 59 h 82"/>
              <a:gd name="T22" fmla="*/ 6 w 84"/>
              <a:gd name="T23" fmla="*/ 65 h 82"/>
              <a:gd name="T24" fmla="*/ 11 w 84"/>
              <a:gd name="T25" fmla="*/ 72 h 82"/>
              <a:gd name="T26" fmla="*/ 17 w 84"/>
              <a:gd name="T27" fmla="*/ 76 h 82"/>
              <a:gd name="T28" fmla="*/ 26 w 84"/>
              <a:gd name="T29" fmla="*/ 80 h 82"/>
              <a:gd name="T30" fmla="*/ 34 w 84"/>
              <a:gd name="T31" fmla="*/ 82 h 82"/>
              <a:gd name="T32" fmla="*/ 43 w 84"/>
              <a:gd name="T33" fmla="*/ 82 h 82"/>
              <a:gd name="T34" fmla="*/ 50 w 84"/>
              <a:gd name="T35" fmla="*/ 82 h 82"/>
              <a:gd name="T36" fmla="*/ 58 w 84"/>
              <a:gd name="T37" fmla="*/ 80 h 82"/>
              <a:gd name="T38" fmla="*/ 67 w 84"/>
              <a:gd name="T39" fmla="*/ 76 h 82"/>
              <a:gd name="T40" fmla="*/ 71 w 84"/>
              <a:gd name="T41" fmla="*/ 72 h 82"/>
              <a:gd name="T42" fmla="*/ 78 w 84"/>
              <a:gd name="T43" fmla="*/ 65 h 82"/>
              <a:gd name="T44" fmla="*/ 82 w 84"/>
              <a:gd name="T45" fmla="*/ 59 h 82"/>
              <a:gd name="T46" fmla="*/ 84 w 84"/>
              <a:gd name="T47" fmla="*/ 50 h 82"/>
              <a:gd name="T48" fmla="*/ 84 w 84"/>
              <a:gd name="T49" fmla="*/ 41 h 82"/>
              <a:gd name="T50" fmla="*/ 84 w 84"/>
              <a:gd name="T51" fmla="*/ 33 h 82"/>
              <a:gd name="T52" fmla="*/ 82 w 84"/>
              <a:gd name="T53" fmla="*/ 26 h 82"/>
              <a:gd name="T54" fmla="*/ 78 w 84"/>
              <a:gd name="T55" fmla="*/ 17 h 82"/>
              <a:gd name="T56" fmla="*/ 71 w 84"/>
              <a:gd name="T57" fmla="*/ 11 h 82"/>
              <a:gd name="T58" fmla="*/ 67 w 84"/>
              <a:gd name="T59" fmla="*/ 7 h 82"/>
              <a:gd name="T60" fmla="*/ 58 w 84"/>
              <a:gd name="T61" fmla="*/ 2 h 82"/>
              <a:gd name="T62" fmla="*/ 50 w 84"/>
              <a:gd name="T63" fmla="*/ 0 h 82"/>
              <a:gd name="T64" fmla="*/ 43 w 8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2"/>
              <a:gd name="T101" fmla="*/ 84 w 8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0" y="82"/>
                </a:lnTo>
                <a:lnTo>
                  <a:pt x="58" y="80"/>
                </a:lnTo>
                <a:lnTo>
                  <a:pt x="67" y="76"/>
                </a:lnTo>
                <a:lnTo>
                  <a:pt x="71" y="72"/>
                </a:lnTo>
                <a:lnTo>
                  <a:pt x="78" y="65"/>
                </a:lnTo>
                <a:lnTo>
                  <a:pt x="82" y="59"/>
                </a:lnTo>
                <a:lnTo>
                  <a:pt x="84" y="50"/>
                </a:lnTo>
                <a:lnTo>
                  <a:pt x="84" y="41"/>
                </a:lnTo>
                <a:lnTo>
                  <a:pt x="84" y="33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7" y="7"/>
                </a:lnTo>
                <a:lnTo>
                  <a:pt x="58" y="2"/>
                </a:lnTo>
                <a:lnTo>
                  <a:pt x="50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4" name="Shape 2334"/>
          <p:cNvSpPr>
            <a:spLocks noChangeAspect="1"/>
          </p:cNvSpPr>
          <p:nvPr/>
        </p:nvSpPr>
        <p:spPr bwMode="auto">
          <a:xfrm>
            <a:off x="3738212" y="2445039"/>
            <a:ext cx="154660" cy="151007"/>
          </a:xfrm>
          <a:custGeom>
            <a:avLst/>
            <a:gdLst>
              <a:gd name="T0" fmla="*/ 43 w 84"/>
              <a:gd name="T1" fmla="*/ 0 h 82"/>
              <a:gd name="T2" fmla="*/ 34 w 84"/>
              <a:gd name="T3" fmla="*/ 0 h 82"/>
              <a:gd name="T4" fmla="*/ 26 w 84"/>
              <a:gd name="T5" fmla="*/ 2 h 82"/>
              <a:gd name="T6" fmla="*/ 17 w 84"/>
              <a:gd name="T7" fmla="*/ 7 h 82"/>
              <a:gd name="T8" fmla="*/ 11 w 84"/>
              <a:gd name="T9" fmla="*/ 11 h 82"/>
              <a:gd name="T10" fmla="*/ 6 w 84"/>
              <a:gd name="T11" fmla="*/ 17 h 82"/>
              <a:gd name="T12" fmla="*/ 2 w 84"/>
              <a:gd name="T13" fmla="*/ 26 h 82"/>
              <a:gd name="T14" fmla="*/ 0 w 84"/>
              <a:gd name="T15" fmla="*/ 33 h 82"/>
              <a:gd name="T16" fmla="*/ 0 w 84"/>
              <a:gd name="T17" fmla="*/ 41 h 82"/>
              <a:gd name="T18" fmla="*/ 0 w 84"/>
              <a:gd name="T19" fmla="*/ 50 h 82"/>
              <a:gd name="T20" fmla="*/ 2 w 84"/>
              <a:gd name="T21" fmla="*/ 59 h 82"/>
              <a:gd name="T22" fmla="*/ 6 w 84"/>
              <a:gd name="T23" fmla="*/ 65 h 82"/>
              <a:gd name="T24" fmla="*/ 11 w 84"/>
              <a:gd name="T25" fmla="*/ 72 h 82"/>
              <a:gd name="T26" fmla="*/ 17 w 84"/>
              <a:gd name="T27" fmla="*/ 76 h 82"/>
              <a:gd name="T28" fmla="*/ 26 w 84"/>
              <a:gd name="T29" fmla="*/ 80 h 82"/>
              <a:gd name="T30" fmla="*/ 34 w 84"/>
              <a:gd name="T31" fmla="*/ 82 h 82"/>
              <a:gd name="T32" fmla="*/ 43 w 84"/>
              <a:gd name="T33" fmla="*/ 82 h 82"/>
              <a:gd name="T34" fmla="*/ 50 w 84"/>
              <a:gd name="T35" fmla="*/ 82 h 82"/>
              <a:gd name="T36" fmla="*/ 58 w 84"/>
              <a:gd name="T37" fmla="*/ 80 h 82"/>
              <a:gd name="T38" fmla="*/ 67 w 84"/>
              <a:gd name="T39" fmla="*/ 76 h 82"/>
              <a:gd name="T40" fmla="*/ 71 w 84"/>
              <a:gd name="T41" fmla="*/ 72 h 82"/>
              <a:gd name="T42" fmla="*/ 78 w 84"/>
              <a:gd name="T43" fmla="*/ 65 h 82"/>
              <a:gd name="T44" fmla="*/ 82 w 84"/>
              <a:gd name="T45" fmla="*/ 59 h 82"/>
              <a:gd name="T46" fmla="*/ 84 w 84"/>
              <a:gd name="T47" fmla="*/ 50 h 82"/>
              <a:gd name="T48" fmla="*/ 84 w 84"/>
              <a:gd name="T49" fmla="*/ 41 h 82"/>
              <a:gd name="T50" fmla="*/ 84 w 84"/>
              <a:gd name="T51" fmla="*/ 33 h 82"/>
              <a:gd name="T52" fmla="*/ 82 w 84"/>
              <a:gd name="T53" fmla="*/ 26 h 82"/>
              <a:gd name="T54" fmla="*/ 78 w 84"/>
              <a:gd name="T55" fmla="*/ 17 h 82"/>
              <a:gd name="T56" fmla="*/ 71 w 84"/>
              <a:gd name="T57" fmla="*/ 11 h 82"/>
              <a:gd name="T58" fmla="*/ 67 w 84"/>
              <a:gd name="T59" fmla="*/ 7 h 82"/>
              <a:gd name="T60" fmla="*/ 58 w 84"/>
              <a:gd name="T61" fmla="*/ 2 h 82"/>
              <a:gd name="T62" fmla="*/ 50 w 84"/>
              <a:gd name="T63" fmla="*/ 0 h 82"/>
              <a:gd name="T64" fmla="*/ 43 w 8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2"/>
              <a:gd name="T101" fmla="*/ 84 w 8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0" y="82"/>
                </a:lnTo>
                <a:lnTo>
                  <a:pt x="58" y="80"/>
                </a:lnTo>
                <a:lnTo>
                  <a:pt x="67" y="76"/>
                </a:lnTo>
                <a:lnTo>
                  <a:pt x="71" y="72"/>
                </a:lnTo>
                <a:lnTo>
                  <a:pt x="78" y="65"/>
                </a:lnTo>
                <a:lnTo>
                  <a:pt x="82" y="59"/>
                </a:lnTo>
                <a:lnTo>
                  <a:pt x="84" y="50"/>
                </a:lnTo>
                <a:lnTo>
                  <a:pt x="84" y="41"/>
                </a:lnTo>
                <a:lnTo>
                  <a:pt x="84" y="33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7" y="7"/>
                </a:lnTo>
                <a:lnTo>
                  <a:pt x="58" y="2"/>
                </a:lnTo>
                <a:lnTo>
                  <a:pt x="50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5" name="Shape 2335"/>
          <p:cNvSpPr>
            <a:spLocks noChangeAspect="1"/>
          </p:cNvSpPr>
          <p:nvPr/>
        </p:nvSpPr>
        <p:spPr bwMode="auto">
          <a:xfrm>
            <a:off x="4076990" y="2201954"/>
            <a:ext cx="154660" cy="160215"/>
          </a:xfrm>
          <a:custGeom>
            <a:avLst/>
            <a:gdLst>
              <a:gd name="T0" fmla="*/ 41 w 84"/>
              <a:gd name="T1" fmla="*/ 0 h 87"/>
              <a:gd name="T2" fmla="*/ 34 w 84"/>
              <a:gd name="T3" fmla="*/ 2 h 87"/>
              <a:gd name="T4" fmla="*/ 26 w 84"/>
              <a:gd name="T5" fmla="*/ 5 h 87"/>
              <a:gd name="T6" fmla="*/ 19 w 84"/>
              <a:gd name="T7" fmla="*/ 9 h 87"/>
              <a:gd name="T8" fmla="*/ 13 w 84"/>
              <a:gd name="T9" fmla="*/ 13 h 87"/>
              <a:gd name="T10" fmla="*/ 6 w 84"/>
              <a:gd name="T11" fmla="*/ 20 h 87"/>
              <a:gd name="T12" fmla="*/ 4 w 84"/>
              <a:gd name="T13" fmla="*/ 26 h 87"/>
              <a:gd name="T14" fmla="*/ 2 w 84"/>
              <a:gd name="T15" fmla="*/ 35 h 87"/>
              <a:gd name="T16" fmla="*/ 0 w 84"/>
              <a:gd name="T17" fmla="*/ 44 h 87"/>
              <a:gd name="T18" fmla="*/ 2 w 84"/>
              <a:gd name="T19" fmla="*/ 52 h 87"/>
              <a:gd name="T20" fmla="*/ 4 w 84"/>
              <a:gd name="T21" fmla="*/ 61 h 87"/>
              <a:gd name="T22" fmla="*/ 6 w 84"/>
              <a:gd name="T23" fmla="*/ 67 h 87"/>
              <a:gd name="T24" fmla="*/ 13 w 84"/>
              <a:gd name="T25" fmla="*/ 74 h 87"/>
              <a:gd name="T26" fmla="*/ 19 w 84"/>
              <a:gd name="T27" fmla="*/ 80 h 87"/>
              <a:gd name="T28" fmla="*/ 26 w 84"/>
              <a:gd name="T29" fmla="*/ 82 h 87"/>
              <a:gd name="T30" fmla="*/ 34 w 84"/>
              <a:gd name="T31" fmla="*/ 87 h 87"/>
              <a:gd name="T32" fmla="*/ 41 w 84"/>
              <a:gd name="T33" fmla="*/ 87 h 87"/>
              <a:gd name="T34" fmla="*/ 50 w 84"/>
              <a:gd name="T35" fmla="*/ 87 h 87"/>
              <a:gd name="T36" fmla="*/ 58 w 84"/>
              <a:gd name="T37" fmla="*/ 82 h 87"/>
              <a:gd name="T38" fmla="*/ 65 w 84"/>
              <a:gd name="T39" fmla="*/ 80 h 87"/>
              <a:gd name="T40" fmla="*/ 71 w 84"/>
              <a:gd name="T41" fmla="*/ 74 h 87"/>
              <a:gd name="T42" fmla="*/ 76 w 84"/>
              <a:gd name="T43" fmla="*/ 67 h 87"/>
              <a:gd name="T44" fmla="*/ 80 w 84"/>
              <a:gd name="T45" fmla="*/ 61 h 87"/>
              <a:gd name="T46" fmla="*/ 82 w 84"/>
              <a:gd name="T47" fmla="*/ 52 h 87"/>
              <a:gd name="T48" fmla="*/ 84 w 84"/>
              <a:gd name="T49" fmla="*/ 44 h 87"/>
              <a:gd name="T50" fmla="*/ 82 w 84"/>
              <a:gd name="T51" fmla="*/ 35 h 87"/>
              <a:gd name="T52" fmla="*/ 80 w 84"/>
              <a:gd name="T53" fmla="*/ 26 h 87"/>
              <a:gd name="T54" fmla="*/ 76 w 84"/>
              <a:gd name="T55" fmla="*/ 20 h 87"/>
              <a:gd name="T56" fmla="*/ 71 w 84"/>
              <a:gd name="T57" fmla="*/ 13 h 87"/>
              <a:gd name="T58" fmla="*/ 65 w 84"/>
              <a:gd name="T59" fmla="*/ 9 h 87"/>
              <a:gd name="T60" fmla="*/ 58 w 84"/>
              <a:gd name="T61" fmla="*/ 5 h 87"/>
              <a:gd name="T62" fmla="*/ 50 w 84"/>
              <a:gd name="T63" fmla="*/ 2 h 87"/>
              <a:gd name="T64" fmla="*/ 41 w 84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7"/>
              <a:gd name="T101" fmla="*/ 84 w 84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7">
                <a:moveTo>
                  <a:pt x="41" y="0"/>
                </a:moveTo>
                <a:lnTo>
                  <a:pt x="34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2" y="35"/>
                </a:lnTo>
                <a:lnTo>
                  <a:pt x="0" y="44"/>
                </a:lnTo>
                <a:lnTo>
                  <a:pt x="2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2"/>
                </a:lnTo>
                <a:lnTo>
                  <a:pt x="34" y="87"/>
                </a:lnTo>
                <a:lnTo>
                  <a:pt x="41" y="87"/>
                </a:lnTo>
                <a:lnTo>
                  <a:pt x="50" y="87"/>
                </a:lnTo>
                <a:lnTo>
                  <a:pt x="58" y="82"/>
                </a:lnTo>
                <a:lnTo>
                  <a:pt x="65" y="80"/>
                </a:lnTo>
                <a:lnTo>
                  <a:pt x="71" y="74"/>
                </a:lnTo>
                <a:lnTo>
                  <a:pt x="76" y="67"/>
                </a:lnTo>
                <a:lnTo>
                  <a:pt x="80" y="61"/>
                </a:lnTo>
                <a:lnTo>
                  <a:pt x="82" y="52"/>
                </a:lnTo>
                <a:lnTo>
                  <a:pt x="84" y="44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6" name="Shape 2336"/>
          <p:cNvSpPr>
            <a:spLocks noChangeAspect="1"/>
          </p:cNvSpPr>
          <p:nvPr/>
        </p:nvSpPr>
        <p:spPr bwMode="auto">
          <a:xfrm>
            <a:off x="4076990" y="2201954"/>
            <a:ext cx="154660" cy="160215"/>
          </a:xfrm>
          <a:custGeom>
            <a:avLst/>
            <a:gdLst>
              <a:gd name="T0" fmla="*/ 41 w 84"/>
              <a:gd name="T1" fmla="*/ 0 h 87"/>
              <a:gd name="T2" fmla="*/ 34 w 84"/>
              <a:gd name="T3" fmla="*/ 2 h 87"/>
              <a:gd name="T4" fmla="*/ 26 w 84"/>
              <a:gd name="T5" fmla="*/ 5 h 87"/>
              <a:gd name="T6" fmla="*/ 19 w 84"/>
              <a:gd name="T7" fmla="*/ 9 h 87"/>
              <a:gd name="T8" fmla="*/ 13 w 84"/>
              <a:gd name="T9" fmla="*/ 13 h 87"/>
              <a:gd name="T10" fmla="*/ 6 w 84"/>
              <a:gd name="T11" fmla="*/ 20 h 87"/>
              <a:gd name="T12" fmla="*/ 4 w 84"/>
              <a:gd name="T13" fmla="*/ 26 h 87"/>
              <a:gd name="T14" fmla="*/ 2 w 84"/>
              <a:gd name="T15" fmla="*/ 35 h 87"/>
              <a:gd name="T16" fmla="*/ 0 w 84"/>
              <a:gd name="T17" fmla="*/ 44 h 87"/>
              <a:gd name="T18" fmla="*/ 2 w 84"/>
              <a:gd name="T19" fmla="*/ 52 h 87"/>
              <a:gd name="T20" fmla="*/ 4 w 84"/>
              <a:gd name="T21" fmla="*/ 61 h 87"/>
              <a:gd name="T22" fmla="*/ 6 w 84"/>
              <a:gd name="T23" fmla="*/ 67 h 87"/>
              <a:gd name="T24" fmla="*/ 13 w 84"/>
              <a:gd name="T25" fmla="*/ 74 h 87"/>
              <a:gd name="T26" fmla="*/ 19 w 84"/>
              <a:gd name="T27" fmla="*/ 80 h 87"/>
              <a:gd name="T28" fmla="*/ 26 w 84"/>
              <a:gd name="T29" fmla="*/ 82 h 87"/>
              <a:gd name="T30" fmla="*/ 34 w 84"/>
              <a:gd name="T31" fmla="*/ 87 h 87"/>
              <a:gd name="T32" fmla="*/ 41 w 84"/>
              <a:gd name="T33" fmla="*/ 87 h 87"/>
              <a:gd name="T34" fmla="*/ 50 w 84"/>
              <a:gd name="T35" fmla="*/ 87 h 87"/>
              <a:gd name="T36" fmla="*/ 58 w 84"/>
              <a:gd name="T37" fmla="*/ 82 h 87"/>
              <a:gd name="T38" fmla="*/ 65 w 84"/>
              <a:gd name="T39" fmla="*/ 80 h 87"/>
              <a:gd name="T40" fmla="*/ 71 w 84"/>
              <a:gd name="T41" fmla="*/ 74 h 87"/>
              <a:gd name="T42" fmla="*/ 76 w 84"/>
              <a:gd name="T43" fmla="*/ 67 h 87"/>
              <a:gd name="T44" fmla="*/ 80 w 84"/>
              <a:gd name="T45" fmla="*/ 61 h 87"/>
              <a:gd name="T46" fmla="*/ 82 w 84"/>
              <a:gd name="T47" fmla="*/ 52 h 87"/>
              <a:gd name="T48" fmla="*/ 84 w 84"/>
              <a:gd name="T49" fmla="*/ 44 h 87"/>
              <a:gd name="T50" fmla="*/ 82 w 84"/>
              <a:gd name="T51" fmla="*/ 35 h 87"/>
              <a:gd name="T52" fmla="*/ 80 w 84"/>
              <a:gd name="T53" fmla="*/ 26 h 87"/>
              <a:gd name="T54" fmla="*/ 76 w 84"/>
              <a:gd name="T55" fmla="*/ 20 h 87"/>
              <a:gd name="T56" fmla="*/ 71 w 84"/>
              <a:gd name="T57" fmla="*/ 13 h 87"/>
              <a:gd name="T58" fmla="*/ 65 w 84"/>
              <a:gd name="T59" fmla="*/ 9 h 87"/>
              <a:gd name="T60" fmla="*/ 58 w 84"/>
              <a:gd name="T61" fmla="*/ 5 h 87"/>
              <a:gd name="T62" fmla="*/ 50 w 84"/>
              <a:gd name="T63" fmla="*/ 2 h 87"/>
              <a:gd name="T64" fmla="*/ 41 w 84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7"/>
              <a:gd name="T101" fmla="*/ 84 w 84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7">
                <a:moveTo>
                  <a:pt x="41" y="0"/>
                </a:moveTo>
                <a:lnTo>
                  <a:pt x="34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2" y="35"/>
                </a:lnTo>
                <a:lnTo>
                  <a:pt x="0" y="44"/>
                </a:lnTo>
                <a:lnTo>
                  <a:pt x="2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2"/>
                </a:lnTo>
                <a:lnTo>
                  <a:pt x="34" y="87"/>
                </a:lnTo>
                <a:lnTo>
                  <a:pt x="41" y="87"/>
                </a:lnTo>
                <a:lnTo>
                  <a:pt x="50" y="87"/>
                </a:lnTo>
                <a:lnTo>
                  <a:pt x="58" y="82"/>
                </a:lnTo>
                <a:lnTo>
                  <a:pt x="65" y="80"/>
                </a:lnTo>
                <a:lnTo>
                  <a:pt x="71" y="74"/>
                </a:lnTo>
                <a:lnTo>
                  <a:pt x="76" y="67"/>
                </a:lnTo>
                <a:lnTo>
                  <a:pt x="80" y="61"/>
                </a:lnTo>
                <a:lnTo>
                  <a:pt x="82" y="52"/>
                </a:lnTo>
                <a:lnTo>
                  <a:pt x="84" y="44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7" name="Shape 2337"/>
          <p:cNvSpPr>
            <a:spLocks noChangeAspect="1"/>
          </p:cNvSpPr>
          <p:nvPr/>
        </p:nvSpPr>
        <p:spPr bwMode="auto">
          <a:xfrm>
            <a:off x="4224285" y="2712065"/>
            <a:ext cx="154660" cy="154691"/>
          </a:xfrm>
          <a:custGeom>
            <a:avLst/>
            <a:gdLst>
              <a:gd name="T0" fmla="*/ 41 w 84"/>
              <a:gd name="T1" fmla="*/ 0 h 84"/>
              <a:gd name="T2" fmla="*/ 32 w 84"/>
              <a:gd name="T3" fmla="*/ 0 h 84"/>
              <a:gd name="T4" fmla="*/ 26 w 84"/>
              <a:gd name="T5" fmla="*/ 2 h 84"/>
              <a:gd name="T6" fmla="*/ 17 w 84"/>
              <a:gd name="T7" fmla="*/ 7 h 84"/>
              <a:gd name="T8" fmla="*/ 11 w 84"/>
              <a:gd name="T9" fmla="*/ 11 h 84"/>
              <a:gd name="T10" fmla="*/ 6 w 84"/>
              <a:gd name="T11" fmla="*/ 17 h 84"/>
              <a:gd name="T12" fmla="*/ 2 w 84"/>
              <a:gd name="T13" fmla="*/ 26 h 84"/>
              <a:gd name="T14" fmla="*/ 0 w 84"/>
              <a:gd name="T15" fmla="*/ 32 h 84"/>
              <a:gd name="T16" fmla="*/ 0 w 84"/>
              <a:gd name="T17" fmla="*/ 41 h 84"/>
              <a:gd name="T18" fmla="*/ 0 w 84"/>
              <a:gd name="T19" fmla="*/ 50 h 84"/>
              <a:gd name="T20" fmla="*/ 2 w 84"/>
              <a:gd name="T21" fmla="*/ 58 h 84"/>
              <a:gd name="T22" fmla="*/ 6 w 84"/>
              <a:gd name="T23" fmla="*/ 65 h 84"/>
              <a:gd name="T24" fmla="*/ 11 w 84"/>
              <a:gd name="T25" fmla="*/ 71 h 84"/>
              <a:gd name="T26" fmla="*/ 17 w 84"/>
              <a:gd name="T27" fmla="*/ 78 h 84"/>
              <a:gd name="T28" fmla="*/ 26 w 84"/>
              <a:gd name="T29" fmla="*/ 80 h 84"/>
              <a:gd name="T30" fmla="*/ 32 w 84"/>
              <a:gd name="T31" fmla="*/ 84 h 84"/>
              <a:gd name="T32" fmla="*/ 41 w 84"/>
              <a:gd name="T33" fmla="*/ 84 h 84"/>
              <a:gd name="T34" fmla="*/ 50 w 84"/>
              <a:gd name="T35" fmla="*/ 84 h 84"/>
              <a:gd name="T36" fmla="*/ 58 w 84"/>
              <a:gd name="T37" fmla="*/ 80 h 84"/>
              <a:gd name="T38" fmla="*/ 65 w 84"/>
              <a:gd name="T39" fmla="*/ 78 h 84"/>
              <a:gd name="T40" fmla="*/ 71 w 84"/>
              <a:gd name="T41" fmla="*/ 71 h 84"/>
              <a:gd name="T42" fmla="*/ 78 w 84"/>
              <a:gd name="T43" fmla="*/ 65 h 84"/>
              <a:gd name="T44" fmla="*/ 82 w 84"/>
              <a:gd name="T45" fmla="*/ 58 h 84"/>
              <a:gd name="T46" fmla="*/ 84 w 84"/>
              <a:gd name="T47" fmla="*/ 50 h 84"/>
              <a:gd name="T48" fmla="*/ 84 w 84"/>
              <a:gd name="T49" fmla="*/ 41 h 84"/>
              <a:gd name="T50" fmla="*/ 84 w 84"/>
              <a:gd name="T51" fmla="*/ 32 h 84"/>
              <a:gd name="T52" fmla="*/ 82 w 84"/>
              <a:gd name="T53" fmla="*/ 26 h 84"/>
              <a:gd name="T54" fmla="*/ 78 w 84"/>
              <a:gd name="T55" fmla="*/ 17 h 84"/>
              <a:gd name="T56" fmla="*/ 71 w 84"/>
              <a:gd name="T57" fmla="*/ 11 h 84"/>
              <a:gd name="T58" fmla="*/ 65 w 84"/>
              <a:gd name="T59" fmla="*/ 7 h 84"/>
              <a:gd name="T60" fmla="*/ 58 w 84"/>
              <a:gd name="T61" fmla="*/ 2 h 84"/>
              <a:gd name="T62" fmla="*/ 50 w 84"/>
              <a:gd name="T63" fmla="*/ 0 h 84"/>
              <a:gd name="T64" fmla="*/ 41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1" y="0"/>
                </a:moveTo>
                <a:lnTo>
                  <a:pt x="32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6" y="65"/>
                </a:lnTo>
                <a:lnTo>
                  <a:pt x="11" y="71"/>
                </a:lnTo>
                <a:lnTo>
                  <a:pt x="17" y="78"/>
                </a:lnTo>
                <a:lnTo>
                  <a:pt x="26" y="80"/>
                </a:lnTo>
                <a:lnTo>
                  <a:pt x="32" y="84"/>
                </a:lnTo>
                <a:lnTo>
                  <a:pt x="41" y="84"/>
                </a:lnTo>
                <a:lnTo>
                  <a:pt x="50" y="84"/>
                </a:lnTo>
                <a:lnTo>
                  <a:pt x="58" y="80"/>
                </a:lnTo>
                <a:lnTo>
                  <a:pt x="65" y="78"/>
                </a:lnTo>
                <a:lnTo>
                  <a:pt x="71" y="71"/>
                </a:lnTo>
                <a:lnTo>
                  <a:pt x="78" y="65"/>
                </a:lnTo>
                <a:lnTo>
                  <a:pt x="82" y="58"/>
                </a:lnTo>
                <a:lnTo>
                  <a:pt x="84" y="50"/>
                </a:lnTo>
                <a:lnTo>
                  <a:pt x="84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5" y="7"/>
                </a:lnTo>
                <a:lnTo>
                  <a:pt x="58" y="2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8" name="Shape 2338"/>
          <p:cNvSpPr>
            <a:spLocks noChangeAspect="1"/>
          </p:cNvSpPr>
          <p:nvPr/>
        </p:nvSpPr>
        <p:spPr bwMode="auto">
          <a:xfrm>
            <a:off x="4224285" y="2712065"/>
            <a:ext cx="154660" cy="154691"/>
          </a:xfrm>
          <a:custGeom>
            <a:avLst/>
            <a:gdLst>
              <a:gd name="T0" fmla="*/ 41 w 84"/>
              <a:gd name="T1" fmla="*/ 0 h 84"/>
              <a:gd name="T2" fmla="*/ 32 w 84"/>
              <a:gd name="T3" fmla="*/ 0 h 84"/>
              <a:gd name="T4" fmla="*/ 26 w 84"/>
              <a:gd name="T5" fmla="*/ 2 h 84"/>
              <a:gd name="T6" fmla="*/ 17 w 84"/>
              <a:gd name="T7" fmla="*/ 7 h 84"/>
              <a:gd name="T8" fmla="*/ 11 w 84"/>
              <a:gd name="T9" fmla="*/ 11 h 84"/>
              <a:gd name="T10" fmla="*/ 6 w 84"/>
              <a:gd name="T11" fmla="*/ 17 h 84"/>
              <a:gd name="T12" fmla="*/ 2 w 84"/>
              <a:gd name="T13" fmla="*/ 26 h 84"/>
              <a:gd name="T14" fmla="*/ 0 w 84"/>
              <a:gd name="T15" fmla="*/ 32 h 84"/>
              <a:gd name="T16" fmla="*/ 0 w 84"/>
              <a:gd name="T17" fmla="*/ 41 h 84"/>
              <a:gd name="T18" fmla="*/ 0 w 84"/>
              <a:gd name="T19" fmla="*/ 50 h 84"/>
              <a:gd name="T20" fmla="*/ 2 w 84"/>
              <a:gd name="T21" fmla="*/ 58 h 84"/>
              <a:gd name="T22" fmla="*/ 6 w 84"/>
              <a:gd name="T23" fmla="*/ 65 h 84"/>
              <a:gd name="T24" fmla="*/ 11 w 84"/>
              <a:gd name="T25" fmla="*/ 71 h 84"/>
              <a:gd name="T26" fmla="*/ 17 w 84"/>
              <a:gd name="T27" fmla="*/ 78 h 84"/>
              <a:gd name="T28" fmla="*/ 26 w 84"/>
              <a:gd name="T29" fmla="*/ 80 h 84"/>
              <a:gd name="T30" fmla="*/ 32 w 84"/>
              <a:gd name="T31" fmla="*/ 84 h 84"/>
              <a:gd name="T32" fmla="*/ 41 w 84"/>
              <a:gd name="T33" fmla="*/ 84 h 84"/>
              <a:gd name="T34" fmla="*/ 50 w 84"/>
              <a:gd name="T35" fmla="*/ 84 h 84"/>
              <a:gd name="T36" fmla="*/ 58 w 84"/>
              <a:gd name="T37" fmla="*/ 80 h 84"/>
              <a:gd name="T38" fmla="*/ 65 w 84"/>
              <a:gd name="T39" fmla="*/ 78 h 84"/>
              <a:gd name="T40" fmla="*/ 71 w 84"/>
              <a:gd name="T41" fmla="*/ 71 h 84"/>
              <a:gd name="T42" fmla="*/ 78 w 84"/>
              <a:gd name="T43" fmla="*/ 65 h 84"/>
              <a:gd name="T44" fmla="*/ 82 w 84"/>
              <a:gd name="T45" fmla="*/ 58 h 84"/>
              <a:gd name="T46" fmla="*/ 84 w 84"/>
              <a:gd name="T47" fmla="*/ 50 h 84"/>
              <a:gd name="T48" fmla="*/ 84 w 84"/>
              <a:gd name="T49" fmla="*/ 41 h 84"/>
              <a:gd name="T50" fmla="*/ 84 w 84"/>
              <a:gd name="T51" fmla="*/ 32 h 84"/>
              <a:gd name="T52" fmla="*/ 82 w 84"/>
              <a:gd name="T53" fmla="*/ 26 h 84"/>
              <a:gd name="T54" fmla="*/ 78 w 84"/>
              <a:gd name="T55" fmla="*/ 17 h 84"/>
              <a:gd name="T56" fmla="*/ 71 w 84"/>
              <a:gd name="T57" fmla="*/ 11 h 84"/>
              <a:gd name="T58" fmla="*/ 65 w 84"/>
              <a:gd name="T59" fmla="*/ 7 h 84"/>
              <a:gd name="T60" fmla="*/ 58 w 84"/>
              <a:gd name="T61" fmla="*/ 2 h 84"/>
              <a:gd name="T62" fmla="*/ 50 w 84"/>
              <a:gd name="T63" fmla="*/ 0 h 84"/>
              <a:gd name="T64" fmla="*/ 41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1" y="0"/>
                </a:moveTo>
                <a:lnTo>
                  <a:pt x="32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6" y="65"/>
                </a:lnTo>
                <a:lnTo>
                  <a:pt x="11" y="71"/>
                </a:lnTo>
                <a:lnTo>
                  <a:pt x="17" y="78"/>
                </a:lnTo>
                <a:lnTo>
                  <a:pt x="26" y="80"/>
                </a:lnTo>
                <a:lnTo>
                  <a:pt x="32" y="84"/>
                </a:lnTo>
                <a:lnTo>
                  <a:pt x="41" y="84"/>
                </a:lnTo>
                <a:lnTo>
                  <a:pt x="50" y="84"/>
                </a:lnTo>
                <a:lnTo>
                  <a:pt x="58" y="80"/>
                </a:lnTo>
                <a:lnTo>
                  <a:pt x="65" y="78"/>
                </a:lnTo>
                <a:lnTo>
                  <a:pt x="71" y="71"/>
                </a:lnTo>
                <a:lnTo>
                  <a:pt x="78" y="65"/>
                </a:lnTo>
                <a:lnTo>
                  <a:pt x="82" y="58"/>
                </a:lnTo>
                <a:lnTo>
                  <a:pt x="84" y="50"/>
                </a:lnTo>
                <a:lnTo>
                  <a:pt x="84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5" y="7"/>
                </a:lnTo>
                <a:lnTo>
                  <a:pt x="58" y="2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9" name="Shape 2339"/>
          <p:cNvSpPr>
            <a:spLocks noChangeAspect="1"/>
          </p:cNvSpPr>
          <p:nvPr/>
        </p:nvSpPr>
        <p:spPr bwMode="auto">
          <a:xfrm>
            <a:off x="4347644" y="2297715"/>
            <a:ext cx="150977" cy="156532"/>
          </a:xfrm>
          <a:custGeom>
            <a:avLst/>
            <a:gdLst>
              <a:gd name="T0" fmla="*/ 41 w 82"/>
              <a:gd name="T1" fmla="*/ 0 h 85"/>
              <a:gd name="T2" fmla="*/ 32 w 82"/>
              <a:gd name="T3" fmla="*/ 2 h 85"/>
              <a:gd name="T4" fmla="*/ 26 w 82"/>
              <a:gd name="T5" fmla="*/ 5 h 85"/>
              <a:gd name="T6" fmla="*/ 17 w 82"/>
              <a:gd name="T7" fmla="*/ 9 h 85"/>
              <a:gd name="T8" fmla="*/ 11 w 82"/>
              <a:gd name="T9" fmla="*/ 13 h 85"/>
              <a:gd name="T10" fmla="*/ 6 w 82"/>
              <a:gd name="T11" fmla="*/ 20 h 85"/>
              <a:gd name="T12" fmla="*/ 2 w 82"/>
              <a:gd name="T13" fmla="*/ 26 h 85"/>
              <a:gd name="T14" fmla="*/ 0 w 82"/>
              <a:gd name="T15" fmla="*/ 35 h 85"/>
              <a:gd name="T16" fmla="*/ 0 w 82"/>
              <a:gd name="T17" fmla="*/ 43 h 85"/>
              <a:gd name="T18" fmla="*/ 0 w 82"/>
              <a:gd name="T19" fmla="*/ 52 h 85"/>
              <a:gd name="T20" fmla="*/ 2 w 82"/>
              <a:gd name="T21" fmla="*/ 59 h 85"/>
              <a:gd name="T22" fmla="*/ 6 w 82"/>
              <a:gd name="T23" fmla="*/ 65 h 85"/>
              <a:gd name="T24" fmla="*/ 11 w 82"/>
              <a:gd name="T25" fmla="*/ 72 h 85"/>
              <a:gd name="T26" fmla="*/ 17 w 82"/>
              <a:gd name="T27" fmla="*/ 78 h 85"/>
              <a:gd name="T28" fmla="*/ 26 w 82"/>
              <a:gd name="T29" fmla="*/ 80 h 85"/>
              <a:gd name="T30" fmla="*/ 32 w 82"/>
              <a:gd name="T31" fmla="*/ 85 h 85"/>
              <a:gd name="T32" fmla="*/ 41 w 82"/>
              <a:gd name="T33" fmla="*/ 85 h 85"/>
              <a:gd name="T34" fmla="*/ 50 w 82"/>
              <a:gd name="T35" fmla="*/ 85 h 85"/>
              <a:gd name="T36" fmla="*/ 58 w 82"/>
              <a:gd name="T37" fmla="*/ 80 h 85"/>
              <a:gd name="T38" fmla="*/ 65 w 82"/>
              <a:gd name="T39" fmla="*/ 78 h 85"/>
              <a:gd name="T40" fmla="*/ 71 w 82"/>
              <a:gd name="T41" fmla="*/ 72 h 85"/>
              <a:gd name="T42" fmla="*/ 76 w 82"/>
              <a:gd name="T43" fmla="*/ 65 h 85"/>
              <a:gd name="T44" fmla="*/ 80 w 82"/>
              <a:gd name="T45" fmla="*/ 59 h 85"/>
              <a:gd name="T46" fmla="*/ 82 w 82"/>
              <a:gd name="T47" fmla="*/ 52 h 85"/>
              <a:gd name="T48" fmla="*/ 82 w 82"/>
              <a:gd name="T49" fmla="*/ 43 h 85"/>
              <a:gd name="T50" fmla="*/ 82 w 82"/>
              <a:gd name="T51" fmla="*/ 35 h 85"/>
              <a:gd name="T52" fmla="*/ 80 w 82"/>
              <a:gd name="T53" fmla="*/ 26 h 85"/>
              <a:gd name="T54" fmla="*/ 76 w 82"/>
              <a:gd name="T55" fmla="*/ 20 h 85"/>
              <a:gd name="T56" fmla="*/ 71 w 82"/>
              <a:gd name="T57" fmla="*/ 13 h 85"/>
              <a:gd name="T58" fmla="*/ 65 w 82"/>
              <a:gd name="T59" fmla="*/ 9 h 85"/>
              <a:gd name="T60" fmla="*/ 58 w 82"/>
              <a:gd name="T61" fmla="*/ 5 h 85"/>
              <a:gd name="T62" fmla="*/ 50 w 82"/>
              <a:gd name="T63" fmla="*/ 2 h 85"/>
              <a:gd name="T64" fmla="*/ 41 w 82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5"/>
              <a:gd name="T101" fmla="*/ 82 w 82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5">
                <a:moveTo>
                  <a:pt x="41" y="0"/>
                </a:moveTo>
                <a:lnTo>
                  <a:pt x="32" y="2"/>
                </a:lnTo>
                <a:lnTo>
                  <a:pt x="26" y="5"/>
                </a:lnTo>
                <a:lnTo>
                  <a:pt x="17" y="9"/>
                </a:lnTo>
                <a:lnTo>
                  <a:pt x="11" y="13"/>
                </a:lnTo>
                <a:lnTo>
                  <a:pt x="6" y="20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0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6" y="65"/>
                </a:lnTo>
                <a:lnTo>
                  <a:pt x="80" y="59"/>
                </a:lnTo>
                <a:lnTo>
                  <a:pt x="82" y="52"/>
                </a:lnTo>
                <a:lnTo>
                  <a:pt x="82" y="43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0" name="Shape 2340"/>
          <p:cNvSpPr>
            <a:spLocks noChangeAspect="1"/>
          </p:cNvSpPr>
          <p:nvPr/>
        </p:nvSpPr>
        <p:spPr bwMode="auto">
          <a:xfrm>
            <a:off x="4347644" y="2297715"/>
            <a:ext cx="150977" cy="156532"/>
          </a:xfrm>
          <a:custGeom>
            <a:avLst/>
            <a:gdLst>
              <a:gd name="T0" fmla="*/ 41 w 82"/>
              <a:gd name="T1" fmla="*/ 0 h 85"/>
              <a:gd name="T2" fmla="*/ 32 w 82"/>
              <a:gd name="T3" fmla="*/ 2 h 85"/>
              <a:gd name="T4" fmla="*/ 26 w 82"/>
              <a:gd name="T5" fmla="*/ 5 h 85"/>
              <a:gd name="T6" fmla="*/ 17 w 82"/>
              <a:gd name="T7" fmla="*/ 9 h 85"/>
              <a:gd name="T8" fmla="*/ 11 w 82"/>
              <a:gd name="T9" fmla="*/ 13 h 85"/>
              <a:gd name="T10" fmla="*/ 6 w 82"/>
              <a:gd name="T11" fmla="*/ 20 h 85"/>
              <a:gd name="T12" fmla="*/ 2 w 82"/>
              <a:gd name="T13" fmla="*/ 26 h 85"/>
              <a:gd name="T14" fmla="*/ 0 w 82"/>
              <a:gd name="T15" fmla="*/ 35 h 85"/>
              <a:gd name="T16" fmla="*/ 0 w 82"/>
              <a:gd name="T17" fmla="*/ 43 h 85"/>
              <a:gd name="T18" fmla="*/ 0 w 82"/>
              <a:gd name="T19" fmla="*/ 52 h 85"/>
              <a:gd name="T20" fmla="*/ 2 w 82"/>
              <a:gd name="T21" fmla="*/ 59 h 85"/>
              <a:gd name="T22" fmla="*/ 6 w 82"/>
              <a:gd name="T23" fmla="*/ 65 h 85"/>
              <a:gd name="T24" fmla="*/ 11 w 82"/>
              <a:gd name="T25" fmla="*/ 72 h 85"/>
              <a:gd name="T26" fmla="*/ 17 w 82"/>
              <a:gd name="T27" fmla="*/ 78 h 85"/>
              <a:gd name="T28" fmla="*/ 26 w 82"/>
              <a:gd name="T29" fmla="*/ 80 h 85"/>
              <a:gd name="T30" fmla="*/ 32 w 82"/>
              <a:gd name="T31" fmla="*/ 85 h 85"/>
              <a:gd name="T32" fmla="*/ 41 w 82"/>
              <a:gd name="T33" fmla="*/ 85 h 85"/>
              <a:gd name="T34" fmla="*/ 50 w 82"/>
              <a:gd name="T35" fmla="*/ 85 h 85"/>
              <a:gd name="T36" fmla="*/ 58 w 82"/>
              <a:gd name="T37" fmla="*/ 80 h 85"/>
              <a:gd name="T38" fmla="*/ 65 w 82"/>
              <a:gd name="T39" fmla="*/ 78 h 85"/>
              <a:gd name="T40" fmla="*/ 71 w 82"/>
              <a:gd name="T41" fmla="*/ 72 h 85"/>
              <a:gd name="T42" fmla="*/ 76 w 82"/>
              <a:gd name="T43" fmla="*/ 65 h 85"/>
              <a:gd name="T44" fmla="*/ 80 w 82"/>
              <a:gd name="T45" fmla="*/ 59 h 85"/>
              <a:gd name="T46" fmla="*/ 82 w 82"/>
              <a:gd name="T47" fmla="*/ 52 h 85"/>
              <a:gd name="T48" fmla="*/ 82 w 82"/>
              <a:gd name="T49" fmla="*/ 43 h 85"/>
              <a:gd name="T50" fmla="*/ 82 w 82"/>
              <a:gd name="T51" fmla="*/ 35 h 85"/>
              <a:gd name="T52" fmla="*/ 80 w 82"/>
              <a:gd name="T53" fmla="*/ 26 h 85"/>
              <a:gd name="T54" fmla="*/ 76 w 82"/>
              <a:gd name="T55" fmla="*/ 20 h 85"/>
              <a:gd name="T56" fmla="*/ 71 w 82"/>
              <a:gd name="T57" fmla="*/ 13 h 85"/>
              <a:gd name="T58" fmla="*/ 65 w 82"/>
              <a:gd name="T59" fmla="*/ 9 h 85"/>
              <a:gd name="T60" fmla="*/ 58 w 82"/>
              <a:gd name="T61" fmla="*/ 5 h 85"/>
              <a:gd name="T62" fmla="*/ 50 w 82"/>
              <a:gd name="T63" fmla="*/ 2 h 85"/>
              <a:gd name="T64" fmla="*/ 41 w 82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5"/>
              <a:gd name="T101" fmla="*/ 82 w 82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5">
                <a:moveTo>
                  <a:pt x="41" y="0"/>
                </a:moveTo>
                <a:lnTo>
                  <a:pt x="32" y="2"/>
                </a:lnTo>
                <a:lnTo>
                  <a:pt x="26" y="5"/>
                </a:lnTo>
                <a:lnTo>
                  <a:pt x="17" y="9"/>
                </a:lnTo>
                <a:lnTo>
                  <a:pt x="11" y="13"/>
                </a:lnTo>
                <a:lnTo>
                  <a:pt x="6" y="20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0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6" y="65"/>
                </a:lnTo>
                <a:lnTo>
                  <a:pt x="80" y="59"/>
                </a:lnTo>
                <a:lnTo>
                  <a:pt x="82" y="52"/>
                </a:lnTo>
                <a:lnTo>
                  <a:pt x="82" y="43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1" name="Shape 2341"/>
          <p:cNvSpPr>
            <a:spLocks noChangeAspect="1"/>
          </p:cNvSpPr>
          <p:nvPr/>
        </p:nvSpPr>
        <p:spPr bwMode="auto">
          <a:xfrm>
            <a:off x="3717958" y="2918319"/>
            <a:ext cx="154660" cy="156532"/>
          </a:xfrm>
          <a:custGeom>
            <a:avLst/>
            <a:gdLst>
              <a:gd name="T0" fmla="*/ 41 w 84"/>
              <a:gd name="T1" fmla="*/ 0 h 85"/>
              <a:gd name="T2" fmla="*/ 32 w 84"/>
              <a:gd name="T3" fmla="*/ 0 h 85"/>
              <a:gd name="T4" fmla="*/ 26 w 84"/>
              <a:gd name="T5" fmla="*/ 3 h 85"/>
              <a:gd name="T6" fmla="*/ 17 w 84"/>
              <a:gd name="T7" fmla="*/ 7 h 85"/>
              <a:gd name="T8" fmla="*/ 11 w 84"/>
              <a:gd name="T9" fmla="*/ 11 h 85"/>
              <a:gd name="T10" fmla="*/ 6 w 84"/>
              <a:gd name="T11" fmla="*/ 18 h 85"/>
              <a:gd name="T12" fmla="*/ 2 w 84"/>
              <a:gd name="T13" fmla="*/ 26 h 85"/>
              <a:gd name="T14" fmla="*/ 0 w 84"/>
              <a:gd name="T15" fmla="*/ 33 h 85"/>
              <a:gd name="T16" fmla="*/ 0 w 84"/>
              <a:gd name="T17" fmla="*/ 42 h 85"/>
              <a:gd name="T18" fmla="*/ 0 w 84"/>
              <a:gd name="T19" fmla="*/ 50 h 85"/>
              <a:gd name="T20" fmla="*/ 2 w 84"/>
              <a:gd name="T21" fmla="*/ 59 h 85"/>
              <a:gd name="T22" fmla="*/ 6 w 84"/>
              <a:gd name="T23" fmla="*/ 65 h 85"/>
              <a:gd name="T24" fmla="*/ 11 w 84"/>
              <a:gd name="T25" fmla="*/ 72 h 85"/>
              <a:gd name="T26" fmla="*/ 17 w 84"/>
              <a:gd name="T27" fmla="*/ 78 h 85"/>
              <a:gd name="T28" fmla="*/ 26 w 84"/>
              <a:gd name="T29" fmla="*/ 83 h 85"/>
              <a:gd name="T30" fmla="*/ 32 w 84"/>
              <a:gd name="T31" fmla="*/ 85 h 85"/>
              <a:gd name="T32" fmla="*/ 41 w 84"/>
              <a:gd name="T33" fmla="*/ 85 h 85"/>
              <a:gd name="T34" fmla="*/ 50 w 84"/>
              <a:gd name="T35" fmla="*/ 85 h 85"/>
              <a:gd name="T36" fmla="*/ 58 w 84"/>
              <a:gd name="T37" fmla="*/ 83 h 85"/>
              <a:gd name="T38" fmla="*/ 65 w 84"/>
              <a:gd name="T39" fmla="*/ 78 h 85"/>
              <a:gd name="T40" fmla="*/ 71 w 84"/>
              <a:gd name="T41" fmla="*/ 72 h 85"/>
              <a:gd name="T42" fmla="*/ 78 w 84"/>
              <a:gd name="T43" fmla="*/ 65 h 85"/>
              <a:gd name="T44" fmla="*/ 80 w 84"/>
              <a:gd name="T45" fmla="*/ 59 h 85"/>
              <a:gd name="T46" fmla="*/ 84 w 84"/>
              <a:gd name="T47" fmla="*/ 50 h 85"/>
              <a:gd name="T48" fmla="*/ 84 w 84"/>
              <a:gd name="T49" fmla="*/ 42 h 85"/>
              <a:gd name="T50" fmla="*/ 84 w 84"/>
              <a:gd name="T51" fmla="*/ 33 h 85"/>
              <a:gd name="T52" fmla="*/ 80 w 84"/>
              <a:gd name="T53" fmla="*/ 26 h 85"/>
              <a:gd name="T54" fmla="*/ 78 w 84"/>
              <a:gd name="T55" fmla="*/ 18 h 85"/>
              <a:gd name="T56" fmla="*/ 71 w 84"/>
              <a:gd name="T57" fmla="*/ 11 h 85"/>
              <a:gd name="T58" fmla="*/ 65 w 84"/>
              <a:gd name="T59" fmla="*/ 7 h 85"/>
              <a:gd name="T60" fmla="*/ 58 w 84"/>
              <a:gd name="T61" fmla="*/ 3 h 85"/>
              <a:gd name="T62" fmla="*/ 50 w 84"/>
              <a:gd name="T63" fmla="*/ 0 h 85"/>
              <a:gd name="T64" fmla="*/ 41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1" y="0"/>
                </a:moveTo>
                <a:lnTo>
                  <a:pt x="32" y="0"/>
                </a:lnTo>
                <a:lnTo>
                  <a:pt x="26" y="3"/>
                </a:lnTo>
                <a:lnTo>
                  <a:pt x="17" y="7"/>
                </a:lnTo>
                <a:lnTo>
                  <a:pt x="11" y="11"/>
                </a:lnTo>
                <a:lnTo>
                  <a:pt x="6" y="18"/>
                </a:lnTo>
                <a:lnTo>
                  <a:pt x="2" y="26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3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3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0"/>
                </a:lnTo>
                <a:lnTo>
                  <a:pt x="84" y="42"/>
                </a:lnTo>
                <a:lnTo>
                  <a:pt x="84" y="33"/>
                </a:lnTo>
                <a:lnTo>
                  <a:pt x="80" y="26"/>
                </a:lnTo>
                <a:lnTo>
                  <a:pt x="78" y="18"/>
                </a:lnTo>
                <a:lnTo>
                  <a:pt x="71" y="11"/>
                </a:lnTo>
                <a:lnTo>
                  <a:pt x="65" y="7"/>
                </a:lnTo>
                <a:lnTo>
                  <a:pt x="58" y="3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2" name="Shape 2342"/>
          <p:cNvSpPr>
            <a:spLocks noChangeAspect="1"/>
          </p:cNvSpPr>
          <p:nvPr/>
        </p:nvSpPr>
        <p:spPr bwMode="auto">
          <a:xfrm>
            <a:off x="3717958" y="2918319"/>
            <a:ext cx="154660" cy="156532"/>
          </a:xfrm>
          <a:custGeom>
            <a:avLst/>
            <a:gdLst>
              <a:gd name="T0" fmla="*/ 41 w 84"/>
              <a:gd name="T1" fmla="*/ 0 h 85"/>
              <a:gd name="T2" fmla="*/ 32 w 84"/>
              <a:gd name="T3" fmla="*/ 0 h 85"/>
              <a:gd name="T4" fmla="*/ 26 w 84"/>
              <a:gd name="T5" fmla="*/ 3 h 85"/>
              <a:gd name="T6" fmla="*/ 17 w 84"/>
              <a:gd name="T7" fmla="*/ 7 h 85"/>
              <a:gd name="T8" fmla="*/ 11 w 84"/>
              <a:gd name="T9" fmla="*/ 11 h 85"/>
              <a:gd name="T10" fmla="*/ 6 w 84"/>
              <a:gd name="T11" fmla="*/ 18 h 85"/>
              <a:gd name="T12" fmla="*/ 2 w 84"/>
              <a:gd name="T13" fmla="*/ 26 h 85"/>
              <a:gd name="T14" fmla="*/ 0 w 84"/>
              <a:gd name="T15" fmla="*/ 33 h 85"/>
              <a:gd name="T16" fmla="*/ 0 w 84"/>
              <a:gd name="T17" fmla="*/ 42 h 85"/>
              <a:gd name="T18" fmla="*/ 0 w 84"/>
              <a:gd name="T19" fmla="*/ 50 h 85"/>
              <a:gd name="T20" fmla="*/ 2 w 84"/>
              <a:gd name="T21" fmla="*/ 59 h 85"/>
              <a:gd name="T22" fmla="*/ 6 w 84"/>
              <a:gd name="T23" fmla="*/ 65 h 85"/>
              <a:gd name="T24" fmla="*/ 11 w 84"/>
              <a:gd name="T25" fmla="*/ 72 h 85"/>
              <a:gd name="T26" fmla="*/ 17 w 84"/>
              <a:gd name="T27" fmla="*/ 78 h 85"/>
              <a:gd name="T28" fmla="*/ 26 w 84"/>
              <a:gd name="T29" fmla="*/ 83 h 85"/>
              <a:gd name="T30" fmla="*/ 32 w 84"/>
              <a:gd name="T31" fmla="*/ 85 h 85"/>
              <a:gd name="T32" fmla="*/ 41 w 84"/>
              <a:gd name="T33" fmla="*/ 85 h 85"/>
              <a:gd name="T34" fmla="*/ 50 w 84"/>
              <a:gd name="T35" fmla="*/ 85 h 85"/>
              <a:gd name="T36" fmla="*/ 58 w 84"/>
              <a:gd name="T37" fmla="*/ 83 h 85"/>
              <a:gd name="T38" fmla="*/ 65 w 84"/>
              <a:gd name="T39" fmla="*/ 78 h 85"/>
              <a:gd name="T40" fmla="*/ 71 w 84"/>
              <a:gd name="T41" fmla="*/ 72 h 85"/>
              <a:gd name="T42" fmla="*/ 78 w 84"/>
              <a:gd name="T43" fmla="*/ 65 h 85"/>
              <a:gd name="T44" fmla="*/ 80 w 84"/>
              <a:gd name="T45" fmla="*/ 59 h 85"/>
              <a:gd name="T46" fmla="*/ 84 w 84"/>
              <a:gd name="T47" fmla="*/ 50 h 85"/>
              <a:gd name="T48" fmla="*/ 84 w 84"/>
              <a:gd name="T49" fmla="*/ 42 h 85"/>
              <a:gd name="T50" fmla="*/ 84 w 84"/>
              <a:gd name="T51" fmla="*/ 33 h 85"/>
              <a:gd name="T52" fmla="*/ 80 w 84"/>
              <a:gd name="T53" fmla="*/ 26 h 85"/>
              <a:gd name="T54" fmla="*/ 78 w 84"/>
              <a:gd name="T55" fmla="*/ 18 h 85"/>
              <a:gd name="T56" fmla="*/ 71 w 84"/>
              <a:gd name="T57" fmla="*/ 11 h 85"/>
              <a:gd name="T58" fmla="*/ 65 w 84"/>
              <a:gd name="T59" fmla="*/ 7 h 85"/>
              <a:gd name="T60" fmla="*/ 58 w 84"/>
              <a:gd name="T61" fmla="*/ 3 h 85"/>
              <a:gd name="T62" fmla="*/ 50 w 84"/>
              <a:gd name="T63" fmla="*/ 0 h 85"/>
              <a:gd name="T64" fmla="*/ 41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1" y="0"/>
                </a:moveTo>
                <a:lnTo>
                  <a:pt x="32" y="0"/>
                </a:lnTo>
                <a:lnTo>
                  <a:pt x="26" y="3"/>
                </a:lnTo>
                <a:lnTo>
                  <a:pt x="17" y="7"/>
                </a:lnTo>
                <a:lnTo>
                  <a:pt x="11" y="11"/>
                </a:lnTo>
                <a:lnTo>
                  <a:pt x="6" y="18"/>
                </a:lnTo>
                <a:lnTo>
                  <a:pt x="2" y="26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3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3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0"/>
                </a:lnTo>
                <a:lnTo>
                  <a:pt x="84" y="42"/>
                </a:lnTo>
                <a:lnTo>
                  <a:pt x="84" y="33"/>
                </a:lnTo>
                <a:lnTo>
                  <a:pt x="80" y="26"/>
                </a:lnTo>
                <a:lnTo>
                  <a:pt x="78" y="18"/>
                </a:lnTo>
                <a:lnTo>
                  <a:pt x="71" y="11"/>
                </a:lnTo>
                <a:lnTo>
                  <a:pt x="65" y="7"/>
                </a:lnTo>
                <a:lnTo>
                  <a:pt x="58" y="3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3" name="Shape 2343"/>
          <p:cNvSpPr>
            <a:spLocks noChangeAspect="1"/>
          </p:cNvSpPr>
          <p:nvPr/>
        </p:nvSpPr>
        <p:spPr bwMode="auto">
          <a:xfrm>
            <a:off x="4097243" y="2918319"/>
            <a:ext cx="158342" cy="156532"/>
          </a:xfrm>
          <a:custGeom>
            <a:avLst/>
            <a:gdLst>
              <a:gd name="T0" fmla="*/ 43 w 86"/>
              <a:gd name="T1" fmla="*/ 0 h 85"/>
              <a:gd name="T2" fmla="*/ 34 w 86"/>
              <a:gd name="T3" fmla="*/ 0 h 85"/>
              <a:gd name="T4" fmla="*/ 26 w 86"/>
              <a:gd name="T5" fmla="*/ 3 h 85"/>
              <a:gd name="T6" fmla="*/ 19 w 86"/>
              <a:gd name="T7" fmla="*/ 7 h 85"/>
              <a:gd name="T8" fmla="*/ 13 w 86"/>
              <a:gd name="T9" fmla="*/ 11 h 85"/>
              <a:gd name="T10" fmla="*/ 8 w 86"/>
              <a:gd name="T11" fmla="*/ 18 h 85"/>
              <a:gd name="T12" fmla="*/ 4 w 86"/>
              <a:gd name="T13" fmla="*/ 26 h 85"/>
              <a:gd name="T14" fmla="*/ 2 w 86"/>
              <a:gd name="T15" fmla="*/ 33 h 85"/>
              <a:gd name="T16" fmla="*/ 0 w 86"/>
              <a:gd name="T17" fmla="*/ 42 h 85"/>
              <a:gd name="T18" fmla="*/ 2 w 86"/>
              <a:gd name="T19" fmla="*/ 50 h 85"/>
              <a:gd name="T20" fmla="*/ 4 w 86"/>
              <a:gd name="T21" fmla="*/ 59 h 85"/>
              <a:gd name="T22" fmla="*/ 8 w 86"/>
              <a:gd name="T23" fmla="*/ 65 h 85"/>
              <a:gd name="T24" fmla="*/ 13 w 86"/>
              <a:gd name="T25" fmla="*/ 72 h 85"/>
              <a:gd name="T26" fmla="*/ 19 w 86"/>
              <a:gd name="T27" fmla="*/ 78 h 85"/>
              <a:gd name="T28" fmla="*/ 26 w 86"/>
              <a:gd name="T29" fmla="*/ 83 h 85"/>
              <a:gd name="T30" fmla="*/ 34 w 86"/>
              <a:gd name="T31" fmla="*/ 85 h 85"/>
              <a:gd name="T32" fmla="*/ 43 w 86"/>
              <a:gd name="T33" fmla="*/ 85 h 85"/>
              <a:gd name="T34" fmla="*/ 52 w 86"/>
              <a:gd name="T35" fmla="*/ 85 h 85"/>
              <a:gd name="T36" fmla="*/ 60 w 86"/>
              <a:gd name="T37" fmla="*/ 83 h 85"/>
              <a:gd name="T38" fmla="*/ 67 w 86"/>
              <a:gd name="T39" fmla="*/ 78 h 85"/>
              <a:gd name="T40" fmla="*/ 73 w 86"/>
              <a:gd name="T41" fmla="*/ 72 h 85"/>
              <a:gd name="T42" fmla="*/ 80 w 86"/>
              <a:gd name="T43" fmla="*/ 65 h 85"/>
              <a:gd name="T44" fmla="*/ 82 w 86"/>
              <a:gd name="T45" fmla="*/ 59 h 85"/>
              <a:gd name="T46" fmla="*/ 84 w 86"/>
              <a:gd name="T47" fmla="*/ 50 h 85"/>
              <a:gd name="T48" fmla="*/ 86 w 86"/>
              <a:gd name="T49" fmla="*/ 42 h 85"/>
              <a:gd name="T50" fmla="*/ 84 w 86"/>
              <a:gd name="T51" fmla="*/ 33 h 85"/>
              <a:gd name="T52" fmla="*/ 82 w 86"/>
              <a:gd name="T53" fmla="*/ 26 h 85"/>
              <a:gd name="T54" fmla="*/ 80 w 86"/>
              <a:gd name="T55" fmla="*/ 18 h 85"/>
              <a:gd name="T56" fmla="*/ 73 w 86"/>
              <a:gd name="T57" fmla="*/ 11 h 85"/>
              <a:gd name="T58" fmla="*/ 67 w 86"/>
              <a:gd name="T59" fmla="*/ 7 h 85"/>
              <a:gd name="T60" fmla="*/ 60 w 86"/>
              <a:gd name="T61" fmla="*/ 3 h 85"/>
              <a:gd name="T62" fmla="*/ 52 w 86"/>
              <a:gd name="T63" fmla="*/ 0 h 85"/>
              <a:gd name="T64" fmla="*/ 43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3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2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3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3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4" y="50"/>
                </a:lnTo>
                <a:lnTo>
                  <a:pt x="86" y="42"/>
                </a:lnTo>
                <a:lnTo>
                  <a:pt x="84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3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4" name="Shape 2344"/>
          <p:cNvSpPr>
            <a:spLocks noChangeAspect="1"/>
          </p:cNvSpPr>
          <p:nvPr/>
        </p:nvSpPr>
        <p:spPr bwMode="auto">
          <a:xfrm>
            <a:off x="4097243" y="2918319"/>
            <a:ext cx="158342" cy="156532"/>
          </a:xfrm>
          <a:custGeom>
            <a:avLst/>
            <a:gdLst>
              <a:gd name="T0" fmla="*/ 43 w 86"/>
              <a:gd name="T1" fmla="*/ 0 h 85"/>
              <a:gd name="T2" fmla="*/ 34 w 86"/>
              <a:gd name="T3" fmla="*/ 0 h 85"/>
              <a:gd name="T4" fmla="*/ 26 w 86"/>
              <a:gd name="T5" fmla="*/ 3 h 85"/>
              <a:gd name="T6" fmla="*/ 19 w 86"/>
              <a:gd name="T7" fmla="*/ 7 h 85"/>
              <a:gd name="T8" fmla="*/ 13 w 86"/>
              <a:gd name="T9" fmla="*/ 11 h 85"/>
              <a:gd name="T10" fmla="*/ 8 w 86"/>
              <a:gd name="T11" fmla="*/ 18 h 85"/>
              <a:gd name="T12" fmla="*/ 4 w 86"/>
              <a:gd name="T13" fmla="*/ 26 h 85"/>
              <a:gd name="T14" fmla="*/ 2 w 86"/>
              <a:gd name="T15" fmla="*/ 33 h 85"/>
              <a:gd name="T16" fmla="*/ 0 w 86"/>
              <a:gd name="T17" fmla="*/ 42 h 85"/>
              <a:gd name="T18" fmla="*/ 2 w 86"/>
              <a:gd name="T19" fmla="*/ 50 h 85"/>
              <a:gd name="T20" fmla="*/ 4 w 86"/>
              <a:gd name="T21" fmla="*/ 59 h 85"/>
              <a:gd name="T22" fmla="*/ 8 w 86"/>
              <a:gd name="T23" fmla="*/ 65 h 85"/>
              <a:gd name="T24" fmla="*/ 13 w 86"/>
              <a:gd name="T25" fmla="*/ 72 h 85"/>
              <a:gd name="T26" fmla="*/ 19 w 86"/>
              <a:gd name="T27" fmla="*/ 78 h 85"/>
              <a:gd name="T28" fmla="*/ 26 w 86"/>
              <a:gd name="T29" fmla="*/ 83 h 85"/>
              <a:gd name="T30" fmla="*/ 34 w 86"/>
              <a:gd name="T31" fmla="*/ 85 h 85"/>
              <a:gd name="T32" fmla="*/ 43 w 86"/>
              <a:gd name="T33" fmla="*/ 85 h 85"/>
              <a:gd name="T34" fmla="*/ 52 w 86"/>
              <a:gd name="T35" fmla="*/ 85 h 85"/>
              <a:gd name="T36" fmla="*/ 60 w 86"/>
              <a:gd name="T37" fmla="*/ 83 h 85"/>
              <a:gd name="T38" fmla="*/ 67 w 86"/>
              <a:gd name="T39" fmla="*/ 78 h 85"/>
              <a:gd name="T40" fmla="*/ 73 w 86"/>
              <a:gd name="T41" fmla="*/ 72 h 85"/>
              <a:gd name="T42" fmla="*/ 80 w 86"/>
              <a:gd name="T43" fmla="*/ 65 h 85"/>
              <a:gd name="T44" fmla="*/ 82 w 86"/>
              <a:gd name="T45" fmla="*/ 59 h 85"/>
              <a:gd name="T46" fmla="*/ 84 w 86"/>
              <a:gd name="T47" fmla="*/ 50 h 85"/>
              <a:gd name="T48" fmla="*/ 86 w 86"/>
              <a:gd name="T49" fmla="*/ 42 h 85"/>
              <a:gd name="T50" fmla="*/ 84 w 86"/>
              <a:gd name="T51" fmla="*/ 33 h 85"/>
              <a:gd name="T52" fmla="*/ 82 w 86"/>
              <a:gd name="T53" fmla="*/ 26 h 85"/>
              <a:gd name="T54" fmla="*/ 80 w 86"/>
              <a:gd name="T55" fmla="*/ 18 h 85"/>
              <a:gd name="T56" fmla="*/ 73 w 86"/>
              <a:gd name="T57" fmla="*/ 11 h 85"/>
              <a:gd name="T58" fmla="*/ 67 w 86"/>
              <a:gd name="T59" fmla="*/ 7 h 85"/>
              <a:gd name="T60" fmla="*/ 60 w 86"/>
              <a:gd name="T61" fmla="*/ 3 h 85"/>
              <a:gd name="T62" fmla="*/ 52 w 86"/>
              <a:gd name="T63" fmla="*/ 0 h 85"/>
              <a:gd name="T64" fmla="*/ 43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3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2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3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3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4" y="50"/>
                </a:lnTo>
                <a:lnTo>
                  <a:pt x="86" y="42"/>
                </a:lnTo>
                <a:lnTo>
                  <a:pt x="84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3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5" name="Shape 2345"/>
          <p:cNvSpPr>
            <a:spLocks noChangeAspect="1"/>
          </p:cNvSpPr>
          <p:nvPr/>
        </p:nvSpPr>
        <p:spPr bwMode="auto">
          <a:xfrm>
            <a:off x="4439704" y="2561057"/>
            <a:ext cx="154660" cy="158374"/>
          </a:xfrm>
          <a:custGeom>
            <a:avLst/>
            <a:gdLst>
              <a:gd name="T0" fmla="*/ 43 w 84"/>
              <a:gd name="T1" fmla="*/ 0 h 86"/>
              <a:gd name="T2" fmla="*/ 34 w 84"/>
              <a:gd name="T3" fmla="*/ 0 h 86"/>
              <a:gd name="T4" fmla="*/ 26 w 84"/>
              <a:gd name="T5" fmla="*/ 4 h 86"/>
              <a:gd name="T6" fmla="*/ 17 w 84"/>
              <a:gd name="T7" fmla="*/ 6 h 86"/>
              <a:gd name="T8" fmla="*/ 13 w 84"/>
              <a:gd name="T9" fmla="*/ 13 h 86"/>
              <a:gd name="T10" fmla="*/ 6 w 84"/>
              <a:gd name="T11" fmla="*/ 19 h 86"/>
              <a:gd name="T12" fmla="*/ 2 w 84"/>
              <a:gd name="T13" fmla="*/ 26 h 86"/>
              <a:gd name="T14" fmla="*/ 0 w 84"/>
              <a:gd name="T15" fmla="*/ 34 h 86"/>
              <a:gd name="T16" fmla="*/ 0 w 84"/>
              <a:gd name="T17" fmla="*/ 43 h 86"/>
              <a:gd name="T18" fmla="*/ 0 w 84"/>
              <a:gd name="T19" fmla="*/ 52 h 86"/>
              <a:gd name="T20" fmla="*/ 2 w 84"/>
              <a:gd name="T21" fmla="*/ 58 h 86"/>
              <a:gd name="T22" fmla="*/ 6 w 84"/>
              <a:gd name="T23" fmla="*/ 67 h 86"/>
              <a:gd name="T24" fmla="*/ 13 w 84"/>
              <a:gd name="T25" fmla="*/ 73 h 86"/>
              <a:gd name="T26" fmla="*/ 17 w 84"/>
              <a:gd name="T27" fmla="*/ 78 h 86"/>
              <a:gd name="T28" fmla="*/ 26 w 84"/>
              <a:gd name="T29" fmla="*/ 82 h 86"/>
              <a:gd name="T30" fmla="*/ 34 w 84"/>
              <a:gd name="T31" fmla="*/ 84 h 86"/>
              <a:gd name="T32" fmla="*/ 43 w 84"/>
              <a:gd name="T33" fmla="*/ 86 h 86"/>
              <a:gd name="T34" fmla="*/ 52 w 84"/>
              <a:gd name="T35" fmla="*/ 84 h 86"/>
              <a:gd name="T36" fmla="*/ 58 w 84"/>
              <a:gd name="T37" fmla="*/ 82 h 86"/>
              <a:gd name="T38" fmla="*/ 67 w 84"/>
              <a:gd name="T39" fmla="*/ 78 h 86"/>
              <a:gd name="T40" fmla="*/ 73 w 84"/>
              <a:gd name="T41" fmla="*/ 73 h 86"/>
              <a:gd name="T42" fmla="*/ 78 w 84"/>
              <a:gd name="T43" fmla="*/ 67 h 86"/>
              <a:gd name="T44" fmla="*/ 82 w 84"/>
              <a:gd name="T45" fmla="*/ 58 h 86"/>
              <a:gd name="T46" fmla="*/ 84 w 84"/>
              <a:gd name="T47" fmla="*/ 52 h 86"/>
              <a:gd name="T48" fmla="*/ 84 w 84"/>
              <a:gd name="T49" fmla="*/ 43 h 86"/>
              <a:gd name="T50" fmla="*/ 84 w 84"/>
              <a:gd name="T51" fmla="*/ 34 h 86"/>
              <a:gd name="T52" fmla="*/ 82 w 84"/>
              <a:gd name="T53" fmla="*/ 26 h 86"/>
              <a:gd name="T54" fmla="*/ 78 w 84"/>
              <a:gd name="T55" fmla="*/ 19 h 86"/>
              <a:gd name="T56" fmla="*/ 73 w 84"/>
              <a:gd name="T57" fmla="*/ 13 h 86"/>
              <a:gd name="T58" fmla="*/ 67 w 84"/>
              <a:gd name="T59" fmla="*/ 6 h 86"/>
              <a:gd name="T60" fmla="*/ 58 w 84"/>
              <a:gd name="T61" fmla="*/ 4 h 86"/>
              <a:gd name="T62" fmla="*/ 52 w 84"/>
              <a:gd name="T63" fmla="*/ 0 h 86"/>
              <a:gd name="T64" fmla="*/ 43 w 84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6"/>
              <a:gd name="T101" fmla="*/ 84 w 84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6">
                <a:moveTo>
                  <a:pt x="43" y="0"/>
                </a:moveTo>
                <a:lnTo>
                  <a:pt x="34" y="0"/>
                </a:lnTo>
                <a:lnTo>
                  <a:pt x="26" y="4"/>
                </a:lnTo>
                <a:lnTo>
                  <a:pt x="17" y="6"/>
                </a:lnTo>
                <a:lnTo>
                  <a:pt x="13" y="13"/>
                </a:lnTo>
                <a:lnTo>
                  <a:pt x="6" y="19"/>
                </a:lnTo>
                <a:lnTo>
                  <a:pt x="2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2" y="58"/>
                </a:lnTo>
                <a:lnTo>
                  <a:pt x="6" y="67"/>
                </a:lnTo>
                <a:lnTo>
                  <a:pt x="13" y="73"/>
                </a:lnTo>
                <a:lnTo>
                  <a:pt x="17" y="78"/>
                </a:lnTo>
                <a:lnTo>
                  <a:pt x="26" y="82"/>
                </a:lnTo>
                <a:lnTo>
                  <a:pt x="34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8"/>
                </a:lnTo>
                <a:lnTo>
                  <a:pt x="73" y="73"/>
                </a:lnTo>
                <a:lnTo>
                  <a:pt x="78" y="67"/>
                </a:lnTo>
                <a:lnTo>
                  <a:pt x="82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3" y="13"/>
                </a:lnTo>
                <a:lnTo>
                  <a:pt x="67" y="6"/>
                </a:lnTo>
                <a:lnTo>
                  <a:pt x="58" y="4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6" name="Shape 2346"/>
          <p:cNvSpPr>
            <a:spLocks noChangeAspect="1"/>
          </p:cNvSpPr>
          <p:nvPr/>
        </p:nvSpPr>
        <p:spPr bwMode="auto">
          <a:xfrm>
            <a:off x="4439704" y="2561057"/>
            <a:ext cx="154660" cy="158374"/>
          </a:xfrm>
          <a:custGeom>
            <a:avLst/>
            <a:gdLst>
              <a:gd name="T0" fmla="*/ 43 w 84"/>
              <a:gd name="T1" fmla="*/ 0 h 86"/>
              <a:gd name="T2" fmla="*/ 34 w 84"/>
              <a:gd name="T3" fmla="*/ 0 h 86"/>
              <a:gd name="T4" fmla="*/ 26 w 84"/>
              <a:gd name="T5" fmla="*/ 4 h 86"/>
              <a:gd name="T6" fmla="*/ 17 w 84"/>
              <a:gd name="T7" fmla="*/ 6 h 86"/>
              <a:gd name="T8" fmla="*/ 13 w 84"/>
              <a:gd name="T9" fmla="*/ 13 h 86"/>
              <a:gd name="T10" fmla="*/ 6 w 84"/>
              <a:gd name="T11" fmla="*/ 19 h 86"/>
              <a:gd name="T12" fmla="*/ 2 w 84"/>
              <a:gd name="T13" fmla="*/ 26 h 86"/>
              <a:gd name="T14" fmla="*/ 0 w 84"/>
              <a:gd name="T15" fmla="*/ 34 h 86"/>
              <a:gd name="T16" fmla="*/ 0 w 84"/>
              <a:gd name="T17" fmla="*/ 43 h 86"/>
              <a:gd name="T18" fmla="*/ 0 w 84"/>
              <a:gd name="T19" fmla="*/ 52 h 86"/>
              <a:gd name="T20" fmla="*/ 2 w 84"/>
              <a:gd name="T21" fmla="*/ 58 h 86"/>
              <a:gd name="T22" fmla="*/ 6 w 84"/>
              <a:gd name="T23" fmla="*/ 67 h 86"/>
              <a:gd name="T24" fmla="*/ 13 w 84"/>
              <a:gd name="T25" fmla="*/ 73 h 86"/>
              <a:gd name="T26" fmla="*/ 17 w 84"/>
              <a:gd name="T27" fmla="*/ 78 h 86"/>
              <a:gd name="T28" fmla="*/ 26 w 84"/>
              <a:gd name="T29" fmla="*/ 82 h 86"/>
              <a:gd name="T30" fmla="*/ 34 w 84"/>
              <a:gd name="T31" fmla="*/ 84 h 86"/>
              <a:gd name="T32" fmla="*/ 43 w 84"/>
              <a:gd name="T33" fmla="*/ 86 h 86"/>
              <a:gd name="T34" fmla="*/ 52 w 84"/>
              <a:gd name="T35" fmla="*/ 84 h 86"/>
              <a:gd name="T36" fmla="*/ 58 w 84"/>
              <a:gd name="T37" fmla="*/ 82 h 86"/>
              <a:gd name="T38" fmla="*/ 67 w 84"/>
              <a:gd name="T39" fmla="*/ 78 h 86"/>
              <a:gd name="T40" fmla="*/ 73 w 84"/>
              <a:gd name="T41" fmla="*/ 73 h 86"/>
              <a:gd name="T42" fmla="*/ 78 w 84"/>
              <a:gd name="T43" fmla="*/ 67 h 86"/>
              <a:gd name="T44" fmla="*/ 82 w 84"/>
              <a:gd name="T45" fmla="*/ 58 h 86"/>
              <a:gd name="T46" fmla="*/ 84 w 84"/>
              <a:gd name="T47" fmla="*/ 52 h 86"/>
              <a:gd name="T48" fmla="*/ 84 w 84"/>
              <a:gd name="T49" fmla="*/ 43 h 86"/>
              <a:gd name="T50" fmla="*/ 84 w 84"/>
              <a:gd name="T51" fmla="*/ 34 h 86"/>
              <a:gd name="T52" fmla="*/ 82 w 84"/>
              <a:gd name="T53" fmla="*/ 26 h 86"/>
              <a:gd name="T54" fmla="*/ 78 w 84"/>
              <a:gd name="T55" fmla="*/ 19 h 86"/>
              <a:gd name="T56" fmla="*/ 73 w 84"/>
              <a:gd name="T57" fmla="*/ 13 h 86"/>
              <a:gd name="T58" fmla="*/ 67 w 84"/>
              <a:gd name="T59" fmla="*/ 6 h 86"/>
              <a:gd name="T60" fmla="*/ 58 w 84"/>
              <a:gd name="T61" fmla="*/ 4 h 86"/>
              <a:gd name="T62" fmla="*/ 52 w 84"/>
              <a:gd name="T63" fmla="*/ 0 h 86"/>
              <a:gd name="T64" fmla="*/ 43 w 84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6"/>
              <a:gd name="T101" fmla="*/ 84 w 84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6">
                <a:moveTo>
                  <a:pt x="43" y="0"/>
                </a:moveTo>
                <a:lnTo>
                  <a:pt x="34" y="0"/>
                </a:lnTo>
                <a:lnTo>
                  <a:pt x="26" y="4"/>
                </a:lnTo>
                <a:lnTo>
                  <a:pt x="17" y="6"/>
                </a:lnTo>
                <a:lnTo>
                  <a:pt x="13" y="13"/>
                </a:lnTo>
                <a:lnTo>
                  <a:pt x="6" y="19"/>
                </a:lnTo>
                <a:lnTo>
                  <a:pt x="2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2" y="58"/>
                </a:lnTo>
                <a:lnTo>
                  <a:pt x="6" y="67"/>
                </a:lnTo>
                <a:lnTo>
                  <a:pt x="13" y="73"/>
                </a:lnTo>
                <a:lnTo>
                  <a:pt x="17" y="78"/>
                </a:lnTo>
                <a:lnTo>
                  <a:pt x="26" y="82"/>
                </a:lnTo>
                <a:lnTo>
                  <a:pt x="34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8"/>
                </a:lnTo>
                <a:lnTo>
                  <a:pt x="73" y="73"/>
                </a:lnTo>
                <a:lnTo>
                  <a:pt x="78" y="67"/>
                </a:lnTo>
                <a:lnTo>
                  <a:pt x="82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3" y="13"/>
                </a:lnTo>
                <a:lnTo>
                  <a:pt x="67" y="6"/>
                </a:lnTo>
                <a:lnTo>
                  <a:pt x="58" y="4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7" name="Shape 2347"/>
          <p:cNvSpPr>
            <a:spLocks noChangeAspect="1"/>
          </p:cNvSpPr>
          <p:nvPr/>
        </p:nvSpPr>
        <p:spPr bwMode="auto">
          <a:xfrm>
            <a:off x="4463639" y="2794935"/>
            <a:ext cx="158342" cy="160215"/>
          </a:xfrm>
          <a:custGeom>
            <a:avLst/>
            <a:gdLst>
              <a:gd name="T0" fmla="*/ 43 w 86"/>
              <a:gd name="T1" fmla="*/ 0 h 87"/>
              <a:gd name="T2" fmla="*/ 34 w 86"/>
              <a:gd name="T3" fmla="*/ 3 h 87"/>
              <a:gd name="T4" fmla="*/ 26 w 86"/>
              <a:gd name="T5" fmla="*/ 5 h 87"/>
              <a:gd name="T6" fmla="*/ 19 w 86"/>
              <a:gd name="T7" fmla="*/ 9 h 87"/>
              <a:gd name="T8" fmla="*/ 13 w 86"/>
              <a:gd name="T9" fmla="*/ 13 h 87"/>
              <a:gd name="T10" fmla="*/ 6 w 86"/>
              <a:gd name="T11" fmla="*/ 20 h 87"/>
              <a:gd name="T12" fmla="*/ 4 w 86"/>
              <a:gd name="T13" fmla="*/ 26 h 87"/>
              <a:gd name="T14" fmla="*/ 0 w 86"/>
              <a:gd name="T15" fmla="*/ 35 h 87"/>
              <a:gd name="T16" fmla="*/ 0 w 86"/>
              <a:gd name="T17" fmla="*/ 44 h 87"/>
              <a:gd name="T18" fmla="*/ 0 w 86"/>
              <a:gd name="T19" fmla="*/ 52 h 87"/>
              <a:gd name="T20" fmla="*/ 4 w 86"/>
              <a:gd name="T21" fmla="*/ 61 h 87"/>
              <a:gd name="T22" fmla="*/ 6 w 86"/>
              <a:gd name="T23" fmla="*/ 67 h 87"/>
              <a:gd name="T24" fmla="*/ 13 w 86"/>
              <a:gd name="T25" fmla="*/ 74 h 87"/>
              <a:gd name="T26" fmla="*/ 19 w 86"/>
              <a:gd name="T27" fmla="*/ 80 h 87"/>
              <a:gd name="T28" fmla="*/ 26 w 86"/>
              <a:gd name="T29" fmla="*/ 83 h 87"/>
              <a:gd name="T30" fmla="*/ 34 w 86"/>
              <a:gd name="T31" fmla="*/ 85 h 87"/>
              <a:gd name="T32" fmla="*/ 43 w 86"/>
              <a:gd name="T33" fmla="*/ 87 h 87"/>
              <a:gd name="T34" fmla="*/ 52 w 86"/>
              <a:gd name="T35" fmla="*/ 85 h 87"/>
              <a:gd name="T36" fmla="*/ 58 w 86"/>
              <a:gd name="T37" fmla="*/ 83 h 87"/>
              <a:gd name="T38" fmla="*/ 67 w 86"/>
              <a:gd name="T39" fmla="*/ 80 h 87"/>
              <a:gd name="T40" fmla="*/ 73 w 86"/>
              <a:gd name="T41" fmla="*/ 74 h 87"/>
              <a:gd name="T42" fmla="*/ 78 w 86"/>
              <a:gd name="T43" fmla="*/ 67 h 87"/>
              <a:gd name="T44" fmla="*/ 82 w 86"/>
              <a:gd name="T45" fmla="*/ 61 h 87"/>
              <a:gd name="T46" fmla="*/ 84 w 86"/>
              <a:gd name="T47" fmla="*/ 52 h 87"/>
              <a:gd name="T48" fmla="*/ 86 w 86"/>
              <a:gd name="T49" fmla="*/ 44 h 87"/>
              <a:gd name="T50" fmla="*/ 84 w 86"/>
              <a:gd name="T51" fmla="*/ 35 h 87"/>
              <a:gd name="T52" fmla="*/ 82 w 86"/>
              <a:gd name="T53" fmla="*/ 26 h 87"/>
              <a:gd name="T54" fmla="*/ 78 w 86"/>
              <a:gd name="T55" fmla="*/ 20 h 87"/>
              <a:gd name="T56" fmla="*/ 73 w 86"/>
              <a:gd name="T57" fmla="*/ 13 h 87"/>
              <a:gd name="T58" fmla="*/ 67 w 86"/>
              <a:gd name="T59" fmla="*/ 9 h 87"/>
              <a:gd name="T60" fmla="*/ 58 w 86"/>
              <a:gd name="T61" fmla="*/ 5 h 87"/>
              <a:gd name="T62" fmla="*/ 52 w 86"/>
              <a:gd name="T63" fmla="*/ 3 h 87"/>
              <a:gd name="T64" fmla="*/ 43 w 86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7"/>
              <a:gd name="T101" fmla="*/ 86 w 86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7">
                <a:moveTo>
                  <a:pt x="43" y="0"/>
                </a:moveTo>
                <a:lnTo>
                  <a:pt x="34" y="3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3"/>
                </a:lnTo>
                <a:lnTo>
                  <a:pt x="34" y="85"/>
                </a:lnTo>
                <a:lnTo>
                  <a:pt x="43" y="87"/>
                </a:lnTo>
                <a:lnTo>
                  <a:pt x="52" y="85"/>
                </a:lnTo>
                <a:lnTo>
                  <a:pt x="58" y="83"/>
                </a:lnTo>
                <a:lnTo>
                  <a:pt x="67" y="80"/>
                </a:lnTo>
                <a:lnTo>
                  <a:pt x="73" y="74"/>
                </a:lnTo>
                <a:lnTo>
                  <a:pt x="78" y="67"/>
                </a:lnTo>
                <a:lnTo>
                  <a:pt x="82" y="61"/>
                </a:lnTo>
                <a:lnTo>
                  <a:pt x="84" y="52"/>
                </a:lnTo>
                <a:lnTo>
                  <a:pt x="86" y="44"/>
                </a:lnTo>
                <a:lnTo>
                  <a:pt x="84" y="35"/>
                </a:lnTo>
                <a:lnTo>
                  <a:pt x="82" y="26"/>
                </a:lnTo>
                <a:lnTo>
                  <a:pt x="78" y="20"/>
                </a:lnTo>
                <a:lnTo>
                  <a:pt x="73" y="13"/>
                </a:lnTo>
                <a:lnTo>
                  <a:pt x="67" y="9"/>
                </a:lnTo>
                <a:lnTo>
                  <a:pt x="58" y="5"/>
                </a:lnTo>
                <a:lnTo>
                  <a:pt x="52" y="3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8" name="Shape 2348"/>
          <p:cNvSpPr>
            <a:spLocks noChangeAspect="1"/>
          </p:cNvSpPr>
          <p:nvPr/>
        </p:nvSpPr>
        <p:spPr bwMode="auto">
          <a:xfrm>
            <a:off x="4463639" y="2794935"/>
            <a:ext cx="158342" cy="160215"/>
          </a:xfrm>
          <a:custGeom>
            <a:avLst/>
            <a:gdLst>
              <a:gd name="T0" fmla="*/ 43 w 86"/>
              <a:gd name="T1" fmla="*/ 0 h 87"/>
              <a:gd name="T2" fmla="*/ 34 w 86"/>
              <a:gd name="T3" fmla="*/ 3 h 87"/>
              <a:gd name="T4" fmla="*/ 26 w 86"/>
              <a:gd name="T5" fmla="*/ 5 h 87"/>
              <a:gd name="T6" fmla="*/ 19 w 86"/>
              <a:gd name="T7" fmla="*/ 9 h 87"/>
              <a:gd name="T8" fmla="*/ 13 w 86"/>
              <a:gd name="T9" fmla="*/ 13 h 87"/>
              <a:gd name="T10" fmla="*/ 6 w 86"/>
              <a:gd name="T11" fmla="*/ 20 h 87"/>
              <a:gd name="T12" fmla="*/ 4 w 86"/>
              <a:gd name="T13" fmla="*/ 26 h 87"/>
              <a:gd name="T14" fmla="*/ 0 w 86"/>
              <a:gd name="T15" fmla="*/ 35 h 87"/>
              <a:gd name="T16" fmla="*/ 0 w 86"/>
              <a:gd name="T17" fmla="*/ 44 h 87"/>
              <a:gd name="T18" fmla="*/ 0 w 86"/>
              <a:gd name="T19" fmla="*/ 52 h 87"/>
              <a:gd name="T20" fmla="*/ 4 w 86"/>
              <a:gd name="T21" fmla="*/ 61 h 87"/>
              <a:gd name="T22" fmla="*/ 6 w 86"/>
              <a:gd name="T23" fmla="*/ 67 h 87"/>
              <a:gd name="T24" fmla="*/ 13 w 86"/>
              <a:gd name="T25" fmla="*/ 74 h 87"/>
              <a:gd name="T26" fmla="*/ 19 w 86"/>
              <a:gd name="T27" fmla="*/ 80 h 87"/>
              <a:gd name="T28" fmla="*/ 26 w 86"/>
              <a:gd name="T29" fmla="*/ 83 h 87"/>
              <a:gd name="T30" fmla="*/ 34 w 86"/>
              <a:gd name="T31" fmla="*/ 85 h 87"/>
              <a:gd name="T32" fmla="*/ 43 w 86"/>
              <a:gd name="T33" fmla="*/ 87 h 87"/>
              <a:gd name="T34" fmla="*/ 52 w 86"/>
              <a:gd name="T35" fmla="*/ 85 h 87"/>
              <a:gd name="T36" fmla="*/ 58 w 86"/>
              <a:gd name="T37" fmla="*/ 83 h 87"/>
              <a:gd name="T38" fmla="*/ 67 w 86"/>
              <a:gd name="T39" fmla="*/ 80 h 87"/>
              <a:gd name="T40" fmla="*/ 73 w 86"/>
              <a:gd name="T41" fmla="*/ 74 h 87"/>
              <a:gd name="T42" fmla="*/ 78 w 86"/>
              <a:gd name="T43" fmla="*/ 67 h 87"/>
              <a:gd name="T44" fmla="*/ 82 w 86"/>
              <a:gd name="T45" fmla="*/ 61 h 87"/>
              <a:gd name="T46" fmla="*/ 84 w 86"/>
              <a:gd name="T47" fmla="*/ 52 h 87"/>
              <a:gd name="T48" fmla="*/ 86 w 86"/>
              <a:gd name="T49" fmla="*/ 44 h 87"/>
              <a:gd name="T50" fmla="*/ 84 w 86"/>
              <a:gd name="T51" fmla="*/ 35 h 87"/>
              <a:gd name="T52" fmla="*/ 82 w 86"/>
              <a:gd name="T53" fmla="*/ 26 h 87"/>
              <a:gd name="T54" fmla="*/ 78 w 86"/>
              <a:gd name="T55" fmla="*/ 20 h 87"/>
              <a:gd name="T56" fmla="*/ 73 w 86"/>
              <a:gd name="T57" fmla="*/ 13 h 87"/>
              <a:gd name="T58" fmla="*/ 67 w 86"/>
              <a:gd name="T59" fmla="*/ 9 h 87"/>
              <a:gd name="T60" fmla="*/ 58 w 86"/>
              <a:gd name="T61" fmla="*/ 5 h 87"/>
              <a:gd name="T62" fmla="*/ 52 w 86"/>
              <a:gd name="T63" fmla="*/ 3 h 87"/>
              <a:gd name="T64" fmla="*/ 43 w 86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7"/>
              <a:gd name="T101" fmla="*/ 86 w 86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7">
                <a:moveTo>
                  <a:pt x="43" y="0"/>
                </a:moveTo>
                <a:lnTo>
                  <a:pt x="34" y="3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3"/>
                </a:lnTo>
                <a:lnTo>
                  <a:pt x="34" y="85"/>
                </a:lnTo>
                <a:lnTo>
                  <a:pt x="43" y="87"/>
                </a:lnTo>
                <a:lnTo>
                  <a:pt x="52" y="85"/>
                </a:lnTo>
                <a:lnTo>
                  <a:pt x="58" y="83"/>
                </a:lnTo>
                <a:lnTo>
                  <a:pt x="67" y="80"/>
                </a:lnTo>
                <a:lnTo>
                  <a:pt x="73" y="74"/>
                </a:lnTo>
                <a:lnTo>
                  <a:pt x="78" y="67"/>
                </a:lnTo>
                <a:lnTo>
                  <a:pt x="82" y="61"/>
                </a:lnTo>
                <a:lnTo>
                  <a:pt x="84" y="52"/>
                </a:lnTo>
                <a:lnTo>
                  <a:pt x="86" y="44"/>
                </a:lnTo>
                <a:lnTo>
                  <a:pt x="84" y="35"/>
                </a:lnTo>
                <a:lnTo>
                  <a:pt x="82" y="26"/>
                </a:lnTo>
                <a:lnTo>
                  <a:pt x="78" y="20"/>
                </a:lnTo>
                <a:lnTo>
                  <a:pt x="73" y="13"/>
                </a:lnTo>
                <a:lnTo>
                  <a:pt x="67" y="9"/>
                </a:lnTo>
                <a:lnTo>
                  <a:pt x="58" y="5"/>
                </a:lnTo>
                <a:lnTo>
                  <a:pt x="52" y="3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59" name="Shape 2355"/>
          <p:cNvSpPr>
            <a:spLocks noChangeAspect="1"/>
          </p:cNvSpPr>
          <p:nvPr/>
        </p:nvSpPr>
        <p:spPr bwMode="auto">
          <a:xfrm>
            <a:off x="577942" y="2516696"/>
            <a:ext cx="156501" cy="154691"/>
          </a:xfrm>
          <a:custGeom>
            <a:avLst/>
            <a:gdLst>
              <a:gd name="T0" fmla="*/ 42 w 85"/>
              <a:gd name="T1" fmla="*/ 0 h 84"/>
              <a:gd name="T2" fmla="*/ 33 w 85"/>
              <a:gd name="T3" fmla="*/ 0 h 84"/>
              <a:gd name="T4" fmla="*/ 26 w 85"/>
              <a:gd name="T5" fmla="*/ 2 h 84"/>
              <a:gd name="T6" fmla="*/ 18 w 85"/>
              <a:gd name="T7" fmla="*/ 6 h 84"/>
              <a:gd name="T8" fmla="*/ 11 w 85"/>
              <a:gd name="T9" fmla="*/ 13 h 84"/>
              <a:gd name="T10" fmla="*/ 7 w 85"/>
              <a:gd name="T11" fmla="*/ 17 h 84"/>
              <a:gd name="T12" fmla="*/ 3 w 85"/>
              <a:gd name="T13" fmla="*/ 26 h 84"/>
              <a:gd name="T14" fmla="*/ 0 w 85"/>
              <a:gd name="T15" fmla="*/ 32 h 84"/>
              <a:gd name="T16" fmla="*/ 0 w 85"/>
              <a:gd name="T17" fmla="*/ 41 h 84"/>
              <a:gd name="T18" fmla="*/ 0 w 85"/>
              <a:gd name="T19" fmla="*/ 49 h 84"/>
              <a:gd name="T20" fmla="*/ 3 w 85"/>
              <a:gd name="T21" fmla="*/ 58 h 84"/>
              <a:gd name="T22" fmla="*/ 7 w 85"/>
              <a:gd name="T23" fmla="*/ 64 h 84"/>
              <a:gd name="T24" fmla="*/ 11 w 85"/>
              <a:gd name="T25" fmla="*/ 71 h 84"/>
              <a:gd name="T26" fmla="*/ 18 w 85"/>
              <a:gd name="T27" fmla="*/ 75 h 84"/>
              <a:gd name="T28" fmla="*/ 26 w 85"/>
              <a:gd name="T29" fmla="*/ 80 h 84"/>
              <a:gd name="T30" fmla="*/ 33 w 85"/>
              <a:gd name="T31" fmla="*/ 82 h 84"/>
              <a:gd name="T32" fmla="*/ 42 w 85"/>
              <a:gd name="T33" fmla="*/ 84 h 84"/>
              <a:gd name="T34" fmla="*/ 50 w 85"/>
              <a:gd name="T35" fmla="*/ 82 h 84"/>
              <a:gd name="T36" fmla="*/ 59 w 85"/>
              <a:gd name="T37" fmla="*/ 80 h 84"/>
              <a:gd name="T38" fmla="*/ 65 w 85"/>
              <a:gd name="T39" fmla="*/ 75 h 84"/>
              <a:gd name="T40" fmla="*/ 72 w 85"/>
              <a:gd name="T41" fmla="*/ 71 h 84"/>
              <a:gd name="T42" fmla="*/ 78 w 85"/>
              <a:gd name="T43" fmla="*/ 64 h 84"/>
              <a:gd name="T44" fmla="*/ 83 w 85"/>
              <a:gd name="T45" fmla="*/ 58 h 84"/>
              <a:gd name="T46" fmla="*/ 85 w 85"/>
              <a:gd name="T47" fmla="*/ 49 h 84"/>
              <a:gd name="T48" fmla="*/ 85 w 85"/>
              <a:gd name="T49" fmla="*/ 41 h 84"/>
              <a:gd name="T50" fmla="*/ 85 w 85"/>
              <a:gd name="T51" fmla="*/ 32 h 84"/>
              <a:gd name="T52" fmla="*/ 83 w 85"/>
              <a:gd name="T53" fmla="*/ 26 h 84"/>
              <a:gd name="T54" fmla="*/ 78 w 85"/>
              <a:gd name="T55" fmla="*/ 17 h 84"/>
              <a:gd name="T56" fmla="*/ 72 w 85"/>
              <a:gd name="T57" fmla="*/ 13 h 84"/>
              <a:gd name="T58" fmla="*/ 65 w 85"/>
              <a:gd name="T59" fmla="*/ 6 h 84"/>
              <a:gd name="T60" fmla="*/ 59 w 85"/>
              <a:gd name="T61" fmla="*/ 2 h 84"/>
              <a:gd name="T62" fmla="*/ 50 w 85"/>
              <a:gd name="T63" fmla="*/ 0 h 84"/>
              <a:gd name="T64" fmla="*/ 42 w 85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4"/>
              <a:gd name="T101" fmla="*/ 85 w 85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4">
                <a:moveTo>
                  <a:pt x="42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3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3" y="58"/>
                </a:lnTo>
                <a:lnTo>
                  <a:pt x="7" y="64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2" y="84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8" y="64"/>
                </a:lnTo>
                <a:lnTo>
                  <a:pt x="83" y="58"/>
                </a:lnTo>
                <a:lnTo>
                  <a:pt x="85" y="49"/>
                </a:lnTo>
                <a:lnTo>
                  <a:pt x="85" y="41"/>
                </a:lnTo>
                <a:lnTo>
                  <a:pt x="85" y="32"/>
                </a:lnTo>
                <a:lnTo>
                  <a:pt x="83" y="26"/>
                </a:lnTo>
                <a:lnTo>
                  <a:pt x="78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0" name="Shape 2356"/>
          <p:cNvSpPr>
            <a:spLocks noChangeAspect="1"/>
          </p:cNvSpPr>
          <p:nvPr/>
        </p:nvSpPr>
        <p:spPr bwMode="auto">
          <a:xfrm>
            <a:off x="577942" y="2516696"/>
            <a:ext cx="156501" cy="154691"/>
          </a:xfrm>
          <a:custGeom>
            <a:avLst/>
            <a:gdLst>
              <a:gd name="T0" fmla="*/ 42 w 85"/>
              <a:gd name="T1" fmla="*/ 0 h 84"/>
              <a:gd name="T2" fmla="*/ 33 w 85"/>
              <a:gd name="T3" fmla="*/ 0 h 84"/>
              <a:gd name="T4" fmla="*/ 26 w 85"/>
              <a:gd name="T5" fmla="*/ 2 h 84"/>
              <a:gd name="T6" fmla="*/ 18 w 85"/>
              <a:gd name="T7" fmla="*/ 6 h 84"/>
              <a:gd name="T8" fmla="*/ 11 w 85"/>
              <a:gd name="T9" fmla="*/ 13 h 84"/>
              <a:gd name="T10" fmla="*/ 7 w 85"/>
              <a:gd name="T11" fmla="*/ 17 h 84"/>
              <a:gd name="T12" fmla="*/ 3 w 85"/>
              <a:gd name="T13" fmla="*/ 26 h 84"/>
              <a:gd name="T14" fmla="*/ 0 w 85"/>
              <a:gd name="T15" fmla="*/ 32 h 84"/>
              <a:gd name="T16" fmla="*/ 0 w 85"/>
              <a:gd name="T17" fmla="*/ 41 h 84"/>
              <a:gd name="T18" fmla="*/ 0 w 85"/>
              <a:gd name="T19" fmla="*/ 49 h 84"/>
              <a:gd name="T20" fmla="*/ 3 w 85"/>
              <a:gd name="T21" fmla="*/ 58 h 84"/>
              <a:gd name="T22" fmla="*/ 7 w 85"/>
              <a:gd name="T23" fmla="*/ 64 h 84"/>
              <a:gd name="T24" fmla="*/ 11 w 85"/>
              <a:gd name="T25" fmla="*/ 71 h 84"/>
              <a:gd name="T26" fmla="*/ 18 w 85"/>
              <a:gd name="T27" fmla="*/ 75 h 84"/>
              <a:gd name="T28" fmla="*/ 26 w 85"/>
              <a:gd name="T29" fmla="*/ 80 h 84"/>
              <a:gd name="T30" fmla="*/ 33 w 85"/>
              <a:gd name="T31" fmla="*/ 82 h 84"/>
              <a:gd name="T32" fmla="*/ 42 w 85"/>
              <a:gd name="T33" fmla="*/ 84 h 84"/>
              <a:gd name="T34" fmla="*/ 50 w 85"/>
              <a:gd name="T35" fmla="*/ 82 h 84"/>
              <a:gd name="T36" fmla="*/ 59 w 85"/>
              <a:gd name="T37" fmla="*/ 80 h 84"/>
              <a:gd name="T38" fmla="*/ 65 w 85"/>
              <a:gd name="T39" fmla="*/ 75 h 84"/>
              <a:gd name="T40" fmla="*/ 72 w 85"/>
              <a:gd name="T41" fmla="*/ 71 h 84"/>
              <a:gd name="T42" fmla="*/ 78 w 85"/>
              <a:gd name="T43" fmla="*/ 64 h 84"/>
              <a:gd name="T44" fmla="*/ 83 w 85"/>
              <a:gd name="T45" fmla="*/ 58 h 84"/>
              <a:gd name="T46" fmla="*/ 85 w 85"/>
              <a:gd name="T47" fmla="*/ 49 h 84"/>
              <a:gd name="T48" fmla="*/ 85 w 85"/>
              <a:gd name="T49" fmla="*/ 41 h 84"/>
              <a:gd name="T50" fmla="*/ 85 w 85"/>
              <a:gd name="T51" fmla="*/ 32 h 84"/>
              <a:gd name="T52" fmla="*/ 83 w 85"/>
              <a:gd name="T53" fmla="*/ 26 h 84"/>
              <a:gd name="T54" fmla="*/ 78 w 85"/>
              <a:gd name="T55" fmla="*/ 17 h 84"/>
              <a:gd name="T56" fmla="*/ 72 w 85"/>
              <a:gd name="T57" fmla="*/ 13 h 84"/>
              <a:gd name="T58" fmla="*/ 65 w 85"/>
              <a:gd name="T59" fmla="*/ 6 h 84"/>
              <a:gd name="T60" fmla="*/ 59 w 85"/>
              <a:gd name="T61" fmla="*/ 2 h 84"/>
              <a:gd name="T62" fmla="*/ 50 w 85"/>
              <a:gd name="T63" fmla="*/ 0 h 84"/>
              <a:gd name="T64" fmla="*/ 42 w 85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4"/>
              <a:gd name="T101" fmla="*/ 85 w 85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4">
                <a:moveTo>
                  <a:pt x="42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3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3" y="58"/>
                </a:lnTo>
                <a:lnTo>
                  <a:pt x="7" y="64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2" y="84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8" y="64"/>
                </a:lnTo>
                <a:lnTo>
                  <a:pt x="83" y="58"/>
                </a:lnTo>
                <a:lnTo>
                  <a:pt x="85" y="49"/>
                </a:lnTo>
                <a:lnTo>
                  <a:pt x="85" y="41"/>
                </a:lnTo>
                <a:lnTo>
                  <a:pt x="85" y="32"/>
                </a:lnTo>
                <a:lnTo>
                  <a:pt x="83" y="26"/>
                </a:lnTo>
                <a:lnTo>
                  <a:pt x="78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2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1" name="Shape 2379"/>
          <p:cNvSpPr>
            <a:spLocks noChangeAspect="1" noEditPoints="1"/>
          </p:cNvSpPr>
          <p:nvPr/>
        </p:nvSpPr>
        <p:spPr bwMode="auto">
          <a:xfrm>
            <a:off x="936690" y="2553932"/>
            <a:ext cx="318525" cy="132592"/>
          </a:xfrm>
          <a:custGeom>
            <a:avLst/>
            <a:gdLst>
              <a:gd name="T0" fmla="*/ 0 w 173"/>
              <a:gd name="T1" fmla="*/ 28 h 72"/>
              <a:gd name="T2" fmla="*/ 136 w 173"/>
              <a:gd name="T3" fmla="*/ 28 h 72"/>
              <a:gd name="T4" fmla="*/ 136 w 173"/>
              <a:gd name="T5" fmla="*/ 46 h 72"/>
              <a:gd name="T6" fmla="*/ 0 w 173"/>
              <a:gd name="T7" fmla="*/ 46 h 72"/>
              <a:gd name="T8" fmla="*/ 0 w 173"/>
              <a:gd name="T9" fmla="*/ 28 h 72"/>
              <a:gd name="T10" fmla="*/ 136 w 173"/>
              <a:gd name="T11" fmla="*/ 37 h 72"/>
              <a:gd name="T12" fmla="*/ 101 w 173"/>
              <a:gd name="T13" fmla="*/ 0 h 72"/>
              <a:gd name="T14" fmla="*/ 173 w 173"/>
              <a:gd name="T15" fmla="*/ 37 h 72"/>
              <a:gd name="T16" fmla="*/ 101 w 173"/>
              <a:gd name="T17" fmla="*/ 72 h 72"/>
              <a:gd name="T18" fmla="*/ 136 w 173"/>
              <a:gd name="T19" fmla="*/ 3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3"/>
              <a:gd name="T31" fmla="*/ 0 h 72"/>
              <a:gd name="T32" fmla="*/ 173 w 173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3" h="72">
                <a:moveTo>
                  <a:pt x="0" y="28"/>
                </a:moveTo>
                <a:lnTo>
                  <a:pt x="136" y="28"/>
                </a:lnTo>
                <a:lnTo>
                  <a:pt x="136" y="46"/>
                </a:lnTo>
                <a:lnTo>
                  <a:pt x="0" y="46"/>
                </a:lnTo>
                <a:lnTo>
                  <a:pt x="0" y="28"/>
                </a:lnTo>
                <a:close/>
                <a:moveTo>
                  <a:pt x="136" y="37"/>
                </a:moveTo>
                <a:lnTo>
                  <a:pt x="101" y="0"/>
                </a:lnTo>
                <a:lnTo>
                  <a:pt x="173" y="37"/>
                </a:lnTo>
                <a:lnTo>
                  <a:pt x="101" y="72"/>
                </a:lnTo>
                <a:lnTo>
                  <a:pt x="136" y="37"/>
                </a:lnTo>
                <a:close/>
              </a:path>
            </a:pathLst>
          </a:custGeom>
          <a:solidFill>
            <a:srgbClr val="333333"/>
          </a:solidFill>
          <a:ln w="3175" algn="ctr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2" name="Shape 2388"/>
          <p:cNvSpPr>
            <a:spLocks noChangeAspect="1"/>
          </p:cNvSpPr>
          <p:nvPr/>
        </p:nvSpPr>
        <p:spPr bwMode="auto">
          <a:xfrm>
            <a:off x="1401483" y="2481629"/>
            <a:ext cx="158342" cy="158374"/>
          </a:xfrm>
          <a:custGeom>
            <a:avLst/>
            <a:gdLst>
              <a:gd name="T0" fmla="*/ 43 w 86"/>
              <a:gd name="T1" fmla="*/ 0 h 86"/>
              <a:gd name="T2" fmla="*/ 35 w 86"/>
              <a:gd name="T3" fmla="*/ 0 h 86"/>
              <a:gd name="T4" fmla="*/ 26 w 86"/>
              <a:gd name="T5" fmla="*/ 2 h 86"/>
              <a:gd name="T6" fmla="*/ 19 w 86"/>
              <a:gd name="T7" fmla="*/ 6 h 86"/>
              <a:gd name="T8" fmla="*/ 13 w 86"/>
              <a:gd name="T9" fmla="*/ 13 h 86"/>
              <a:gd name="T10" fmla="*/ 6 w 86"/>
              <a:gd name="T11" fmla="*/ 19 h 86"/>
              <a:gd name="T12" fmla="*/ 4 w 86"/>
              <a:gd name="T13" fmla="*/ 26 h 86"/>
              <a:gd name="T14" fmla="*/ 0 w 86"/>
              <a:gd name="T15" fmla="*/ 34 h 86"/>
              <a:gd name="T16" fmla="*/ 0 w 86"/>
              <a:gd name="T17" fmla="*/ 43 h 86"/>
              <a:gd name="T18" fmla="*/ 0 w 86"/>
              <a:gd name="T19" fmla="*/ 51 h 86"/>
              <a:gd name="T20" fmla="*/ 4 w 86"/>
              <a:gd name="T21" fmla="*/ 58 h 86"/>
              <a:gd name="T22" fmla="*/ 6 w 86"/>
              <a:gd name="T23" fmla="*/ 67 h 86"/>
              <a:gd name="T24" fmla="*/ 13 w 86"/>
              <a:gd name="T25" fmla="*/ 73 h 86"/>
              <a:gd name="T26" fmla="*/ 19 w 86"/>
              <a:gd name="T27" fmla="*/ 77 h 86"/>
              <a:gd name="T28" fmla="*/ 26 w 86"/>
              <a:gd name="T29" fmla="*/ 82 h 86"/>
              <a:gd name="T30" fmla="*/ 35 w 86"/>
              <a:gd name="T31" fmla="*/ 84 h 86"/>
              <a:gd name="T32" fmla="*/ 43 w 86"/>
              <a:gd name="T33" fmla="*/ 86 h 86"/>
              <a:gd name="T34" fmla="*/ 52 w 86"/>
              <a:gd name="T35" fmla="*/ 84 h 86"/>
              <a:gd name="T36" fmla="*/ 58 w 86"/>
              <a:gd name="T37" fmla="*/ 82 h 86"/>
              <a:gd name="T38" fmla="*/ 67 w 86"/>
              <a:gd name="T39" fmla="*/ 77 h 86"/>
              <a:gd name="T40" fmla="*/ 74 w 86"/>
              <a:gd name="T41" fmla="*/ 73 h 86"/>
              <a:gd name="T42" fmla="*/ 78 w 86"/>
              <a:gd name="T43" fmla="*/ 67 h 86"/>
              <a:gd name="T44" fmla="*/ 82 w 86"/>
              <a:gd name="T45" fmla="*/ 58 h 86"/>
              <a:gd name="T46" fmla="*/ 84 w 86"/>
              <a:gd name="T47" fmla="*/ 51 h 86"/>
              <a:gd name="T48" fmla="*/ 86 w 86"/>
              <a:gd name="T49" fmla="*/ 43 h 86"/>
              <a:gd name="T50" fmla="*/ 84 w 86"/>
              <a:gd name="T51" fmla="*/ 34 h 86"/>
              <a:gd name="T52" fmla="*/ 82 w 86"/>
              <a:gd name="T53" fmla="*/ 26 h 86"/>
              <a:gd name="T54" fmla="*/ 78 w 86"/>
              <a:gd name="T55" fmla="*/ 19 h 86"/>
              <a:gd name="T56" fmla="*/ 74 w 86"/>
              <a:gd name="T57" fmla="*/ 13 h 86"/>
              <a:gd name="T58" fmla="*/ 67 w 86"/>
              <a:gd name="T59" fmla="*/ 6 h 86"/>
              <a:gd name="T60" fmla="*/ 58 w 86"/>
              <a:gd name="T61" fmla="*/ 2 h 86"/>
              <a:gd name="T62" fmla="*/ 52 w 86"/>
              <a:gd name="T63" fmla="*/ 0 h 86"/>
              <a:gd name="T64" fmla="*/ 43 w 86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6"/>
              <a:gd name="T101" fmla="*/ 86 w 86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6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9"/>
                </a:lnTo>
                <a:lnTo>
                  <a:pt x="4" y="26"/>
                </a:lnTo>
                <a:lnTo>
                  <a:pt x="0" y="34"/>
                </a:lnTo>
                <a:lnTo>
                  <a:pt x="0" y="43"/>
                </a:lnTo>
                <a:lnTo>
                  <a:pt x="0" y="51"/>
                </a:lnTo>
                <a:lnTo>
                  <a:pt x="4" y="58"/>
                </a:lnTo>
                <a:lnTo>
                  <a:pt x="6" y="67"/>
                </a:lnTo>
                <a:lnTo>
                  <a:pt x="13" y="73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7"/>
                </a:lnTo>
                <a:lnTo>
                  <a:pt x="74" y="73"/>
                </a:lnTo>
                <a:lnTo>
                  <a:pt x="78" y="67"/>
                </a:lnTo>
                <a:lnTo>
                  <a:pt x="82" y="58"/>
                </a:lnTo>
                <a:lnTo>
                  <a:pt x="84" y="51"/>
                </a:lnTo>
                <a:lnTo>
                  <a:pt x="86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3" name="Shape 2389"/>
          <p:cNvSpPr>
            <a:spLocks noChangeAspect="1"/>
          </p:cNvSpPr>
          <p:nvPr/>
        </p:nvSpPr>
        <p:spPr bwMode="auto">
          <a:xfrm>
            <a:off x="1401483" y="2481629"/>
            <a:ext cx="158342" cy="158374"/>
          </a:xfrm>
          <a:custGeom>
            <a:avLst/>
            <a:gdLst>
              <a:gd name="T0" fmla="*/ 43 w 86"/>
              <a:gd name="T1" fmla="*/ 0 h 86"/>
              <a:gd name="T2" fmla="*/ 35 w 86"/>
              <a:gd name="T3" fmla="*/ 0 h 86"/>
              <a:gd name="T4" fmla="*/ 26 w 86"/>
              <a:gd name="T5" fmla="*/ 2 h 86"/>
              <a:gd name="T6" fmla="*/ 19 w 86"/>
              <a:gd name="T7" fmla="*/ 6 h 86"/>
              <a:gd name="T8" fmla="*/ 13 w 86"/>
              <a:gd name="T9" fmla="*/ 13 h 86"/>
              <a:gd name="T10" fmla="*/ 6 w 86"/>
              <a:gd name="T11" fmla="*/ 19 h 86"/>
              <a:gd name="T12" fmla="*/ 4 w 86"/>
              <a:gd name="T13" fmla="*/ 26 h 86"/>
              <a:gd name="T14" fmla="*/ 0 w 86"/>
              <a:gd name="T15" fmla="*/ 34 h 86"/>
              <a:gd name="T16" fmla="*/ 0 w 86"/>
              <a:gd name="T17" fmla="*/ 43 h 86"/>
              <a:gd name="T18" fmla="*/ 0 w 86"/>
              <a:gd name="T19" fmla="*/ 51 h 86"/>
              <a:gd name="T20" fmla="*/ 4 w 86"/>
              <a:gd name="T21" fmla="*/ 58 h 86"/>
              <a:gd name="T22" fmla="*/ 6 w 86"/>
              <a:gd name="T23" fmla="*/ 67 h 86"/>
              <a:gd name="T24" fmla="*/ 13 w 86"/>
              <a:gd name="T25" fmla="*/ 73 h 86"/>
              <a:gd name="T26" fmla="*/ 19 w 86"/>
              <a:gd name="T27" fmla="*/ 77 h 86"/>
              <a:gd name="T28" fmla="*/ 26 w 86"/>
              <a:gd name="T29" fmla="*/ 82 h 86"/>
              <a:gd name="T30" fmla="*/ 35 w 86"/>
              <a:gd name="T31" fmla="*/ 84 h 86"/>
              <a:gd name="T32" fmla="*/ 43 w 86"/>
              <a:gd name="T33" fmla="*/ 86 h 86"/>
              <a:gd name="T34" fmla="*/ 52 w 86"/>
              <a:gd name="T35" fmla="*/ 84 h 86"/>
              <a:gd name="T36" fmla="*/ 58 w 86"/>
              <a:gd name="T37" fmla="*/ 82 h 86"/>
              <a:gd name="T38" fmla="*/ 67 w 86"/>
              <a:gd name="T39" fmla="*/ 77 h 86"/>
              <a:gd name="T40" fmla="*/ 74 w 86"/>
              <a:gd name="T41" fmla="*/ 73 h 86"/>
              <a:gd name="T42" fmla="*/ 78 w 86"/>
              <a:gd name="T43" fmla="*/ 67 h 86"/>
              <a:gd name="T44" fmla="*/ 82 w 86"/>
              <a:gd name="T45" fmla="*/ 58 h 86"/>
              <a:gd name="T46" fmla="*/ 84 w 86"/>
              <a:gd name="T47" fmla="*/ 51 h 86"/>
              <a:gd name="T48" fmla="*/ 86 w 86"/>
              <a:gd name="T49" fmla="*/ 43 h 86"/>
              <a:gd name="T50" fmla="*/ 84 w 86"/>
              <a:gd name="T51" fmla="*/ 34 h 86"/>
              <a:gd name="T52" fmla="*/ 82 w 86"/>
              <a:gd name="T53" fmla="*/ 26 h 86"/>
              <a:gd name="T54" fmla="*/ 78 w 86"/>
              <a:gd name="T55" fmla="*/ 19 h 86"/>
              <a:gd name="T56" fmla="*/ 74 w 86"/>
              <a:gd name="T57" fmla="*/ 13 h 86"/>
              <a:gd name="T58" fmla="*/ 67 w 86"/>
              <a:gd name="T59" fmla="*/ 6 h 86"/>
              <a:gd name="T60" fmla="*/ 58 w 86"/>
              <a:gd name="T61" fmla="*/ 2 h 86"/>
              <a:gd name="T62" fmla="*/ 52 w 86"/>
              <a:gd name="T63" fmla="*/ 0 h 86"/>
              <a:gd name="T64" fmla="*/ 43 w 86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6"/>
              <a:gd name="T101" fmla="*/ 86 w 86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6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9"/>
                </a:lnTo>
                <a:lnTo>
                  <a:pt x="4" y="26"/>
                </a:lnTo>
                <a:lnTo>
                  <a:pt x="0" y="34"/>
                </a:lnTo>
                <a:lnTo>
                  <a:pt x="0" y="43"/>
                </a:lnTo>
                <a:lnTo>
                  <a:pt x="0" y="51"/>
                </a:lnTo>
                <a:lnTo>
                  <a:pt x="4" y="58"/>
                </a:lnTo>
                <a:lnTo>
                  <a:pt x="6" y="67"/>
                </a:lnTo>
                <a:lnTo>
                  <a:pt x="13" y="73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7"/>
                </a:lnTo>
                <a:lnTo>
                  <a:pt x="74" y="73"/>
                </a:lnTo>
                <a:lnTo>
                  <a:pt x="78" y="67"/>
                </a:lnTo>
                <a:lnTo>
                  <a:pt x="82" y="58"/>
                </a:lnTo>
                <a:lnTo>
                  <a:pt x="84" y="51"/>
                </a:lnTo>
                <a:lnTo>
                  <a:pt x="86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4" name="Shape 2390"/>
          <p:cNvSpPr>
            <a:spLocks noChangeAspect="1"/>
          </p:cNvSpPr>
          <p:nvPr/>
        </p:nvSpPr>
        <p:spPr bwMode="auto">
          <a:xfrm>
            <a:off x="1600332" y="2452164"/>
            <a:ext cx="160183" cy="152849"/>
          </a:xfrm>
          <a:custGeom>
            <a:avLst/>
            <a:gdLst>
              <a:gd name="T0" fmla="*/ 43 w 87"/>
              <a:gd name="T1" fmla="*/ 0 h 83"/>
              <a:gd name="T2" fmla="*/ 35 w 87"/>
              <a:gd name="T3" fmla="*/ 0 h 83"/>
              <a:gd name="T4" fmla="*/ 26 w 87"/>
              <a:gd name="T5" fmla="*/ 3 h 83"/>
              <a:gd name="T6" fmla="*/ 20 w 87"/>
              <a:gd name="T7" fmla="*/ 7 h 83"/>
              <a:gd name="T8" fmla="*/ 13 w 87"/>
              <a:gd name="T9" fmla="*/ 11 h 83"/>
              <a:gd name="T10" fmla="*/ 7 w 87"/>
              <a:gd name="T11" fmla="*/ 18 h 83"/>
              <a:gd name="T12" fmla="*/ 4 w 87"/>
              <a:gd name="T13" fmla="*/ 24 h 83"/>
              <a:gd name="T14" fmla="*/ 0 w 87"/>
              <a:gd name="T15" fmla="*/ 33 h 83"/>
              <a:gd name="T16" fmla="*/ 0 w 87"/>
              <a:gd name="T17" fmla="*/ 42 h 83"/>
              <a:gd name="T18" fmla="*/ 0 w 87"/>
              <a:gd name="T19" fmla="*/ 50 h 83"/>
              <a:gd name="T20" fmla="*/ 4 w 87"/>
              <a:gd name="T21" fmla="*/ 57 h 83"/>
              <a:gd name="T22" fmla="*/ 7 w 87"/>
              <a:gd name="T23" fmla="*/ 65 h 83"/>
              <a:gd name="T24" fmla="*/ 13 w 87"/>
              <a:gd name="T25" fmla="*/ 72 h 83"/>
              <a:gd name="T26" fmla="*/ 20 w 87"/>
              <a:gd name="T27" fmla="*/ 76 h 83"/>
              <a:gd name="T28" fmla="*/ 26 w 87"/>
              <a:gd name="T29" fmla="*/ 80 h 83"/>
              <a:gd name="T30" fmla="*/ 35 w 87"/>
              <a:gd name="T31" fmla="*/ 83 h 83"/>
              <a:gd name="T32" fmla="*/ 43 w 87"/>
              <a:gd name="T33" fmla="*/ 83 h 83"/>
              <a:gd name="T34" fmla="*/ 52 w 87"/>
              <a:gd name="T35" fmla="*/ 83 h 83"/>
              <a:gd name="T36" fmla="*/ 59 w 87"/>
              <a:gd name="T37" fmla="*/ 80 h 83"/>
              <a:gd name="T38" fmla="*/ 67 w 87"/>
              <a:gd name="T39" fmla="*/ 76 h 83"/>
              <a:gd name="T40" fmla="*/ 74 w 87"/>
              <a:gd name="T41" fmla="*/ 72 h 83"/>
              <a:gd name="T42" fmla="*/ 78 w 87"/>
              <a:gd name="T43" fmla="*/ 65 h 83"/>
              <a:gd name="T44" fmla="*/ 82 w 87"/>
              <a:gd name="T45" fmla="*/ 57 h 83"/>
              <a:gd name="T46" fmla="*/ 85 w 87"/>
              <a:gd name="T47" fmla="*/ 50 h 83"/>
              <a:gd name="T48" fmla="*/ 87 w 87"/>
              <a:gd name="T49" fmla="*/ 42 h 83"/>
              <a:gd name="T50" fmla="*/ 85 w 87"/>
              <a:gd name="T51" fmla="*/ 33 h 83"/>
              <a:gd name="T52" fmla="*/ 82 w 87"/>
              <a:gd name="T53" fmla="*/ 24 h 83"/>
              <a:gd name="T54" fmla="*/ 78 w 87"/>
              <a:gd name="T55" fmla="*/ 18 h 83"/>
              <a:gd name="T56" fmla="*/ 74 w 87"/>
              <a:gd name="T57" fmla="*/ 11 h 83"/>
              <a:gd name="T58" fmla="*/ 67 w 87"/>
              <a:gd name="T59" fmla="*/ 7 h 83"/>
              <a:gd name="T60" fmla="*/ 59 w 87"/>
              <a:gd name="T61" fmla="*/ 3 h 83"/>
              <a:gd name="T62" fmla="*/ 52 w 87"/>
              <a:gd name="T63" fmla="*/ 0 h 83"/>
              <a:gd name="T64" fmla="*/ 43 w 87"/>
              <a:gd name="T65" fmla="*/ 0 h 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3"/>
              <a:gd name="T101" fmla="*/ 87 w 87"/>
              <a:gd name="T102" fmla="*/ 83 h 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3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4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4" y="57"/>
                </a:lnTo>
                <a:lnTo>
                  <a:pt x="7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3"/>
                </a:lnTo>
                <a:lnTo>
                  <a:pt x="43" y="83"/>
                </a:lnTo>
                <a:lnTo>
                  <a:pt x="52" y="83"/>
                </a:lnTo>
                <a:lnTo>
                  <a:pt x="59" y="80"/>
                </a:lnTo>
                <a:lnTo>
                  <a:pt x="67" y="76"/>
                </a:lnTo>
                <a:lnTo>
                  <a:pt x="74" y="72"/>
                </a:lnTo>
                <a:lnTo>
                  <a:pt x="78" y="65"/>
                </a:lnTo>
                <a:lnTo>
                  <a:pt x="82" y="57"/>
                </a:lnTo>
                <a:lnTo>
                  <a:pt x="85" y="50"/>
                </a:lnTo>
                <a:lnTo>
                  <a:pt x="87" y="42"/>
                </a:lnTo>
                <a:lnTo>
                  <a:pt x="85" y="33"/>
                </a:lnTo>
                <a:lnTo>
                  <a:pt x="82" y="24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3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5" name="Shape 2391"/>
          <p:cNvSpPr>
            <a:spLocks noChangeAspect="1"/>
          </p:cNvSpPr>
          <p:nvPr/>
        </p:nvSpPr>
        <p:spPr bwMode="auto">
          <a:xfrm>
            <a:off x="1600332" y="2452164"/>
            <a:ext cx="160183" cy="152849"/>
          </a:xfrm>
          <a:custGeom>
            <a:avLst/>
            <a:gdLst>
              <a:gd name="T0" fmla="*/ 43 w 87"/>
              <a:gd name="T1" fmla="*/ 0 h 83"/>
              <a:gd name="T2" fmla="*/ 35 w 87"/>
              <a:gd name="T3" fmla="*/ 0 h 83"/>
              <a:gd name="T4" fmla="*/ 26 w 87"/>
              <a:gd name="T5" fmla="*/ 3 h 83"/>
              <a:gd name="T6" fmla="*/ 20 w 87"/>
              <a:gd name="T7" fmla="*/ 7 h 83"/>
              <a:gd name="T8" fmla="*/ 13 w 87"/>
              <a:gd name="T9" fmla="*/ 11 h 83"/>
              <a:gd name="T10" fmla="*/ 7 w 87"/>
              <a:gd name="T11" fmla="*/ 18 h 83"/>
              <a:gd name="T12" fmla="*/ 4 w 87"/>
              <a:gd name="T13" fmla="*/ 24 h 83"/>
              <a:gd name="T14" fmla="*/ 0 w 87"/>
              <a:gd name="T15" fmla="*/ 33 h 83"/>
              <a:gd name="T16" fmla="*/ 0 w 87"/>
              <a:gd name="T17" fmla="*/ 42 h 83"/>
              <a:gd name="T18" fmla="*/ 0 w 87"/>
              <a:gd name="T19" fmla="*/ 50 h 83"/>
              <a:gd name="T20" fmla="*/ 4 w 87"/>
              <a:gd name="T21" fmla="*/ 57 h 83"/>
              <a:gd name="T22" fmla="*/ 7 w 87"/>
              <a:gd name="T23" fmla="*/ 65 h 83"/>
              <a:gd name="T24" fmla="*/ 13 w 87"/>
              <a:gd name="T25" fmla="*/ 72 h 83"/>
              <a:gd name="T26" fmla="*/ 20 w 87"/>
              <a:gd name="T27" fmla="*/ 76 h 83"/>
              <a:gd name="T28" fmla="*/ 26 w 87"/>
              <a:gd name="T29" fmla="*/ 80 h 83"/>
              <a:gd name="T30" fmla="*/ 35 w 87"/>
              <a:gd name="T31" fmla="*/ 83 h 83"/>
              <a:gd name="T32" fmla="*/ 43 w 87"/>
              <a:gd name="T33" fmla="*/ 83 h 83"/>
              <a:gd name="T34" fmla="*/ 52 w 87"/>
              <a:gd name="T35" fmla="*/ 83 h 83"/>
              <a:gd name="T36" fmla="*/ 59 w 87"/>
              <a:gd name="T37" fmla="*/ 80 h 83"/>
              <a:gd name="T38" fmla="*/ 67 w 87"/>
              <a:gd name="T39" fmla="*/ 76 h 83"/>
              <a:gd name="T40" fmla="*/ 74 w 87"/>
              <a:gd name="T41" fmla="*/ 72 h 83"/>
              <a:gd name="T42" fmla="*/ 78 w 87"/>
              <a:gd name="T43" fmla="*/ 65 h 83"/>
              <a:gd name="T44" fmla="*/ 82 w 87"/>
              <a:gd name="T45" fmla="*/ 57 h 83"/>
              <a:gd name="T46" fmla="*/ 85 w 87"/>
              <a:gd name="T47" fmla="*/ 50 h 83"/>
              <a:gd name="T48" fmla="*/ 87 w 87"/>
              <a:gd name="T49" fmla="*/ 42 h 83"/>
              <a:gd name="T50" fmla="*/ 85 w 87"/>
              <a:gd name="T51" fmla="*/ 33 h 83"/>
              <a:gd name="T52" fmla="*/ 82 w 87"/>
              <a:gd name="T53" fmla="*/ 24 h 83"/>
              <a:gd name="T54" fmla="*/ 78 w 87"/>
              <a:gd name="T55" fmla="*/ 18 h 83"/>
              <a:gd name="T56" fmla="*/ 74 w 87"/>
              <a:gd name="T57" fmla="*/ 11 h 83"/>
              <a:gd name="T58" fmla="*/ 67 w 87"/>
              <a:gd name="T59" fmla="*/ 7 h 83"/>
              <a:gd name="T60" fmla="*/ 59 w 87"/>
              <a:gd name="T61" fmla="*/ 3 h 83"/>
              <a:gd name="T62" fmla="*/ 52 w 87"/>
              <a:gd name="T63" fmla="*/ 0 h 83"/>
              <a:gd name="T64" fmla="*/ 43 w 87"/>
              <a:gd name="T65" fmla="*/ 0 h 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3"/>
              <a:gd name="T101" fmla="*/ 87 w 87"/>
              <a:gd name="T102" fmla="*/ 83 h 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3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4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4" y="57"/>
                </a:lnTo>
                <a:lnTo>
                  <a:pt x="7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3"/>
                </a:lnTo>
                <a:lnTo>
                  <a:pt x="43" y="83"/>
                </a:lnTo>
                <a:lnTo>
                  <a:pt x="52" y="83"/>
                </a:lnTo>
                <a:lnTo>
                  <a:pt x="59" y="80"/>
                </a:lnTo>
                <a:lnTo>
                  <a:pt x="67" y="76"/>
                </a:lnTo>
                <a:lnTo>
                  <a:pt x="74" y="72"/>
                </a:lnTo>
                <a:lnTo>
                  <a:pt x="78" y="65"/>
                </a:lnTo>
                <a:lnTo>
                  <a:pt x="82" y="57"/>
                </a:lnTo>
                <a:lnTo>
                  <a:pt x="85" y="50"/>
                </a:lnTo>
                <a:lnTo>
                  <a:pt x="87" y="42"/>
                </a:lnTo>
                <a:lnTo>
                  <a:pt x="85" y="33"/>
                </a:lnTo>
                <a:lnTo>
                  <a:pt x="82" y="24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3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6" name="Shape 2396"/>
          <p:cNvSpPr>
            <a:spLocks noChangeAspect="1"/>
          </p:cNvSpPr>
          <p:nvPr/>
        </p:nvSpPr>
        <p:spPr bwMode="auto">
          <a:xfrm>
            <a:off x="1528525" y="2671309"/>
            <a:ext cx="160183" cy="147324"/>
          </a:xfrm>
          <a:custGeom>
            <a:avLst/>
            <a:gdLst>
              <a:gd name="T0" fmla="*/ 43 w 87"/>
              <a:gd name="T1" fmla="*/ 0 h 80"/>
              <a:gd name="T2" fmla="*/ 35 w 87"/>
              <a:gd name="T3" fmla="*/ 0 h 80"/>
              <a:gd name="T4" fmla="*/ 26 w 87"/>
              <a:gd name="T5" fmla="*/ 3 h 80"/>
              <a:gd name="T6" fmla="*/ 20 w 87"/>
              <a:gd name="T7" fmla="*/ 7 h 80"/>
              <a:gd name="T8" fmla="*/ 13 w 87"/>
              <a:gd name="T9" fmla="*/ 11 h 80"/>
              <a:gd name="T10" fmla="*/ 9 w 87"/>
              <a:gd name="T11" fmla="*/ 18 h 80"/>
              <a:gd name="T12" fmla="*/ 5 w 87"/>
              <a:gd name="T13" fmla="*/ 24 h 80"/>
              <a:gd name="T14" fmla="*/ 2 w 87"/>
              <a:gd name="T15" fmla="*/ 33 h 80"/>
              <a:gd name="T16" fmla="*/ 0 w 87"/>
              <a:gd name="T17" fmla="*/ 41 h 80"/>
              <a:gd name="T18" fmla="*/ 2 w 87"/>
              <a:gd name="T19" fmla="*/ 48 h 80"/>
              <a:gd name="T20" fmla="*/ 5 w 87"/>
              <a:gd name="T21" fmla="*/ 57 h 80"/>
              <a:gd name="T22" fmla="*/ 9 w 87"/>
              <a:gd name="T23" fmla="*/ 63 h 80"/>
              <a:gd name="T24" fmla="*/ 13 w 87"/>
              <a:gd name="T25" fmla="*/ 70 h 80"/>
              <a:gd name="T26" fmla="*/ 20 w 87"/>
              <a:gd name="T27" fmla="*/ 74 h 80"/>
              <a:gd name="T28" fmla="*/ 26 w 87"/>
              <a:gd name="T29" fmla="*/ 78 h 80"/>
              <a:gd name="T30" fmla="*/ 35 w 87"/>
              <a:gd name="T31" fmla="*/ 80 h 80"/>
              <a:gd name="T32" fmla="*/ 43 w 87"/>
              <a:gd name="T33" fmla="*/ 80 h 80"/>
              <a:gd name="T34" fmla="*/ 52 w 87"/>
              <a:gd name="T35" fmla="*/ 80 h 80"/>
              <a:gd name="T36" fmla="*/ 61 w 87"/>
              <a:gd name="T37" fmla="*/ 78 h 80"/>
              <a:gd name="T38" fmla="*/ 67 w 87"/>
              <a:gd name="T39" fmla="*/ 74 h 80"/>
              <a:gd name="T40" fmla="*/ 74 w 87"/>
              <a:gd name="T41" fmla="*/ 70 h 80"/>
              <a:gd name="T42" fmla="*/ 80 w 87"/>
              <a:gd name="T43" fmla="*/ 63 h 80"/>
              <a:gd name="T44" fmla="*/ 82 w 87"/>
              <a:gd name="T45" fmla="*/ 57 h 80"/>
              <a:gd name="T46" fmla="*/ 85 w 87"/>
              <a:gd name="T47" fmla="*/ 48 h 80"/>
              <a:gd name="T48" fmla="*/ 87 w 87"/>
              <a:gd name="T49" fmla="*/ 41 h 80"/>
              <a:gd name="T50" fmla="*/ 85 w 87"/>
              <a:gd name="T51" fmla="*/ 33 h 80"/>
              <a:gd name="T52" fmla="*/ 82 w 87"/>
              <a:gd name="T53" fmla="*/ 24 h 80"/>
              <a:gd name="T54" fmla="*/ 80 w 87"/>
              <a:gd name="T55" fmla="*/ 18 h 80"/>
              <a:gd name="T56" fmla="*/ 74 w 87"/>
              <a:gd name="T57" fmla="*/ 11 h 80"/>
              <a:gd name="T58" fmla="*/ 67 w 87"/>
              <a:gd name="T59" fmla="*/ 7 h 80"/>
              <a:gd name="T60" fmla="*/ 61 w 87"/>
              <a:gd name="T61" fmla="*/ 3 h 80"/>
              <a:gd name="T62" fmla="*/ 52 w 87"/>
              <a:gd name="T63" fmla="*/ 0 h 80"/>
              <a:gd name="T64" fmla="*/ 43 w 87"/>
              <a:gd name="T65" fmla="*/ 0 h 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0"/>
              <a:gd name="T101" fmla="*/ 87 w 87"/>
              <a:gd name="T102" fmla="*/ 80 h 8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0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9" y="18"/>
                </a:lnTo>
                <a:lnTo>
                  <a:pt x="5" y="24"/>
                </a:lnTo>
                <a:lnTo>
                  <a:pt x="2" y="33"/>
                </a:lnTo>
                <a:lnTo>
                  <a:pt x="0" y="41"/>
                </a:lnTo>
                <a:lnTo>
                  <a:pt x="2" y="48"/>
                </a:lnTo>
                <a:lnTo>
                  <a:pt x="5" y="57"/>
                </a:lnTo>
                <a:lnTo>
                  <a:pt x="9" y="63"/>
                </a:lnTo>
                <a:lnTo>
                  <a:pt x="13" y="70"/>
                </a:lnTo>
                <a:lnTo>
                  <a:pt x="20" y="74"/>
                </a:lnTo>
                <a:lnTo>
                  <a:pt x="26" y="78"/>
                </a:lnTo>
                <a:lnTo>
                  <a:pt x="35" y="80"/>
                </a:lnTo>
                <a:lnTo>
                  <a:pt x="43" y="80"/>
                </a:lnTo>
                <a:lnTo>
                  <a:pt x="52" y="80"/>
                </a:lnTo>
                <a:lnTo>
                  <a:pt x="61" y="78"/>
                </a:lnTo>
                <a:lnTo>
                  <a:pt x="67" y="74"/>
                </a:lnTo>
                <a:lnTo>
                  <a:pt x="74" y="70"/>
                </a:lnTo>
                <a:lnTo>
                  <a:pt x="80" y="63"/>
                </a:lnTo>
                <a:lnTo>
                  <a:pt x="82" y="57"/>
                </a:lnTo>
                <a:lnTo>
                  <a:pt x="85" y="48"/>
                </a:lnTo>
                <a:lnTo>
                  <a:pt x="87" y="41"/>
                </a:lnTo>
                <a:lnTo>
                  <a:pt x="85" y="33"/>
                </a:lnTo>
                <a:lnTo>
                  <a:pt x="82" y="24"/>
                </a:lnTo>
                <a:lnTo>
                  <a:pt x="80" y="18"/>
                </a:lnTo>
                <a:lnTo>
                  <a:pt x="74" y="11"/>
                </a:lnTo>
                <a:lnTo>
                  <a:pt x="67" y="7"/>
                </a:lnTo>
                <a:lnTo>
                  <a:pt x="61" y="3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7" name="Shape 2397"/>
          <p:cNvSpPr>
            <a:spLocks noChangeAspect="1"/>
          </p:cNvSpPr>
          <p:nvPr/>
        </p:nvSpPr>
        <p:spPr bwMode="auto">
          <a:xfrm>
            <a:off x="1528525" y="2671309"/>
            <a:ext cx="160183" cy="147324"/>
          </a:xfrm>
          <a:custGeom>
            <a:avLst/>
            <a:gdLst>
              <a:gd name="T0" fmla="*/ 43 w 87"/>
              <a:gd name="T1" fmla="*/ 0 h 80"/>
              <a:gd name="T2" fmla="*/ 35 w 87"/>
              <a:gd name="T3" fmla="*/ 0 h 80"/>
              <a:gd name="T4" fmla="*/ 26 w 87"/>
              <a:gd name="T5" fmla="*/ 3 h 80"/>
              <a:gd name="T6" fmla="*/ 20 w 87"/>
              <a:gd name="T7" fmla="*/ 7 h 80"/>
              <a:gd name="T8" fmla="*/ 13 w 87"/>
              <a:gd name="T9" fmla="*/ 11 h 80"/>
              <a:gd name="T10" fmla="*/ 9 w 87"/>
              <a:gd name="T11" fmla="*/ 18 h 80"/>
              <a:gd name="T12" fmla="*/ 5 w 87"/>
              <a:gd name="T13" fmla="*/ 24 h 80"/>
              <a:gd name="T14" fmla="*/ 2 w 87"/>
              <a:gd name="T15" fmla="*/ 33 h 80"/>
              <a:gd name="T16" fmla="*/ 0 w 87"/>
              <a:gd name="T17" fmla="*/ 41 h 80"/>
              <a:gd name="T18" fmla="*/ 2 w 87"/>
              <a:gd name="T19" fmla="*/ 48 h 80"/>
              <a:gd name="T20" fmla="*/ 5 w 87"/>
              <a:gd name="T21" fmla="*/ 57 h 80"/>
              <a:gd name="T22" fmla="*/ 9 w 87"/>
              <a:gd name="T23" fmla="*/ 63 h 80"/>
              <a:gd name="T24" fmla="*/ 13 w 87"/>
              <a:gd name="T25" fmla="*/ 70 h 80"/>
              <a:gd name="T26" fmla="*/ 20 w 87"/>
              <a:gd name="T27" fmla="*/ 74 h 80"/>
              <a:gd name="T28" fmla="*/ 26 w 87"/>
              <a:gd name="T29" fmla="*/ 78 h 80"/>
              <a:gd name="T30" fmla="*/ 35 w 87"/>
              <a:gd name="T31" fmla="*/ 80 h 80"/>
              <a:gd name="T32" fmla="*/ 43 w 87"/>
              <a:gd name="T33" fmla="*/ 80 h 80"/>
              <a:gd name="T34" fmla="*/ 52 w 87"/>
              <a:gd name="T35" fmla="*/ 80 h 80"/>
              <a:gd name="T36" fmla="*/ 61 w 87"/>
              <a:gd name="T37" fmla="*/ 78 h 80"/>
              <a:gd name="T38" fmla="*/ 67 w 87"/>
              <a:gd name="T39" fmla="*/ 74 h 80"/>
              <a:gd name="T40" fmla="*/ 74 w 87"/>
              <a:gd name="T41" fmla="*/ 70 h 80"/>
              <a:gd name="T42" fmla="*/ 80 w 87"/>
              <a:gd name="T43" fmla="*/ 63 h 80"/>
              <a:gd name="T44" fmla="*/ 82 w 87"/>
              <a:gd name="T45" fmla="*/ 57 h 80"/>
              <a:gd name="T46" fmla="*/ 85 w 87"/>
              <a:gd name="T47" fmla="*/ 48 h 80"/>
              <a:gd name="T48" fmla="*/ 87 w 87"/>
              <a:gd name="T49" fmla="*/ 41 h 80"/>
              <a:gd name="T50" fmla="*/ 85 w 87"/>
              <a:gd name="T51" fmla="*/ 33 h 80"/>
              <a:gd name="T52" fmla="*/ 82 w 87"/>
              <a:gd name="T53" fmla="*/ 24 h 80"/>
              <a:gd name="T54" fmla="*/ 80 w 87"/>
              <a:gd name="T55" fmla="*/ 18 h 80"/>
              <a:gd name="T56" fmla="*/ 74 w 87"/>
              <a:gd name="T57" fmla="*/ 11 h 80"/>
              <a:gd name="T58" fmla="*/ 67 w 87"/>
              <a:gd name="T59" fmla="*/ 7 h 80"/>
              <a:gd name="T60" fmla="*/ 61 w 87"/>
              <a:gd name="T61" fmla="*/ 3 h 80"/>
              <a:gd name="T62" fmla="*/ 52 w 87"/>
              <a:gd name="T63" fmla="*/ 0 h 80"/>
              <a:gd name="T64" fmla="*/ 43 w 87"/>
              <a:gd name="T65" fmla="*/ 0 h 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0"/>
              <a:gd name="T101" fmla="*/ 87 w 87"/>
              <a:gd name="T102" fmla="*/ 80 h 8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0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9" y="18"/>
                </a:lnTo>
                <a:lnTo>
                  <a:pt x="5" y="24"/>
                </a:lnTo>
                <a:lnTo>
                  <a:pt x="2" y="33"/>
                </a:lnTo>
                <a:lnTo>
                  <a:pt x="0" y="41"/>
                </a:lnTo>
                <a:lnTo>
                  <a:pt x="2" y="48"/>
                </a:lnTo>
                <a:lnTo>
                  <a:pt x="5" y="57"/>
                </a:lnTo>
                <a:lnTo>
                  <a:pt x="9" y="63"/>
                </a:lnTo>
                <a:lnTo>
                  <a:pt x="13" y="70"/>
                </a:lnTo>
                <a:lnTo>
                  <a:pt x="20" y="74"/>
                </a:lnTo>
                <a:lnTo>
                  <a:pt x="26" y="78"/>
                </a:lnTo>
                <a:lnTo>
                  <a:pt x="35" y="80"/>
                </a:lnTo>
                <a:lnTo>
                  <a:pt x="43" y="80"/>
                </a:lnTo>
                <a:lnTo>
                  <a:pt x="52" y="80"/>
                </a:lnTo>
                <a:lnTo>
                  <a:pt x="61" y="78"/>
                </a:lnTo>
                <a:lnTo>
                  <a:pt x="67" y="74"/>
                </a:lnTo>
                <a:lnTo>
                  <a:pt x="74" y="70"/>
                </a:lnTo>
                <a:lnTo>
                  <a:pt x="80" y="63"/>
                </a:lnTo>
                <a:lnTo>
                  <a:pt x="82" y="57"/>
                </a:lnTo>
                <a:lnTo>
                  <a:pt x="85" y="48"/>
                </a:lnTo>
                <a:lnTo>
                  <a:pt x="87" y="41"/>
                </a:lnTo>
                <a:lnTo>
                  <a:pt x="85" y="33"/>
                </a:lnTo>
                <a:lnTo>
                  <a:pt x="82" y="24"/>
                </a:lnTo>
                <a:lnTo>
                  <a:pt x="80" y="18"/>
                </a:lnTo>
                <a:lnTo>
                  <a:pt x="74" y="11"/>
                </a:lnTo>
                <a:lnTo>
                  <a:pt x="67" y="7"/>
                </a:lnTo>
                <a:lnTo>
                  <a:pt x="61" y="3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8" name="Shape 2418"/>
          <p:cNvSpPr>
            <a:spLocks noChangeAspect="1"/>
          </p:cNvSpPr>
          <p:nvPr/>
        </p:nvSpPr>
        <p:spPr bwMode="auto">
          <a:xfrm>
            <a:off x="1401483" y="2481629"/>
            <a:ext cx="158342" cy="158374"/>
          </a:xfrm>
          <a:custGeom>
            <a:avLst/>
            <a:gdLst>
              <a:gd name="T0" fmla="*/ 43 w 86"/>
              <a:gd name="T1" fmla="*/ 0 h 86"/>
              <a:gd name="T2" fmla="*/ 35 w 86"/>
              <a:gd name="T3" fmla="*/ 0 h 86"/>
              <a:gd name="T4" fmla="*/ 26 w 86"/>
              <a:gd name="T5" fmla="*/ 2 h 86"/>
              <a:gd name="T6" fmla="*/ 19 w 86"/>
              <a:gd name="T7" fmla="*/ 6 h 86"/>
              <a:gd name="T8" fmla="*/ 13 w 86"/>
              <a:gd name="T9" fmla="*/ 13 h 86"/>
              <a:gd name="T10" fmla="*/ 6 w 86"/>
              <a:gd name="T11" fmla="*/ 19 h 86"/>
              <a:gd name="T12" fmla="*/ 4 w 86"/>
              <a:gd name="T13" fmla="*/ 26 h 86"/>
              <a:gd name="T14" fmla="*/ 0 w 86"/>
              <a:gd name="T15" fmla="*/ 34 h 86"/>
              <a:gd name="T16" fmla="*/ 0 w 86"/>
              <a:gd name="T17" fmla="*/ 43 h 86"/>
              <a:gd name="T18" fmla="*/ 0 w 86"/>
              <a:gd name="T19" fmla="*/ 51 h 86"/>
              <a:gd name="T20" fmla="*/ 4 w 86"/>
              <a:gd name="T21" fmla="*/ 58 h 86"/>
              <a:gd name="T22" fmla="*/ 6 w 86"/>
              <a:gd name="T23" fmla="*/ 67 h 86"/>
              <a:gd name="T24" fmla="*/ 13 w 86"/>
              <a:gd name="T25" fmla="*/ 73 h 86"/>
              <a:gd name="T26" fmla="*/ 19 w 86"/>
              <a:gd name="T27" fmla="*/ 77 h 86"/>
              <a:gd name="T28" fmla="*/ 26 w 86"/>
              <a:gd name="T29" fmla="*/ 82 h 86"/>
              <a:gd name="T30" fmla="*/ 35 w 86"/>
              <a:gd name="T31" fmla="*/ 84 h 86"/>
              <a:gd name="T32" fmla="*/ 43 w 86"/>
              <a:gd name="T33" fmla="*/ 86 h 86"/>
              <a:gd name="T34" fmla="*/ 52 w 86"/>
              <a:gd name="T35" fmla="*/ 84 h 86"/>
              <a:gd name="T36" fmla="*/ 58 w 86"/>
              <a:gd name="T37" fmla="*/ 82 h 86"/>
              <a:gd name="T38" fmla="*/ 67 w 86"/>
              <a:gd name="T39" fmla="*/ 77 h 86"/>
              <a:gd name="T40" fmla="*/ 74 w 86"/>
              <a:gd name="T41" fmla="*/ 73 h 86"/>
              <a:gd name="T42" fmla="*/ 78 w 86"/>
              <a:gd name="T43" fmla="*/ 67 h 86"/>
              <a:gd name="T44" fmla="*/ 82 w 86"/>
              <a:gd name="T45" fmla="*/ 58 h 86"/>
              <a:gd name="T46" fmla="*/ 84 w 86"/>
              <a:gd name="T47" fmla="*/ 51 h 86"/>
              <a:gd name="T48" fmla="*/ 86 w 86"/>
              <a:gd name="T49" fmla="*/ 43 h 86"/>
              <a:gd name="T50" fmla="*/ 84 w 86"/>
              <a:gd name="T51" fmla="*/ 34 h 86"/>
              <a:gd name="T52" fmla="*/ 82 w 86"/>
              <a:gd name="T53" fmla="*/ 26 h 86"/>
              <a:gd name="T54" fmla="*/ 78 w 86"/>
              <a:gd name="T55" fmla="*/ 19 h 86"/>
              <a:gd name="T56" fmla="*/ 74 w 86"/>
              <a:gd name="T57" fmla="*/ 13 h 86"/>
              <a:gd name="T58" fmla="*/ 67 w 86"/>
              <a:gd name="T59" fmla="*/ 6 h 86"/>
              <a:gd name="T60" fmla="*/ 58 w 86"/>
              <a:gd name="T61" fmla="*/ 2 h 86"/>
              <a:gd name="T62" fmla="*/ 52 w 86"/>
              <a:gd name="T63" fmla="*/ 0 h 86"/>
              <a:gd name="T64" fmla="*/ 43 w 86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6"/>
              <a:gd name="T101" fmla="*/ 86 w 86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6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9"/>
                </a:lnTo>
                <a:lnTo>
                  <a:pt x="4" y="26"/>
                </a:lnTo>
                <a:lnTo>
                  <a:pt x="0" y="34"/>
                </a:lnTo>
                <a:lnTo>
                  <a:pt x="0" y="43"/>
                </a:lnTo>
                <a:lnTo>
                  <a:pt x="0" y="51"/>
                </a:lnTo>
                <a:lnTo>
                  <a:pt x="4" y="58"/>
                </a:lnTo>
                <a:lnTo>
                  <a:pt x="6" y="67"/>
                </a:lnTo>
                <a:lnTo>
                  <a:pt x="13" y="73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7"/>
                </a:lnTo>
                <a:lnTo>
                  <a:pt x="74" y="73"/>
                </a:lnTo>
                <a:lnTo>
                  <a:pt x="78" y="67"/>
                </a:lnTo>
                <a:lnTo>
                  <a:pt x="82" y="58"/>
                </a:lnTo>
                <a:lnTo>
                  <a:pt x="84" y="51"/>
                </a:lnTo>
                <a:lnTo>
                  <a:pt x="86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69" name="Shape 2419"/>
          <p:cNvSpPr>
            <a:spLocks noChangeAspect="1"/>
          </p:cNvSpPr>
          <p:nvPr/>
        </p:nvSpPr>
        <p:spPr bwMode="auto">
          <a:xfrm>
            <a:off x="1401483" y="2481629"/>
            <a:ext cx="158342" cy="158374"/>
          </a:xfrm>
          <a:custGeom>
            <a:avLst/>
            <a:gdLst>
              <a:gd name="T0" fmla="*/ 43 w 86"/>
              <a:gd name="T1" fmla="*/ 0 h 86"/>
              <a:gd name="T2" fmla="*/ 35 w 86"/>
              <a:gd name="T3" fmla="*/ 0 h 86"/>
              <a:gd name="T4" fmla="*/ 26 w 86"/>
              <a:gd name="T5" fmla="*/ 2 h 86"/>
              <a:gd name="T6" fmla="*/ 19 w 86"/>
              <a:gd name="T7" fmla="*/ 6 h 86"/>
              <a:gd name="T8" fmla="*/ 13 w 86"/>
              <a:gd name="T9" fmla="*/ 13 h 86"/>
              <a:gd name="T10" fmla="*/ 6 w 86"/>
              <a:gd name="T11" fmla="*/ 19 h 86"/>
              <a:gd name="T12" fmla="*/ 4 w 86"/>
              <a:gd name="T13" fmla="*/ 26 h 86"/>
              <a:gd name="T14" fmla="*/ 0 w 86"/>
              <a:gd name="T15" fmla="*/ 34 h 86"/>
              <a:gd name="T16" fmla="*/ 0 w 86"/>
              <a:gd name="T17" fmla="*/ 43 h 86"/>
              <a:gd name="T18" fmla="*/ 0 w 86"/>
              <a:gd name="T19" fmla="*/ 51 h 86"/>
              <a:gd name="T20" fmla="*/ 4 w 86"/>
              <a:gd name="T21" fmla="*/ 58 h 86"/>
              <a:gd name="T22" fmla="*/ 6 w 86"/>
              <a:gd name="T23" fmla="*/ 67 h 86"/>
              <a:gd name="T24" fmla="*/ 13 w 86"/>
              <a:gd name="T25" fmla="*/ 73 h 86"/>
              <a:gd name="T26" fmla="*/ 19 w 86"/>
              <a:gd name="T27" fmla="*/ 77 h 86"/>
              <a:gd name="T28" fmla="*/ 26 w 86"/>
              <a:gd name="T29" fmla="*/ 82 h 86"/>
              <a:gd name="T30" fmla="*/ 35 w 86"/>
              <a:gd name="T31" fmla="*/ 84 h 86"/>
              <a:gd name="T32" fmla="*/ 43 w 86"/>
              <a:gd name="T33" fmla="*/ 86 h 86"/>
              <a:gd name="T34" fmla="*/ 52 w 86"/>
              <a:gd name="T35" fmla="*/ 84 h 86"/>
              <a:gd name="T36" fmla="*/ 58 w 86"/>
              <a:gd name="T37" fmla="*/ 82 h 86"/>
              <a:gd name="T38" fmla="*/ 67 w 86"/>
              <a:gd name="T39" fmla="*/ 77 h 86"/>
              <a:gd name="T40" fmla="*/ 74 w 86"/>
              <a:gd name="T41" fmla="*/ 73 h 86"/>
              <a:gd name="T42" fmla="*/ 78 w 86"/>
              <a:gd name="T43" fmla="*/ 67 h 86"/>
              <a:gd name="T44" fmla="*/ 82 w 86"/>
              <a:gd name="T45" fmla="*/ 58 h 86"/>
              <a:gd name="T46" fmla="*/ 84 w 86"/>
              <a:gd name="T47" fmla="*/ 51 h 86"/>
              <a:gd name="T48" fmla="*/ 86 w 86"/>
              <a:gd name="T49" fmla="*/ 43 h 86"/>
              <a:gd name="T50" fmla="*/ 84 w 86"/>
              <a:gd name="T51" fmla="*/ 34 h 86"/>
              <a:gd name="T52" fmla="*/ 82 w 86"/>
              <a:gd name="T53" fmla="*/ 26 h 86"/>
              <a:gd name="T54" fmla="*/ 78 w 86"/>
              <a:gd name="T55" fmla="*/ 19 h 86"/>
              <a:gd name="T56" fmla="*/ 74 w 86"/>
              <a:gd name="T57" fmla="*/ 13 h 86"/>
              <a:gd name="T58" fmla="*/ 67 w 86"/>
              <a:gd name="T59" fmla="*/ 6 h 86"/>
              <a:gd name="T60" fmla="*/ 58 w 86"/>
              <a:gd name="T61" fmla="*/ 2 h 86"/>
              <a:gd name="T62" fmla="*/ 52 w 86"/>
              <a:gd name="T63" fmla="*/ 0 h 86"/>
              <a:gd name="T64" fmla="*/ 43 w 86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6"/>
              <a:gd name="T101" fmla="*/ 86 w 86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6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9"/>
                </a:lnTo>
                <a:lnTo>
                  <a:pt x="4" y="26"/>
                </a:lnTo>
                <a:lnTo>
                  <a:pt x="0" y="34"/>
                </a:lnTo>
                <a:lnTo>
                  <a:pt x="0" y="43"/>
                </a:lnTo>
                <a:lnTo>
                  <a:pt x="0" y="51"/>
                </a:lnTo>
                <a:lnTo>
                  <a:pt x="4" y="58"/>
                </a:lnTo>
                <a:lnTo>
                  <a:pt x="6" y="67"/>
                </a:lnTo>
                <a:lnTo>
                  <a:pt x="13" y="73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7"/>
                </a:lnTo>
                <a:lnTo>
                  <a:pt x="74" y="73"/>
                </a:lnTo>
                <a:lnTo>
                  <a:pt x="78" y="67"/>
                </a:lnTo>
                <a:lnTo>
                  <a:pt x="82" y="58"/>
                </a:lnTo>
                <a:lnTo>
                  <a:pt x="84" y="51"/>
                </a:lnTo>
                <a:lnTo>
                  <a:pt x="86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0" name="Shape 2420"/>
          <p:cNvSpPr>
            <a:spLocks noChangeAspect="1"/>
          </p:cNvSpPr>
          <p:nvPr/>
        </p:nvSpPr>
        <p:spPr bwMode="auto">
          <a:xfrm>
            <a:off x="1600332" y="2452164"/>
            <a:ext cx="160183" cy="152849"/>
          </a:xfrm>
          <a:custGeom>
            <a:avLst/>
            <a:gdLst>
              <a:gd name="T0" fmla="*/ 43 w 87"/>
              <a:gd name="T1" fmla="*/ 0 h 83"/>
              <a:gd name="T2" fmla="*/ 35 w 87"/>
              <a:gd name="T3" fmla="*/ 0 h 83"/>
              <a:gd name="T4" fmla="*/ 26 w 87"/>
              <a:gd name="T5" fmla="*/ 3 h 83"/>
              <a:gd name="T6" fmla="*/ 20 w 87"/>
              <a:gd name="T7" fmla="*/ 7 h 83"/>
              <a:gd name="T8" fmla="*/ 13 w 87"/>
              <a:gd name="T9" fmla="*/ 11 h 83"/>
              <a:gd name="T10" fmla="*/ 7 w 87"/>
              <a:gd name="T11" fmla="*/ 18 h 83"/>
              <a:gd name="T12" fmla="*/ 4 w 87"/>
              <a:gd name="T13" fmla="*/ 24 h 83"/>
              <a:gd name="T14" fmla="*/ 0 w 87"/>
              <a:gd name="T15" fmla="*/ 33 h 83"/>
              <a:gd name="T16" fmla="*/ 0 w 87"/>
              <a:gd name="T17" fmla="*/ 42 h 83"/>
              <a:gd name="T18" fmla="*/ 0 w 87"/>
              <a:gd name="T19" fmla="*/ 50 h 83"/>
              <a:gd name="T20" fmla="*/ 4 w 87"/>
              <a:gd name="T21" fmla="*/ 57 h 83"/>
              <a:gd name="T22" fmla="*/ 7 w 87"/>
              <a:gd name="T23" fmla="*/ 65 h 83"/>
              <a:gd name="T24" fmla="*/ 13 w 87"/>
              <a:gd name="T25" fmla="*/ 72 h 83"/>
              <a:gd name="T26" fmla="*/ 20 w 87"/>
              <a:gd name="T27" fmla="*/ 76 h 83"/>
              <a:gd name="T28" fmla="*/ 26 w 87"/>
              <a:gd name="T29" fmla="*/ 80 h 83"/>
              <a:gd name="T30" fmla="*/ 35 w 87"/>
              <a:gd name="T31" fmla="*/ 83 h 83"/>
              <a:gd name="T32" fmla="*/ 43 w 87"/>
              <a:gd name="T33" fmla="*/ 83 h 83"/>
              <a:gd name="T34" fmla="*/ 52 w 87"/>
              <a:gd name="T35" fmla="*/ 83 h 83"/>
              <a:gd name="T36" fmla="*/ 59 w 87"/>
              <a:gd name="T37" fmla="*/ 80 h 83"/>
              <a:gd name="T38" fmla="*/ 67 w 87"/>
              <a:gd name="T39" fmla="*/ 76 h 83"/>
              <a:gd name="T40" fmla="*/ 74 w 87"/>
              <a:gd name="T41" fmla="*/ 72 h 83"/>
              <a:gd name="T42" fmla="*/ 78 w 87"/>
              <a:gd name="T43" fmla="*/ 65 h 83"/>
              <a:gd name="T44" fmla="*/ 82 w 87"/>
              <a:gd name="T45" fmla="*/ 57 h 83"/>
              <a:gd name="T46" fmla="*/ 85 w 87"/>
              <a:gd name="T47" fmla="*/ 50 h 83"/>
              <a:gd name="T48" fmla="*/ 87 w 87"/>
              <a:gd name="T49" fmla="*/ 42 h 83"/>
              <a:gd name="T50" fmla="*/ 85 w 87"/>
              <a:gd name="T51" fmla="*/ 33 h 83"/>
              <a:gd name="T52" fmla="*/ 82 w 87"/>
              <a:gd name="T53" fmla="*/ 24 h 83"/>
              <a:gd name="T54" fmla="*/ 78 w 87"/>
              <a:gd name="T55" fmla="*/ 18 h 83"/>
              <a:gd name="T56" fmla="*/ 74 w 87"/>
              <a:gd name="T57" fmla="*/ 11 h 83"/>
              <a:gd name="T58" fmla="*/ 67 w 87"/>
              <a:gd name="T59" fmla="*/ 7 h 83"/>
              <a:gd name="T60" fmla="*/ 59 w 87"/>
              <a:gd name="T61" fmla="*/ 3 h 83"/>
              <a:gd name="T62" fmla="*/ 52 w 87"/>
              <a:gd name="T63" fmla="*/ 0 h 83"/>
              <a:gd name="T64" fmla="*/ 43 w 87"/>
              <a:gd name="T65" fmla="*/ 0 h 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3"/>
              <a:gd name="T101" fmla="*/ 87 w 87"/>
              <a:gd name="T102" fmla="*/ 83 h 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3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4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4" y="57"/>
                </a:lnTo>
                <a:lnTo>
                  <a:pt x="7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3"/>
                </a:lnTo>
                <a:lnTo>
                  <a:pt x="43" y="83"/>
                </a:lnTo>
                <a:lnTo>
                  <a:pt x="52" y="83"/>
                </a:lnTo>
                <a:lnTo>
                  <a:pt x="59" y="80"/>
                </a:lnTo>
                <a:lnTo>
                  <a:pt x="67" y="76"/>
                </a:lnTo>
                <a:lnTo>
                  <a:pt x="74" y="72"/>
                </a:lnTo>
                <a:lnTo>
                  <a:pt x="78" y="65"/>
                </a:lnTo>
                <a:lnTo>
                  <a:pt x="82" y="57"/>
                </a:lnTo>
                <a:lnTo>
                  <a:pt x="85" y="50"/>
                </a:lnTo>
                <a:lnTo>
                  <a:pt x="87" y="42"/>
                </a:lnTo>
                <a:lnTo>
                  <a:pt x="85" y="33"/>
                </a:lnTo>
                <a:lnTo>
                  <a:pt x="82" y="24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3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1" name="Shape 2421"/>
          <p:cNvSpPr>
            <a:spLocks noChangeAspect="1"/>
          </p:cNvSpPr>
          <p:nvPr/>
        </p:nvSpPr>
        <p:spPr bwMode="auto">
          <a:xfrm>
            <a:off x="1600332" y="2452164"/>
            <a:ext cx="160183" cy="152849"/>
          </a:xfrm>
          <a:custGeom>
            <a:avLst/>
            <a:gdLst>
              <a:gd name="T0" fmla="*/ 43 w 87"/>
              <a:gd name="T1" fmla="*/ 0 h 83"/>
              <a:gd name="T2" fmla="*/ 35 w 87"/>
              <a:gd name="T3" fmla="*/ 0 h 83"/>
              <a:gd name="T4" fmla="*/ 26 w 87"/>
              <a:gd name="T5" fmla="*/ 3 h 83"/>
              <a:gd name="T6" fmla="*/ 20 w 87"/>
              <a:gd name="T7" fmla="*/ 7 h 83"/>
              <a:gd name="T8" fmla="*/ 13 w 87"/>
              <a:gd name="T9" fmla="*/ 11 h 83"/>
              <a:gd name="T10" fmla="*/ 7 w 87"/>
              <a:gd name="T11" fmla="*/ 18 h 83"/>
              <a:gd name="T12" fmla="*/ 4 w 87"/>
              <a:gd name="T13" fmla="*/ 24 h 83"/>
              <a:gd name="T14" fmla="*/ 0 w 87"/>
              <a:gd name="T15" fmla="*/ 33 h 83"/>
              <a:gd name="T16" fmla="*/ 0 w 87"/>
              <a:gd name="T17" fmla="*/ 42 h 83"/>
              <a:gd name="T18" fmla="*/ 0 w 87"/>
              <a:gd name="T19" fmla="*/ 50 h 83"/>
              <a:gd name="T20" fmla="*/ 4 w 87"/>
              <a:gd name="T21" fmla="*/ 57 h 83"/>
              <a:gd name="T22" fmla="*/ 7 w 87"/>
              <a:gd name="T23" fmla="*/ 65 h 83"/>
              <a:gd name="T24" fmla="*/ 13 w 87"/>
              <a:gd name="T25" fmla="*/ 72 h 83"/>
              <a:gd name="T26" fmla="*/ 20 w 87"/>
              <a:gd name="T27" fmla="*/ 76 h 83"/>
              <a:gd name="T28" fmla="*/ 26 w 87"/>
              <a:gd name="T29" fmla="*/ 80 h 83"/>
              <a:gd name="T30" fmla="*/ 35 w 87"/>
              <a:gd name="T31" fmla="*/ 83 h 83"/>
              <a:gd name="T32" fmla="*/ 43 w 87"/>
              <a:gd name="T33" fmla="*/ 83 h 83"/>
              <a:gd name="T34" fmla="*/ 52 w 87"/>
              <a:gd name="T35" fmla="*/ 83 h 83"/>
              <a:gd name="T36" fmla="*/ 59 w 87"/>
              <a:gd name="T37" fmla="*/ 80 h 83"/>
              <a:gd name="T38" fmla="*/ 67 w 87"/>
              <a:gd name="T39" fmla="*/ 76 h 83"/>
              <a:gd name="T40" fmla="*/ 74 w 87"/>
              <a:gd name="T41" fmla="*/ 72 h 83"/>
              <a:gd name="T42" fmla="*/ 78 w 87"/>
              <a:gd name="T43" fmla="*/ 65 h 83"/>
              <a:gd name="T44" fmla="*/ 82 w 87"/>
              <a:gd name="T45" fmla="*/ 57 h 83"/>
              <a:gd name="T46" fmla="*/ 85 w 87"/>
              <a:gd name="T47" fmla="*/ 50 h 83"/>
              <a:gd name="T48" fmla="*/ 87 w 87"/>
              <a:gd name="T49" fmla="*/ 42 h 83"/>
              <a:gd name="T50" fmla="*/ 85 w 87"/>
              <a:gd name="T51" fmla="*/ 33 h 83"/>
              <a:gd name="T52" fmla="*/ 82 w 87"/>
              <a:gd name="T53" fmla="*/ 24 h 83"/>
              <a:gd name="T54" fmla="*/ 78 w 87"/>
              <a:gd name="T55" fmla="*/ 18 h 83"/>
              <a:gd name="T56" fmla="*/ 74 w 87"/>
              <a:gd name="T57" fmla="*/ 11 h 83"/>
              <a:gd name="T58" fmla="*/ 67 w 87"/>
              <a:gd name="T59" fmla="*/ 7 h 83"/>
              <a:gd name="T60" fmla="*/ 59 w 87"/>
              <a:gd name="T61" fmla="*/ 3 h 83"/>
              <a:gd name="T62" fmla="*/ 52 w 87"/>
              <a:gd name="T63" fmla="*/ 0 h 83"/>
              <a:gd name="T64" fmla="*/ 43 w 87"/>
              <a:gd name="T65" fmla="*/ 0 h 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3"/>
              <a:gd name="T101" fmla="*/ 87 w 87"/>
              <a:gd name="T102" fmla="*/ 83 h 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3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4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4" y="57"/>
                </a:lnTo>
                <a:lnTo>
                  <a:pt x="7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3"/>
                </a:lnTo>
                <a:lnTo>
                  <a:pt x="43" y="83"/>
                </a:lnTo>
                <a:lnTo>
                  <a:pt x="52" y="83"/>
                </a:lnTo>
                <a:lnTo>
                  <a:pt x="59" y="80"/>
                </a:lnTo>
                <a:lnTo>
                  <a:pt x="67" y="76"/>
                </a:lnTo>
                <a:lnTo>
                  <a:pt x="74" y="72"/>
                </a:lnTo>
                <a:lnTo>
                  <a:pt x="78" y="65"/>
                </a:lnTo>
                <a:lnTo>
                  <a:pt x="82" y="57"/>
                </a:lnTo>
                <a:lnTo>
                  <a:pt x="85" y="50"/>
                </a:lnTo>
                <a:lnTo>
                  <a:pt x="87" y="42"/>
                </a:lnTo>
                <a:lnTo>
                  <a:pt x="85" y="33"/>
                </a:lnTo>
                <a:lnTo>
                  <a:pt x="82" y="24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3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2" name="Shape 2426"/>
          <p:cNvSpPr>
            <a:spLocks noChangeAspect="1"/>
          </p:cNvSpPr>
          <p:nvPr/>
        </p:nvSpPr>
        <p:spPr bwMode="auto">
          <a:xfrm>
            <a:off x="1528525" y="2671309"/>
            <a:ext cx="160183" cy="147324"/>
          </a:xfrm>
          <a:custGeom>
            <a:avLst/>
            <a:gdLst>
              <a:gd name="T0" fmla="*/ 43 w 87"/>
              <a:gd name="T1" fmla="*/ 0 h 80"/>
              <a:gd name="T2" fmla="*/ 35 w 87"/>
              <a:gd name="T3" fmla="*/ 0 h 80"/>
              <a:gd name="T4" fmla="*/ 26 w 87"/>
              <a:gd name="T5" fmla="*/ 3 h 80"/>
              <a:gd name="T6" fmla="*/ 20 w 87"/>
              <a:gd name="T7" fmla="*/ 7 h 80"/>
              <a:gd name="T8" fmla="*/ 13 w 87"/>
              <a:gd name="T9" fmla="*/ 11 h 80"/>
              <a:gd name="T10" fmla="*/ 9 w 87"/>
              <a:gd name="T11" fmla="*/ 18 h 80"/>
              <a:gd name="T12" fmla="*/ 5 w 87"/>
              <a:gd name="T13" fmla="*/ 24 h 80"/>
              <a:gd name="T14" fmla="*/ 2 w 87"/>
              <a:gd name="T15" fmla="*/ 33 h 80"/>
              <a:gd name="T16" fmla="*/ 0 w 87"/>
              <a:gd name="T17" fmla="*/ 41 h 80"/>
              <a:gd name="T18" fmla="*/ 2 w 87"/>
              <a:gd name="T19" fmla="*/ 48 h 80"/>
              <a:gd name="T20" fmla="*/ 5 w 87"/>
              <a:gd name="T21" fmla="*/ 57 h 80"/>
              <a:gd name="T22" fmla="*/ 9 w 87"/>
              <a:gd name="T23" fmla="*/ 63 h 80"/>
              <a:gd name="T24" fmla="*/ 13 w 87"/>
              <a:gd name="T25" fmla="*/ 70 h 80"/>
              <a:gd name="T26" fmla="*/ 20 w 87"/>
              <a:gd name="T27" fmla="*/ 74 h 80"/>
              <a:gd name="T28" fmla="*/ 26 w 87"/>
              <a:gd name="T29" fmla="*/ 78 h 80"/>
              <a:gd name="T30" fmla="*/ 35 w 87"/>
              <a:gd name="T31" fmla="*/ 80 h 80"/>
              <a:gd name="T32" fmla="*/ 43 w 87"/>
              <a:gd name="T33" fmla="*/ 80 h 80"/>
              <a:gd name="T34" fmla="*/ 52 w 87"/>
              <a:gd name="T35" fmla="*/ 80 h 80"/>
              <a:gd name="T36" fmla="*/ 61 w 87"/>
              <a:gd name="T37" fmla="*/ 78 h 80"/>
              <a:gd name="T38" fmla="*/ 67 w 87"/>
              <a:gd name="T39" fmla="*/ 74 h 80"/>
              <a:gd name="T40" fmla="*/ 74 w 87"/>
              <a:gd name="T41" fmla="*/ 70 h 80"/>
              <a:gd name="T42" fmla="*/ 80 w 87"/>
              <a:gd name="T43" fmla="*/ 63 h 80"/>
              <a:gd name="T44" fmla="*/ 82 w 87"/>
              <a:gd name="T45" fmla="*/ 57 h 80"/>
              <a:gd name="T46" fmla="*/ 85 w 87"/>
              <a:gd name="T47" fmla="*/ 48 h 80"/>
              <a:gd name="T48" fmla="*/ 87 w 87"/>
              <a:gd name="T49" fmla="*/ 41 h 80"/>
              <a:gd name="T50" fmla="*/ 85 w 87"/>
              <a:gd name="T51" fmla="*/ 33 h 80"/>
              <a:gd name="T52" fmla="*/ 82 w 87"/>
              <a:gd name="T53" fmla="*/ 24 h 80"/>
              <a:gd name="T54" fmla="*/ 80 w 87"/>
              <a:gd name="T55" fmla="*/ 18 h 80"/>
              <a:gd name="T56" fmla="*/ 74 w 87"/>
              <a:gd name="T57" fmla="*/ 11 h 80"/>
              <a:gd name="T58" fmla="*/ 67 w 87"/>
              <a:gd name="T59" fmla="*/ 7 h 80"/>
              <a:gd name="T60" fmla="*/ 61 w 87"/>
              <a:gd name="T61" fmla="*/ 3 h 80"/>
              <a:gd name="T62" fmla="*/ 52 w 87"/>
              <a:gd name="T63" fmla="*/ 0 h 80"/>
              <a:gd name="T64" fmla="*/ 43 w 87"/>
              <a:gd name="T65" fmla="*/ 0 h 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0"/>
              <a:gd name="T101" fmla="*/ 87 w 87"/>
              <a:gd name="T102" fmla="*/ 80 h 8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0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9" y="18"/>
                </a:lnTo>
                <a:lnTo>
                  <a:pt x="5" y="24"/>
                </a:lnTo>
                <a:lnTo>
                  <a:pt x="2" y="33"/>
                </a:lnTo>
                <a:lnTo>
                  <a:pt x="0" y="41"/>
                </a:lnTo>
                <a:lnTo>
                  <a:pt x="2" y="48"/>
                </a:lnTo>
                <a:lnTo>
                  <a:pt x="5" y="57"/>
                </a:lnTo>
                <a:lnTo>
                  <a:pt x="9" y="63"/>
                </a:lnTo>
                <a:lnTo>
                  <a:pt x="13" y="70"/>
                </a:lnTo>
                <a:lnTo>
                  <a:pt x="20" y="74"/>
                </a:lnTo>
                <a:lnTo>
                  <a:pt x="26" y="78"/>
                </a:lnTo>
                <a:lnTo>
                  <a:pt x="35" y="80"/>
                </a:lnTo>
                <a:lnTo>
                  <a:pt x="43" y="80"/>
                </a:lnTo>
                <a:lnTo>
                  <a:pt x="52" y="80"/>
                </a:lnTo>
                <a:lnTo>
                  <a:pt x="61" y="78"/>
                </a:lnTo>
                <a:lnTo>
                  <a:pt x="67" y="74"/>
                </a:lnTo>
                <a:lnTo>
                  <a:pt x="74" y="70"/>
                </a:lnTo>
                <a:lnTo>
                  <a:pt x="80" y="63"/>
                </a:lnTo>
                <a:lnTo>
                  <a:pt x="82" y="57"/>
                </a:lnTo>
                <a:lnTo>
                  <a:pt x="85" y="48"/>
                </a:lnTo>
                <a:lnTo>
                  <a:pt x="87" y="41"/>
                </a:lnTo>
                <a:lnTo>
                  <a:pt x="85" y="33"/>
                </a:lnTo>
                <a:lnTo>
                  <a:pt x="82" y="24"/>
                </a:lnTo>
                <a:lnTo>
                  <a:pt x="80" y="18"/>
                </a:lnTo>
                <a:lnTo>
                  <a:pt x="74" y="11"/>
                </a:lnTo>
                <a:lnTo>
                  <a:pt x="67" y="7"/>
                </a:lnTo>
                <a:lnTo>
                  <a:pt x="61" y="3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3" name="Shape 2427"/>
          <p:cNvSpPr>
            <a:spLocks noChangeAspect="1"/>
          </p:cNvSpPr>
          <p:nvPr/>
        </p:nvSpPr>
        <p:spPr bwMode="auto">
          <a:xfrm>
            <a:off x="1528525" y="2671309"/>
            <a:ext cx="160183" cy="147324"/>
          </a:xfrm>
          <a:custGeom>
            <a:avLst/>
            <a:gdLst>
              <a:gd name="T0" fmla="*/ 43 w 87"/>
              <a:gd name="T1" fmla="*/ 0 h 80"/>
              <a:gd name="T2" fmla="*/ 35 w 87"/>
              <a:gd name="T3" fmla="*/ 0 h 80"/>
              <a:gd name="T4" fmla="*/ 26 w 87"/>
              <a:gd name="T5" fmla="*/ 3 h 80"/>
              <a:gd name="T6" fmla="*/ 20 w 87"/>
              <a:gd name="T7" fmla="*/ 7 h 80"/>
              <a:gd name="T8" fmla="*/ 13 w 87"/>
              <a:gd name="T9" fmla="*/ 11 h 80"/>
              <a:gd name="T10" fmla="*/ 9 w 87"/>
              <a:gd name="T11" fmla="*/ 18 h 80"/>
              <a:gd name="T12" fmla="*/ 5 w 87"/>
              <a:gd name="T13" fmla="*/ 24 h 80"/>
              <a:gd name="T14" fmla="*/ 2 w 87"/>
              <a:gd name="T15" fmla="*/ 33 h 80"/>
              <a:gd name="T16" fmla="*/ 0 w 87"/>
              <a:gd name="T17" fmla="*/ 41 h 80"/>
              <a:gd name="T18" fmla="*/ 2 w 87"/>
              <a:gd name="T19" fmla="*/ 48 h 80"/>
              <a:gd name="T20" fmla="*/ 5 w 87"/>
              <a:gd name="T21" fmla="*/ 57 h 80"/>
              <a:gd name="T22" fmla="*/ 9 w 87"/>
              <a:gd name="T23" fmla="*/ 63 h 80"/>
              <a:gd name="T24" fmla="*/ 13 w 87"/>
              <a:gd name="T25" fmla="*/ 70 h 80"/>
              <a:gd name="T26" fmla="*/ 20 w 87"/>
              <a:gd name="T27" fmla="*/ 74 h 80"/>
              <a:gd name="T28" fmla="*/ 26 w 87"/>
              <a:gd name="T29" fmla="*/ 78 h 80"/>
              <a:gd name="T30" fmla="*/ 35 w 87"/>
              <a:gd name="T31" fmla="*/ 80 h 80"/>
              <a:gd name="T32" fmla="*/ 43 w 87"/>
              <a:gd name="T33" fmla="*/ 80 h 80"/>
              <a:gd name="T34" fmla="*/ 52 w 87"/>
              <a:gd name="T35" fmla="*/ 80 h 80"/>
              <a:gd name="T36" fmla="*/ 61 w 87"/>
              <a:gd name="T37" fmla="*/ 78 h 80"/>
              <a:gd name="T38" fmla="*/ 67 w 87"/>
              <a:gd name="T39" fmla="*/ 74 h 80"/>
              <a:gd name="T40" fmla="*/ 74 w 87"/>
              <a:gd name="T41" fmla="*/ 70 h 80"/>
              <a:gd name="T42" fmla="*/ 80 w 87"/>
              <a:gd name="T43" fmla="*/ 63 h 80"/>
              <a:gd name="T44" fmla="*/ 82 w 87"/>
              <a:gd name="T45" fmla="*/ 57 h 80"/>
              <a:gd name="T46" fmla="*/ 85 w 87"/>
              <a:gd name="T47" fmla="*/ 48 h 80"/>
              <a:gd name="T48" fmla="*/ 87 w 87"/>
              <a:gd name="T49" fmla="*/ 41 h 80"/>
              <a:gd name="T50" fmla="*/ 85 w 87"/>
              <a:gd name="T51" fmla="*/ 33 h 80"/>
              <a:gd name="T52" fmla="*/ 82 w 87"/>
              <a:gd name="T53" fmla="*/ 24 h 80"/>
              <a:gd name="T54" fmla="*/ 80 w 87"/>
              <a:gd name="T55" fmla="*/ 18 h 80"/>
              <a:gd name="T56" fmla="*/ 74 w 87"/>
              <a:gd name="T57" fmla="*/ 11 h 80"/>
              <a:gd name="T58" fmla="*/ 67 w 87"/>
              <a:gd name="T59" fmla="*/ 7 h 80"/>
              <a:gd name="T60" fmla="*/ 61 w 87"/>
              <a:gd name="T61" fmla="*/ 3 h 80"/>
              <a:gd name="T62" fmla="*/ 52 w 87"/>
              <a:gd name="T63" fmla="*/ 0 h 80"/>
              <a:gd name="T64" fmla="*/ 43 w 87"/>
              <a:gd name="T65" fmla="*/ 0 h 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0"/>
              <a:gd name="T101" fmla="*/ 87 w 87"/>
              <a:gd name="T102" fmla="*/ 80 h 8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0">
                <a:moveTo>
                  <a:pt x="43" y="0"/>
                </a:moveTo>
                <a:lnTo>
                  <a:pt x="35" y="0"/>
                </a:lnTo>
                <a:lnTo>
                  <a:pt x="26" y="3"/>
                </a:lnTo>
                <a:lnTo>
                  <a:pt x="20" y="7"/>
                </a:lnTo>
                <a:lnTo>
                  <a:pt x="13" y="11"/>
                </a:lnTo>
                <a:lnTo>
                  <a:pt x="9" y="18"/>
                </a:lnTo>
                <a:lnTo>
                  <a:pt x="5" y="24"/>
                </a:lnTo>
                <a:lnTo>
                  <a:pt x="2" y="33"/>
                </a:lnTo>
                <a:lnTo>
                  <a:pt x="0" y="41"/>
                </a:lnTo>
                <a:lnTo>
                  <a:pt x="2" y="48"/>
                </a:lnTo>
                <a:lnTo>
                  <a:pt x="5" y="57"/>
                </a:lnTo>
                <a:lnTo>
                  <a:pt x="9" y="63"/>
                </a:lnTo>
                <a:lnTo>
                  <a:pt x="13" y="70"/>
                </a:lnTo>
                <a:lnTo>
                  <a:pt x="20" y="74"/>
                </a:lnTo>
                <a:lnTo>
                  <a:pt x="26" y="78"/>
                </a:lnTo>
                <a:lnTo>
                  <a:pt x="35" y="80"/>
                </a:lnTo>
                <a:lnTo>
                  <a:pt x="43" y="80"/>
                </a:lnTo>
                <a:lnTo>
                  <a:pt x="52" y="80"/>
                </a:lnTo>
                <a:lnTo>
                  <a:pt x="61" y="78"/>
                </a:lnTo>
                <a:lnTo>
                  <a:pt x="67" y="74"/>
                </a:lnTo>
                <a:lnTo>
                  <a:pt x="74" y="70"/>
                </a:lnTo>
                <a:lnTo>
                  <a:pt x="80" y="63"/>
                </a:lnTo>
                <a:lnTo>
                  <a:pt x="82" y="57"/>
                </a:lnTo>
                <a:lnTo>
                  <a:pt x="85" y="48"/>
                </a:lnTo>
                <a:lnTo>
                  <a:pt x="87" y="41"/>
                </a:lnTo>
                <a:lnTo>
                  <a:pt x="85" y="33"/>
                </a:lnTo>
                <a:lnTo>
                  <a:pt x="82" y="24"/>
                </a:lnTo>
                <a:lnTo>
                  <a:pt x="80" y="18"/>
                </a:lnTo>
                <a:lnTo>
                  <a:pt x="74" y="11"/>
                </a:lnTo>
                <a:lnTo>
                  <a:pt x="67" y="7"/>
                </a:lnTo>
                <a:lnTo>
                  <a:pt x="61" y="3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4" name="Shape 2442"/>
          <p:cNvSpPr>
            <a:spLocks noChangeAspect="1"/>
          </p:cNvSpPr>
          <p:nvPr/>
        </p:nvSpPr>
        <p:spPr bwMode="auto">
          <a:xfrm>
            <a:off x="2787399" y="2764401"/>
            <a:ext cx="154660" cy="154691"/>
          </a:xfrm>
          <a:custGeom>
            <a:avLst/>
            <a:gdLst>
              <a:gd name="T0" fmla="*/ 43 w 84"/>
              <a:gd name="T1" fmla="*/ 0 h 84"/>
              <a:gd name="T2" fmla="*/ 35 w 84"/>
              <a:gd name="T3" fmla="*/ 2 h 84"/>
              <a:gd name="T4" fmla="*/ 26 w 84"/>
              <a:gd name="T5" fmla="*/ 4 h 84"/>
              <a:gd name="T6" fmla="*/ 19 w 84"/>
              <a:gd name="T7" fmla="*/ 8 h 84"/>
              <a:gd name="T8" fmla="*/ 13 w 84"/>
              <a:gd name="T9" fmla="*/ 13 h 84"/>
              <a:gd name="T10" fmla="*/ 9 w 84"/>
              <a:gd name="T11" fmla="*/ 19 h 84"/>
              <a:gd name="T12" fmla="*/ 4 w 84"/>
              <a:gd name="T13" fmla="*/ 26 h 84"/>
              <a:gd name="T14" fmla="*/ 2 w 84"/>
              <a:gd name="T15" fmla="*/ 34 h 84"/>
              <a:gd name="T16" fmla="*/ 0 w 84"/>
              <a:gd name="T17" fmla="*/ 43 h 84"/>
              <a:gd name="T18" fmla="*/ 2 w 84"/>
              <a:gd name="T19" fmla="*/ 52 h 84"/>
              <a:gd name="T20" fmla="*/ 4 w 84"/>
              <a:gd name="T21" fmla="*/ 58 h 84"/>
              <a:gd name="T22" fmla="*/ 9 w 84"/>
              <a:gd name="T23" fmla="*/ 67 h 84"/>
              <a:gd name="T24" fmla="*/ 13 w 84"/>
              <a:gd name="T25" fmla="*/ 71 h 84"/>
              <a:gd name="T26" fmla="*/ 19 w 84"/>
              <a:gd name="T27" fmla="*/ 77 h 84"/>
              <a:gd name="T28" fmla="*/ 26 w 84"/>
              <a:gd name="T29" fmla="*/ 82 h 84"/>
              <a:gd name="T30" fmla="*/ 35 w 84"/>
              <a:gd name="T31" fmla="*/ 84 h 84"/>
              <a:gd name="T32" fmla="*/ 43 w 84"/>
              <a:gd name="T33" fmla="*/ 84 h 84"/>
              <a:gd name="T34" fmla="*/ 52 w 84"/>
              <a:gd name="T35" fmla="*/ 84 h 84"/>
              <a:gd name="T36" fmla="*/ 58 w 84"/>
              <a:gd name="T37" fmla="*/ 82 h 84"/>
              <a:gd name="T38" fmla="*/ 65 w 84"/>
              <a:gd name="T39" fmla="*/ 77 h 84"/>
              <a:gd name="T40" fmla="*/ 71 w 84"/>
              <a:gd name="T41" fmla="*/ 71 h 84"/>
              <a:gd name="T42" fmla="*/ 78 w 84"/>
              <a:gd name="T43" fmla="*/ 67 h 84"/>
              <a:gd name="T44" fmla="*/ 80 w 84"/>
              <a:gd name="T45" fmla="*/ 58 h 84"/>
              <a:gd name="T46" fmla="*/ 84 w 84"/>
              <a:gd name="T47" fmla="*/ 52 h 84"/>
              <a:gd name="T48" fmla="*/ 84 w 84"/>
              <a:gd name="T49" fmla="*/ 43 h 84"/>
              <a:gd name="T50" fmla="*/ 84 w 84"/>
              <a:gd name="T51" fmla="*/ 34 h 84"/>
              <a:gd name="T52" fmla="*/ 80 w 84"/>
              <a:gd name="T53" fmla="*/ 26 h 84"/>
              <a:gd name="T54" fmla="*/ 78 w 84"/>
              <a:gd name="T55" fmla="*/ 19 h 84"/>
              <a:gd name="T56" fmla="*/ 71 w 84"/>
              <a:gd name="T57" fmla="*/ 13 h 84"/>
              <a:gd name="T58" fmla="*/ 65 w 84"/>
              <a:gd name="T59" fmla="*/ 8 h 84"/>
              <a:gd name="T60" fmla="*/ 58 w 84"/>
              <a:gd name="T61" fmla="*/ 4 h 84"/>
              <a:gd name="T62" fmla="*/ 52 w 84"/>
              <a:gd name="T63" fmla="*/ 2 h 84"/>
              <a:gd name="T64" fmla="*/ 43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3" y="0"/>
                </a:moveTo>
                <a:lnTo>
                  <a:pt x="35" y="2"/>
                </a:lnTo>
                <a:lnTo>
                  <a:pt x="26" y="4"/>
                </a:lnTo>
                <a:lnTo>
                  <a:pt x="19" y="8"/>
                </a:lnTo>
                <a:lnTo>
                  <a:pt x="13" y="13"/>
                </a:lnTo>
                <a:lnTo>
                  <a:pt x="9" y="19"/>
                </a:lnTo>
                <a:lnTo>
                  <a:pt x="4" y="26"/>
                </a:lnTo>
                <a:lnTo>
                  <a:pt x="2" y="34"/>
                </a:lnTo>
                <a:lnTo>
                  <a:pt x="0" y="43"/>
                </a:lnTo>
                <a:lnTo>
                  <a:pt x="2" y="52"/>
                </a:lnTo>
                <a:lnTo>
                  <a:pt x="4" y="58"/>
                </a:lnTo>
                <a:lnTo>
                  <a:pt x="9" y="67"/>
                </a:lnTo>
                <a:lnTo>
                  <a:pt x="13" y="71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4"/>
                </a:lnTo>
                <a:lnTo>
                  <a:pt x="52" y="84"/>
                </a:lnTo>
                <a:lnTo>
                  <a:pt x="58" y="82"/>
                </a:lnTo>
                <a:lnTo>
                  <a:pt x="65" y="77"/>
                </a:lnTo>
                <a:lnTo>
                  <a:pt x="71" y="71"/>
                </a:lnTo>
                <a:lnTo>
                  <a:pt x="78" y="67"/>
                </a:lnTo>
                <a:lnTo>
                  <a:pt x="80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0" y="26"/>
                </a:lnTo>
                <a:lnTo>
                  <a:pt x="78" y="19"/>
                </a:lnTo>
                <a:lnTo>
                  <a:pt x="71" y="13"/>
                </a:lnTo>
                <a:lnTo>
                  <a:pt x="65" y="8"/>
                </a:lnTo>
                <a:lnTo>
                  <a:pt x="58" y="4"/>
                </a:lnTo>
                <a:lnTo>
                  <a:pt x="52" y="2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5" name="Shape 2443"/>
          <p:cNvSpPr>
            <a:spLocks noChangeAspect="1"/>
          </p:cNvSpPr>
          <p:nvPr/>
        </p:nvSpPr>
        <p:spPr bwMode="auto">
          <a:xfrm>
            <a:off x="2787399" y="2764401"/>
            <a:ext cx="154660" cy="154691"/>
          </a:xfrm>
          <a:custGeom>
            <a:avLst/>
            <a:gdLst>
              <a:gd name="T0" fmla="*/ 43 w 84"/>
              <a:gd name="T1" fmla="*/ 0 h 84"/>
              <a:gd name="T2" fmla="*/ 35 w 84"/>
              <a:gd name="T3" fmla="*/ 2 h 84"/>
              <a:gd name="T4" fmla="*/ 26 w 84"/>
              <a:gd name="T5" fmla="*/ 4 h 84"/>
              <a:gd name="T6" fmla="*/ 19 w 84"/>
              <a:gd name="T7" fmla="*/ 8 h 84"/>
              <a:gd name="T8" fmla="*/ 13 w 84"/>
              <a:gd name="T9" fmla="*/ 13 h 84"/>
              <a:gd name="T10" fmla="*/ 9 w 84"/>
              <a:gd name="T11" fmla="*/ 19 h 84"/>
              <a:gd name="T12" fmla="*/ 4 w 84"/>
              <a:gd name="T13" fmla="*/ 26 h 84"/>
              <a:gd name="T14" fmla="*/ 2 w 84"/>
              <a:gd name="T15" fmla="*/ 34 h 84"/>
              <a:gd name="T16" fmla="*/ 0 w 84"/>
              <a:gd name="T17" fmla="*/ 43 h 84"/>
              <a:gd name="T18" fmla="*/ 2 w 84"/>
              <a:gd name="T19" fmla="*/ 52 h 84"/>
              <a:gd name="T20" fmla="*/ 4 w 84"/>
              <a:gd name="T21" fmla="*/ 58 h 84"/>
              <a:gd name="T22" fmla="*/ 9 w 84"/>
              <a:gd name="T23" fmla="*/ 67 h 84"/>
              <a:gd name="T24" fmla="*/ 13 w 84"/>
              <a:gd name="T25" fmla="*/ 71 h 84"/>
              <a:gd name="T26" fmla="*/ 19 w 84"/>
              <a:gd name="T27" fmla="*/ 77 h 84"/>
              <a:gd name="T28" fmla="*/ 26 w 84"/>
              <a:gd name="T29" fmla="*/ 82 h 84"/>
              <a:gd name="T30" fmla="*/ 35 w 84"/>
              <a:gd name="T31" fmla="*/ 84 h 84"/>
              <a:gd name="T32" fmla="*/ 43 w 84"/>
              <a:gd name="T33" fmla="*/ 84 h 84"/>
              <a:gd name="T34" fmla="*/ 52 w 84"/>
              <a:gd name="T35" fmla="*/ 84 h 84"/>
              <a:gd name="T36" fmla="*/ 58 w 84"/>
              <a:gd name="T37" fmla="*/ 82 h 84"/>
              <a:gd name="T38" fmla="*/ 65 w 84"/>
              <a:gd name="T39" fmla="*/ 77 h 84"/>
              <a:gd name="T40" fmla="*/ 71 w 84"/>
              <a:gd name="T41" fmla="*/ 71 h 84"/>
              <a:gd name="T42" fmla="*/ 78 w 84"/>
              <a:gd name="T43" fmla="*/ 67 h 84"/>
              <a:gd name="T44" fmla="*/ 80 w 84"/>
              <a:gd name="T45" fmla="*/ 58 h 84"/>
              <a:gd name="T46" fmla="*/ 84 w 84"/>
              <a:gd name="T47" fmla="*/ 52 h 84"/>
              <a:gd name="T48" fmla="*/ 84 w 84"/>
              <a:gd name="T49" fmla="*/ 43 h 84"/>
              <a:gd name="T50" fmla="*/ 84 w 84"/>
              <a:gd name="T51" fmla="*/ 34 h 84"/>
              <a:gd name="T52" fmla="*/ 80 w 84"/>
              <a:gd name="T53" fmla="*/ 26 h 84"/>
              <a:gd name="T54" fmla="*/ 78 w 84"/>
              <a:gd name="T55" fmla="*/ 19 h 84"/>
              <a:gd name="T56" fmla="*/ 71 w 84"/>
              <a:gd name="T57" fmla="*/ 13 h 84"/>
              <a:gd name="T58" fmla="*/ 65 w 84"/>
              <a:gd name="T59" fmla="*/ 8 h 84"/>
              <a:gd name="T60" fmla="*/ 58 w 84"/>
              <a:gd name="T61" fmla="*/ 4 h 84"/>
              <a:gd name="T62" fmla="*/ 52 w 84"/>
              <a:gd name="T63" fmla="*/ 2 h 84"/>
              <a:gd name="T64" fmla="*/ 43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3" y="0"/>
                </a:moveTo>
                <a:lnTo>
                  <a:pt x="35" y="2"/>
                </a:lnTo>
                <a:lnTo>
                  <a:pt x="26" y="4"/>
                </a:lnTo>
                <a:lnTo>
                  <a:pt x="19" y="8"/>
                </a:lnTo>
                <a:lnTo>
                  <a:pt x="13" y="13"/>
                </a:lnTo>
                <a:lnTo>
                  <a:pt x="9" y="19"/>
                </a:lnTo>
                <a:lnTo>
                  <a:pt x="4" y="26"/>
                </a:lnTo>
                <a:lnTo>
                  <a:pt x="2" y="34"/>
                </a:lnTo>
                <a:lnTo>
                  <a:pt x="0" y="43"/>
                </a:lnTo>
                <a:lnTo>
                  <a:pt x="2" y="52"/>
                </a:lnTo>
                <a:lnTo>
                  <a:pt x="4" y="58"/>
                </a:lnTo>
                <a:lnTo>
                  <a:pt x="9" y="67"/>
                </a:lnTo>
                <a:lnTo>
                  <a:pt x="13" y="71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4"/>
                </a:lnTo>
                <a:lnTo>
                  <a:pt x="52" y="84"/>
                </a:lnTo>
                <a:lnTo>
                  <a:pt x="58" y="82"/>
                </a:lnTo>
                <a:lnTo>
                  <a:pt x="65" y="77"/>
                </a:lnTo>
                <a:lnTo>
                  <a:pt x="71" y="71"/>
                </a:lnTo>
                <a:lnTo>
                  <a:pt x="78" y="67"/>
                </a:lnTo>
                <a:lnTo>
                  <a:pt x="80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0" y="26"/>
                </a:lnTo>
                <a:lnTo>
                  <a:pt x="78" y="19"/>
                </a:lnTo>
                <a:lnTo>
                  <a:pt x="71" y="13"/>
                </a:lnTo>
                <a:lnTo>
                  <a:pt x="65" y="8"/>
                </a:lnTo>
                <a:lnTo>
                  <a:pt x="58" y="4"/>
                </a:lnTo>
                <a:lnTo>
                  <a:pt x="52" y="2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6" name="Shape 2444"/>
          <p:cNvSpPr>
            <a:spLocks noChangeAspect="1"/>
          </p:cNvSpPr>
          <p:nvPr/>
        </p:nvSpPr>
        <p:spPr bwMode="auto">
          <a:xfrm>
            <a:off x="2560933" y="2799391"/>
            <a:ext cx="158342" cy="151007"/>
          </a:xfrm>
          <a:custGeom>
            <a:avLst/>
            <a:gdLst>
              <a:gd name="T0" fmla="*/ 43 w 86"/>
              <a:gd name="T1" fmla="*/ 0 h 82"/>
              <a:gd name="T2" fmla="*/ 34 w 86"/>
              <a:gd name="T3" fmla="*/ 0 h 82"/>
              <a:gd name="T4" fmla="*/ 26 w 86"/>
              <a:gd name="T5" fmla="*/ 2 h 82"/>
              <a:gd name="T6" fmla="*/ 19 w 86"/>
              <a:gd name="T7" fmla="*/ 7 h 82"/>
              <a:gd name="T8" fmla="*/ 13 w 86"/>
              <a:gd name="T9" fmla="*/ 11 h 82"/>
              <a:gd name="T10" fmla="*/ 8 w 86"/>
              <a:gd name="T11" fmla="*/ 17 h 82"/>
              <a:gd name="T12" fmla="*/ 4 w 86"/>
              <a:gd name="T13" fmla="*/ 26 h 82"/>
              <a:gd name="T14" fmla="*/ 2 w 86"/>
              <a:gd name="T15" fmla="*/ 33 h 82"/>
              <a:gd name="T16" fmla="*/ 0 w 86"/>
              <a:gd name="T17" fmla="*/ 41 h 82"/>
              <a:gd name="T18" fmla="*/ 2 w 86"/>
              <a:gd name="T19" fmla="*/ 50 h 82"/>
              <a:gd name="T20" fmla="*/ 4 w 86"/>
              <a:gd name="T21" fmla="*/ 58 h 82"/>
              <a:gd name="T22" fmla="*/ 8 w 86"/>
              <a:gd name="T23" fmla="*/ 65 h 82"/>
              <a:gd name="T24" fmla="*/ 13 w 86"/>
              <a:gd name="T25" fmla="*/ 71 h 82"/>
              <a:gd name="T26" fmla="*/ 19 w 86"/>
              <a:gd name="T27" fmla="*/ 76 h 82"/>
              <a:gd name="T28" fmla="*/ 26 w 86"/>
              <a:gd name="T29" fmla="*/ 80 h 82"/>
              <a:gd name="T30" fmla="*/ 34 w 86"/>
              <a:gd name="T31" fmla="*/ 82 h 82"/>
              <a:gd name="T32" fmla="*/ 43 w 86"/>
              <a:gd name="T33" fmla="*/ 82 h 82"/>
              <a:gd name="T34" fmla="*/ 51 w 86"/>
              <a:gd name="T35" fmla="*/ 82 h 82"/>
              <a:gd name="T36" fmla="*/ 60 w 86"/>
              <a:gd name="T37" fmla="*/ 80 h 82"/>
              <a:gd name="T38" fmla="*/ 67 w 86"/>
              <a:gd name="T39" fmla="*/ 76 h 82"/>
              <a:gd name="T40" fmla="*/ 73 w 86"/>
              <a:gd name="T41" fmla="*/ 71 h 82"/>
              <a:gd name="T42" fmla="*/ 77 w 86"/>
              <a:gd name="T43" fmla="*/ 65 h 82"/>
              <a:gd name="T44" fmla="*/ 82 w 86"/>
              <a:gd name="T45" fmla="*/ 58 h 82"/>
              <a:gd name="T46" fmla="*/ 84 w 86"/>
              <a:gd name="T47" fmla="*/ 50 h 82"/>
              <a:gd name="T48" fmla="*/ 86 w 86"/>
              <a:gd name="T49" fmla="*/ 41 h 82"/>
              <a:gd name="T50" fmla="*/ 84 w 86"/>
              <a:gd name="T51" fmla="*/ 33 h 82"/>
              <a:gd name="T52" fmla="*/ 82 w 86"/>
              <a:gd name="T53" fmla="*/ 26 h 82"/>
              <a:gd name="T54" fmla="*/ 77 w 86"/>
              <a:gd name="T55" fmla="*/ 17 h 82"/>
              <a:gd name="T56" fmla="*/ 73 w 86"/>
              <a:gd name="T57" fmla="*/ 11 h 82"/>
              <a:gd name="T58" fmla="*/ 67 w 86"/>
              <a:gd name="T59" fmla="*/ 7 h 82"/>
              <a:gd name="T60" fmla="*/ 60 w 86"/>
              <a:gd name="T61" fmla="*/ 2 h 82"/>
              <a:gd name="T62" fmla="*/ 51 w 86"/>
              <a:gd name="T63" fmla="*/ 0 h 82"/>
              <a:gd name="T64" fmla="*/ 43 w 86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2"/>
              <a:gd name="T101" fmla="*/ 86 w 86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7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8"/>
                </a:lnTo>
                <a:lnTo>
                  <a:pt x="8" y="65"/>
                </a:lnTo>
                <a:lnTo>
                  <a:pt x="13" y="71"/>
                </a:lnTo>
                <a:lnTo>
                  <a:pt x="19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1" y="82"/>
                </a:lnTo>
                <a:lnTo>
                  <a:pt x="60" y="80"/>
                </a:lnTo>
                <a:lnTo>
                  <a:pt x="67" y="76"/>
                </a:lnTo>
                <a:lnTo>
                  <a:pt x="73" y="71"/>
                </a:lnTo>
                <a:lnTo>
                  <a:pt x="77" y="65"/>
                </a:lnTo>
                <a:lnTo>
                  <a:pt x="82" y="58"/>
                </a:lnTo>
                <a:lnTo>
                  <a:pt x="84" y="50"/>
                </a:lnTo>
                <a:lnTo>
                  <a:pt x="86" y="41"/>
                </a:lnTo>
                <a:lnTo>
                  <a:pt x="84" y="33"/>
                </a:lnTo>
                <a:lnTo>
                  <a:pt x="82" y="26"/>
                </a:lnTo>
                <a:lnTo>
                  <a:pt x="77" y="17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1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7" name="Shape 2445"/>
          <p:cNvSpPr>
            <a:spLocks noChangeAspect="1"/>
          </p:cNvSpPr>
          <p:nvPr/>
        </p:nvSpPr>
        <p:spPr bwMode="auto">
          <a:xfrm>
            <a:off x="2560933" y="2799391"/>
            <a:ext cx="158342" cy="151007"/>
          </a:xfrm>
          <a:custGeom>
            <a:avLst/>
            <a:gdLst>
              <a:gd name="T0" fmla="*/ 43 w 86"/>
              <a:gd name="T1" fmla="*/ 0 h 82"/>
              <a:gd name="T2" fmla="*/ 34 w 86"/>
              <a:gd name="T3" fmla="*/ 0 h 82"/>
              <a:gd name="T4" fmla="*/ 26 w 86"/>
              <a:gd name="T5" fmla="*/ 2 h 82"/>
              <a:gd name="T6" fmla="*/ 19 w 86"/>
              <a:gd name="T7" fmla="*/ 7 h 82"/>
              <a:gd name="T8" fmla="*/ 13 w 86"/>
              <a:gd name="T9" fmla="*/ 11 h 82"/>
              <a:gd name="T10" fmla="*/ 8 w 86"/>
              <a:gd name="T11" fmla="*/ 17 h 82"/>
              <a:gd name="T12" fmla="*/ 4 w 86"/>
              <a:gd name="T13" fmla="*/ 26 h 82"/>
              <a:gd name="T14" fmla="*/ 2 w 86"/>
              <a:gd name="T15" fmla="*/ 33 h 82"/>
              <a:gd name="T16" fmla="*/ 0 w 86"/>
              <a:gd name="T17" fmla="*/ 41 h 82"/>
              <a:gd name="T18" fmla="*/ 2 w 86"/>
              <a:gd name="T19" fmla="*/ 50 h 82"/>
              <a:gd name="T20" fmla="*/ 4 w 86"/>
              <a:gd name="T21" fmla="*/ 58 h 82"/>
              <a:gd name="T22" fmla="*/ 8 w 86"/>
              <a:gd name="T23" fmla="*/ 65 h 82"/>
              <a:gd name="T24" fmla="*/ 13 w 86"/>
              <a:gd name="T25" fmla="*/ 71 h 82"/>
              <a:gd name="T26" fmla="*/ 19 w 86"/>
              <a:gd name="T27" fmla="*/ 76 h 82"/>
              <a:gd name="T28" fmla="*/ 26 w 86"/>
              <a:gd name="T29" fmla="*/ 80 h 82"/>
              <a:gd name="T30" fmla="*/ 34 w 86"/>
              <a:gd name="T31" fmla="*/ 82 h 82"/>
              <a:gd name="T32" fmla="*/ 43 w 86"/>
              <a:gd name="T33" fmla="*/ 82 h 82"/>
              <a:gd name="T34" fmla="*/ 51 w 86"/>
              <a:gd name="T35" fmla="*/ 82 h 82"/>
              <a:gd name="T36" fmla="*/ 60 w 86"/>
              <a:gd name="T37" fmla="*/ 80 h 82"/>
              <a:gd name="T38" fmla="*/ 67 w 86"/>
              <a:gd name="T39" fmla="*/ 76 h 82"/>
              <a:gd name="T40" fmla="*/ 73 w 86"/>
              <a:gd name="T41" fmla="*/ 71 h 82"/>
              <a:gd name="T42" fmla="*/ 77 w 86"/>
              <a:gd name="T43" fmla="*/ 65 h 82"/>
              <a:gd name="T44" fmla="*/ 82 w 86"/>
              <a:gd name="T45" fmla="*/ 58 h 82"/>
              <a:gd name="T46" fmla="*/ 84 w 86"/>
              <a:gd name="T47" fmla="*/ 50 h 82"/>
              <a:gd name="T48" fmla="*/ 86 w 86"/>
              <a:gd name="T49" fmla="*/ 41 h 82"/>
              <a:gd name="T50" fmla="*/ 84 w 86"/>
              <a:gd name="T51" fmla="*/ 33 h 82"/>
              <a:gd name="T52" fmla="*/ 82 w 86"/>
              <a:gd name="T53" fmla="*/ 26 h 82"/>
              <a:gd name="T54" fmla="*/ 77 w 86"/>
              <a:gd name="T55" fmla="*/ 17 h 82"/>
              <a:gd name="T56" fmla="*/ 73 w 86"/>
              <a:gd name="T57" fmla="*/ 11 h 82"/>
              <a:gd name="T58" fmla="*/ 67 w 86"/>
              <a:gd name="T59" fmla="*/ 7 h 82"/>
              <a:gd name="T60" fmla="*/ 60 w 86"/>
              <a:gd name="T61" fmla="*/ 2 h 82"/>
              <a:gd name="T62" fmla="*/ 51 w 86"/>
              <a:gd name="T63" fmla="*/ 0 h 82"/>
              <a:gd name="T64" fmla="*/ 43 w 86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2"/>
              <a:gd name="T101" fmla="*/ 86 w 86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7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8"/>
                </a:lnTo>
                <a:lnTo>
                  <a:pt x="8" y="65"/>
                </a:lnTo>
                <a:lnTo>
                  <a:pt x="13" y="71"/>
                </a:lnTo>
                <a:lnTo>
                  <a:pt x="19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1" y="82"/>
                </a:lnTo>
                <a:lnTo>
                  <a:pt x="60" y="80"/>
                </a:lnTo>
                <a:lnTo>
                  <a:pt x="67" y="76"/>
                </a:lnTo>
                <a:lnTo>
                  <a:pt x="73" y="71"/>
                </a:lnTo>
                <a:lnTo>
                  <a:pt x="77" y="65"/>
                </a:lnTo>
                <a:lnTo>
                  <a:pt x="82" y="58"/>
                </a:lnTo>
                <a:lnTo>
                  <a:pt x="84" y="50"/>
                </a:lnTo>
                <a:lnTo>
                  <a:pt x="86" y="41"/>
                </a:lnTo>
                <a:lnTo>
                  <a:pt x="84" y="33"/>
                </a:lnTo>
                <a:lnTo>
                  <a:pt x="82" y="26"/>
                </a:lnTo>
                <a:lnTo>
                  <a:pt x="77" y="17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1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8" name="Shape 2446"/>
          <p:cNvSpPr>
            <a:spLocks noChangeAspect="1"/>
          </p:cNvSpPr>
          <p:nvPr/>
        </p:nvSpPr>
        <p:spPr bwMode="auto">
          <a:xfrm>
            <a:off x="2787399" y="2556306"/>
            <a:ext cx="154660" cy="156532"/>
          </a:xfrm>
          <a:custGeom>
            <a:avLst/>
            <a:gdLst>
              <a:gd name="T0" fmla="*/ 43 w 84"/>
              <a:gd name="T1" fmla="*/ 0 h 85"/>
              <a:gd name="T2" fmla="*/ 35 w 84"/>
              <a:gd name="T3" fmla="*/ 2 h 85"/>
              <a:gd name="T4" fmla="*/ 26 w 84"/>
              <a:gd name="T5" fmla="*/ 5 h 85"/>
              <a:gd name="T6" fmla="*/ 19 w 84"/>
              <a:gd name="T7" fmla="*/ 9 h 85"/>
              <a:gd name="T8" fmla="*/ 13 w 84"/>
              <a:gd name="T9" fmla="*/ 13 h 85"/>
              <a:gd name="T10" fmla="*/ 9 w 84"/>
              <a:gd name="T11" fmla="*/ 20 h 85"/>
              <a:gd name="T12" fmla="*/ 4 w 84"/>
              <a:gd name="T13" fmla="*/ 26 h 85"/>
              <a:gd name="T14" fmla="*/ 2 w 84"/>
              <a:gd name="T15" fmla="*/ 35 h 85"/>
              <a:gd name="T16" fmla="*/ 0 w 84"/>
              <a:gd name="T17" fmla="*/ 43 h 85"/>
              <a:gd name="T18" fmla="*/ 2 w 84"/>
              <a:gd name="T19" fmla="*/ 52 h 85"/>
              <a:gd name="T20" fmla="*/ 4 w 84"/>
              <a:gd name="T21" fmla="*/ 59 h 85"/>
              <a:gd name="T22" fmla="*/ 9 w 84"/>
              <a:gd name="T23" fmla="*/ 65 h 85"/>
              <a:gd name="T24" fmla="*/ 13 w 84"/>
              <a:gd name="T25" fmla="*/ 72 h 85"/>
              <a:gd name="T26" fmla="*/ 19 w 84"/>
              <a:gd name="T27" fmla="*/ 78 h 85"/>
              <a:gd name="T28" fmla="*/ 26 w 84"/>
              <a:gd name="T29" fmla="*/ 80 h 85"/>
              <a:gd name="T30" fmla="*/ 35 w 84"/>
              <a:gd name="T31" fmla="*/ 85 h 85"/>
              <a:gd name="T32" fmla="*/ 43 w 84"/>
              <a:gd name="T33" fmla="*/ 85 h 85"/>
              <a:gd name="T34" fmla="*/ 52 w 84"/>
              <a:gd name="T35" fmla="*/ 85 h 85"/>
              <a:gd name="T36" fmla="*/ 58 w 84"/>
              <a:gd name="T37" fmla="*/ 80 h 85"/>
              <a:gd name="T38" fmla="*/ 65 w 84"/>
              <a:gd name="T39" fmla="*/ 78 h 85"/>
              <a:gd name="T40" fmla="*/ 71 w 84"/>
              <a:gd name="T41" fmla="*/ 72 h 85"/>
              <a:gd name="T42" fmla="*/ 78 w 84"/>
              <a:gd name="T43" fmla="*/ 65 h 85"/>
              <a:gd name="T44" fmla="*/ 80 w 84"/>
              <a:gd name="T45" fmla="*/ 59 h 85"/>
              <a:gd name="T46" fmla="*/ 84 w 84"/>
              <a:gd name="T47" fmla="*/ 52 h 85"/>
              <a:gd name="T48" fmla="*/ 84 w 84"/>
              <a:gd name="T49" fmla="*/ 43 h 85"/>
              <a:gd name="T50" fmla="*/ 84 w 84"/>
              <a:gd name="T51" fmla="*/ 35 h 85"/>
              <a:gd name="T52" fmla="*/ 80 w 84"/>
              <a:gd name="T53" fmla="*/ 26 h 85"/>
              <a:gd name="T54" fmla="*/ 78 w 84"/>
              <a:gd name="T55" fmla="*/ 20 h 85"/>
              <a:gd name="T56" fmla="*/ 71 w 84"/>
              <a:gd name="T57" fmla="*/ 13 h 85"/>
              <a:gd name="T58" fmla="*/ 65 w 84"/>
              <a:gd name="T59" fmla="*/ 9 h 85"/>
              <a:gd name="T60" fmla="*/ 58 w 84"/>
              <a:gd name="T61" fmla="*/ 5 h 85"/>
              <a:gd name="T62" fmla="*/ 52 w 84"/>
              <a:gd name="T63" fmla="*/ 2 h 85"/>
              <a:gd name="T64" fmla="*/ 43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3" y="0"/>
                </a:moveTo>
                <a:lnTo>
                  <a:pt x="35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9" y="20"/>
                </a:lnTo>
                <a:lnTo>
                  <a:pt x="4" y="26"/>
                </a:lnTo>
                <a:lnTo>
                  <a:pt x="2" y="35"/>
                </a:lnTo>
                <a:lnTo>
                  <a:pt x="0" y="43"/>
                </a:lnTo>
                <a:lnTo>
                  <a:pt x="2" y="52"/>
                </a:lnTo>
                <a:lnTo>
                  <a:pt x="4" y="59"/>
                </a:lnTo>
                <a:lnTo>
                  <a:pt x="9" y="65"/>
                </a:lnTo>
                <a:lnTo>
                  <a:pt x="13" y="72"/>
                </a:lnTo>
                <a:lnTo>
                  <a:pt x="19" y="78"/>
                </a:lnTo>
                <a:lnTo>
                  <a:pt x="26" y="80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2"/>
                </a:lnTo>
                <a:lnTo>
                  <a:pt x="84" y="43"/>
                </a:lnTo>
                <a:lnTo>
                  <a:pt x="84" y="35"/>
                </a:lnTo>
                <a:lnTo>
                  <a:pt x="80" y="26"/>
                </a:lnTo>
                <a:lnTo>
                  <a:pt x="78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2" y="2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79" name="Shape 2447"/>
          <p:cNvSpPr>
            <a:spLocks noChangeAspect="1"/>
          </p:cNvSpPr>
          <p:nvPr/>
        </p:nvSpPr>
        <p:spPr bwMode="auto">
          <a:xfrm>
            <a:off x="2787399" y="2556306"/>
            <a:ext cx="154660" cy="156532"/>
          </a:xfrm>
          <a:custGeom>
            <a:avLst/>
            <a:gdLst>
              <a:gd name="T0" fmla="*/ 43 w 84"/>
              <a:gd name="T1" fmla="*/ 0 h 85"/>
              <a:gd name="T2" fmla="*/ 35 w 84"/>
              <a:gd name="T3" fmla="*/ 2 h 85"/>
              <a:gd name="T4" fmla="*/ 26 w 84"/>
              <a:gd name="T5" fmla="*/ 5 h 85"/>
              <a:gd name="T6" fmla="*/ 19 w 84"/>
              <a:gd name="T7" fmla="*/ 9 h 85"/>
              <a:gd name="T8" fmla="*/ 13 w 84"/>
              <a:gd name="T9" fmla="*/ 13 h 85"/>
              <a:gd name="T10" fmla="*/ 9 w 84"/>
              <a:gd name="T11" fmla="*/ 20 h 85"/>
              <a:gd name="T12" fmla="*/ 4 w 84"/>
              <a:gd name="T13" fmla="*/ 26 h 85"/>
              <a:gd name="T14" fmla="*/ 2 w 84"/>
              <a:gd name="T15" fmla="*/ 35 h 85"/>
              <a:gd name="T16" fmla="*/ 0 w 84"/>
              <a:gd name="T17" fmla="*/ 43 h 85"/>
              <a:gd name="T18" fmla="*/ 2 w 84"/>
              <a:gd name="T19" fmla="*/ 52 h 85"/>
              <a:gd name="T20" fmla="*/ 4 w 84"/>
              <a:gd name="T21" fmla="*/ 59 h 85"/>
              <a:gd name="T22" fmla="*/ 9 w 84"/>
              <a:gd name="T23" fmla="*/ 65 h 85"/>
              <a:gd name="T24" fmla="*/ 13 w 84"/>
              <a:gd name="T25" fmla="*/ 72 h 85"/>
              <a:gd name="T26" fmla="*/ 19 w 84"/>
              <a:gd name="T27" fmla="*/ 78 h 85"/>
              <a:gd name="T28" fmla="*/ 26 w 84"/>
              <a:gd name="T29" fmla="*/ 80 h 85"/>
              <a:gd name="T30" fmla="*/ 35 w 84"/>
              <a:gd name="T31" fmla="*/ 85 h 85"/>
              <a:gd name="T32" fmla="*/ 43 w 84"/>
              <a:gd name="T33" fmla="*/ 85 h 85"/>
              <a:gd name="T34" fmla="*/ 52 w 84"/>
              <a:gd name="T35" fmla="*/ 85 h 85"/>
              <a:gd name="T36" fmla="*/ 58 w 84"/>
              <a:gd name="T37" fmla="*/ 80 h 85"/>
              <a:gd name="T38" fmla="*/ 65 w 84"/>
              <a:gd name="T39" fmla="*/ 78 h 85"/>
              <a:gd name="T40" fmla="*/ 71 w 84"/>
              <a:gd name="T41" fmla="*/ 72 h 85"/>
              <a:gd name="T42" fmla="*/ 78 w 84"/>
              <a:gd name="T43" fmla="*/ 65 h 85"/>
              <a:gd name="T44" fmla="*/ 80 w 84"/>
              <a:gd name="T45" fmla="*/ 59 h 85"/>
              <a:gd name="T46" fmla="*/ 84 w 84"/>
              <a:gd name="T47" fmla="*/ 52 h 85"/>
              <a:gd name="T48" fmla="*/ 84 w 84"/>
              <a:gd name="T49" fmla="*/ 43 h 85"/>
              <a:gd name="T50" fmla="*/ 84 w 84"/>
              <a:gd name="T51" fmla="*/ 35 h 85"/>
              <a:gd name="T52" fmla="*/ 80 w 84"/>
              <a:gd name="T53" fmla="*/ 26 h 85"/>
              <a:gd name="T54" fmla="*/ 78 w 84"/>
              <a:gd name="T55" fmla="*/ 20 h 85"/>
              <a:gd name="T56" fmla="*/ 71 w 84"/>
              <a:gd name="T57" fmla="*/ 13 h 85"/>
              <a:gd name="T58" fmla="*/ 65 w 84"/>
              <a:gd name="T59" fmla="*/ 9 h 85"/>
              <a:gd name="T60" fmla="*/ 58 w 84"/>
              <a:gd name="T61" fmla="*/ 5 h 85"/>
              <a:gd name="T62" fmla="*/ 52 w 84"/>
              <a:gd name="T63" fmla="*/ 2 h 85"/>
              <a:gd name="T64" fmla="*/ 43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3" y="0"/>
                </a:moveTo>
                <a:lnTo>
                  <a:pt x="35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9" y="20"/>
                </a:lnTo>
                <a:lnTo>
                  <a:pt x="4" y="26"/>
                </a:lnTo>
                <a:lnTo>
                  <a:pt x="2" y="35"/>
                </a:lnTo>
                <a:lnTo>
                  <a:pt x="0" y="43"/>
                </a:lnTo>
                <a:lnTo>
                  <a:pt x="2" y="52"/>
                </a:lnTo>
                <a:lnTo>
                  <a:pt x="4" y="59"/>
                </a:lnTo>
                <a:lnTo>
                  <a:pt x="9" y="65"/>
                </a:lnTo>
                <a:lnTo>
                  <a:pt x="13" y="72"/>
                </a:lnTo>
                <a:lnTo>
                  <a:pt x="19" y="78"/>
                </a:lnTo>
                <a:lnTo>
                  <a:pt x="26" y="80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2"/>
                </a:lnTo>
                <a:lnTo>
                  <a:pt x="84" y="43"/>
                </a:lnTo>
                <a:lnTo>
                  <a:pt x="84" y="35"/>
                </a:lnTo>
                <a:lnTo>
                  <a:pt x="80" y="26"/>
                </a:lnTo>
                <a:lnTo>
                  <a:pt x="78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2" y="2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0" name="Shape 2448"/>
          <p:cNvSpPr>
            <a:spLocks noChangeAspect="1"/>
          </p:cNvSpPr>
          <p:nvPr/>
        </p:nvSpPr>
        <p:spPr bwMode="auto">
          <a:xfrm>
            <a:off x="2448621" y="2418189"/>
            <a:ext cx="160183" cy="154691"/>
          </a:xfrm>
          <a:custGeom>
            <a:avLst/>
            <a:gdLst>
              <a:gd name="T0" fmla="*/ 43 w 87"/>
              <a:gd name="T1" fmla="*/ 0 h 84"/>
              <a:gd name="T2" fmla="*/ 35 w 87"/>
              <a:gd name="T3" fmla="*/ 0 h 84"/>
              <a:gd name="T4" fmla="*/ 26 w 87"/>
              <a:gd name="T5" fmla="*/ 2 h 84"/>
              <a:gd name="T6" fmla="*/ 19 w 87"/>
              <a:gd name="T7" fmla="*/ 6 h 84"/>
              <a:gd name="T8" fmla="*/ 13 w 87"/>
              <a:gd name="T9" fmla="*/ 13 h 84"/>
              <a:gd name="T10" fmla="*/ 6 w 87"/>
              <a:gd name="T11" fmla="*/ 17 h 84"/>
              <a:gd name="T12" fmla="*/ 4 w 87"/>
              <a:gd name="T13" fmla="*/ 26 h 84"/>
              <a:gd name="T14" fmla="*/ 0 w 87"/>
              <a:gd name="T15" fmla="*/ 32 h 84"/>
              <a:gd name="T16" fmla="*/ 0 w 87"/>
              <a:gd name="T17" fmla="*/ 41 h 84"/>
              <a:gd name="T18" fmla="*/ 0 w 87"/>
              <a:gd name="T19" fmla="*/ 49 h 84"/>
              <a:gd name="T20" fmla="*/ 4 w 87"/>
              <a:gd name="T21" fmla="*/ 58 h 84"/>
              <a:gd name="T22" fmla="*/ 6 w 87"/>
              <a:gd name="T23" fmla="*/ 64 h 84"/>
              <a:gd name="T24" fmla="*/ 13 w 87"/>
              <a:gd name="T25" fmla="*/ 71 h 84"/>
              <a:gd name="T26" fmla="*/ 19 w 87"/>
              <a:gd name="T27" fmla="*/ 75 h 84"/>
              <a:gd name="T28" fmla="*/ 26 w 87"/>
              <a:gd name="T29" fmla="*/ 80 h 84"/>
              <a:gd name="T30" fmla="*/ 35 w 87"/>
              <a:gd name="T31" fmla="*/ 82 h 84"/>
              <a:gd name="T32" fmla="*/ 43 w 87"/>
              <a:gd name="T33" fmla="*/ 84 h 84"/>
              <a:gd name="T34" fmla="*/ 52 w 87"/>
              <a:gd name="T35" fmla="*/ 82 h 84"/>
              <a:gd name="T36" fmla="*/ 58 w 87"/>
              <a:gd name="T37" fmla="*/ 80 h 84"/>
              <a:gd name="T38" fmla="*/ 67 w 87"/>
              <a:gd name="T39" fmla="*/ 75 h 84"/>
              <a:gd name="T40" fmla="*/ 74 w 87"/>
              <a:gd name="T41" fmla="*/ 71 h 84"/>
              <a:gd name="T42" fmla="*/ 78 w 87"/>
              <a:gd name="T43" fmla="*/ 64 h 84"/>
              <a:gd name="T44" fmla="*/ 82 w 87"/>
              <a:gd name="T45" fmla="*/ 58 h 84"/>
              <a:gd name="T46" fmla="*/ 84 w 87"/>
              <a:gd name="T47" fmla="*/ 49 h 84"/>
              <a:gd name="T48" fmla="*/ 87 w 87"/>
              <a:gd name="T49" fmla="*/ 41 h 84"/>
              <a:gd name="T50" fmla="*/ 84 w 87"/>
              <a:gd name="T51" fmla="*/ 32 h 84"/>
              <a:gd name="T52" fmla="*/ 82 w 87"/>
              <a:gd name="T53" fmla="*/ 26 h 84"/>
              <a:gd name="T54" fmla="*/ 78 w 87"/>
              <a:gd name="T55" fmla="*/ 17 h 84"/>
              <a:gd name="T56" fmla="*/ 74 w 87"/>
              <a:gd name="T57" fmla="*/ 13 h 84"/>
              <a:gd name="T58" fmla="*/ 67 w 87"/>
              <a:gd name="T59" fmla="*/ 6 h 84"/>
              <a:gd name="T60" fmla="*/ 58 w 87"/>
              <a:gd name="T61" fmla="*/ 2 h 84"/>
              <a:gd name="T62" fmla="*/ 52 w 87"/>
              <a:gd name="T63" fmla="*/ 0 h 84"/>
              <a:gd name="T64" fmla="*/ 43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7"/>
                </a:lnTo>
                <a:lnTo>
                  <a:pt x="4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4" y="58"/>
                </a:lnTo>
                <a:lnTo>
                  <a:pt x="6" y="64"/>
                </a:lnTo>
                <a:lnTo>
                  <a:pt x="13" y="71"/>
                </a:lnTo>
                <a:lnTo>
                  <a:pt x="19" y="75"/>
                </a:lnTo>
                <a:lnTo>
                  <a:pt x="26" y="80"/>
                </a:lnTo>
                <a:lnTo>
                  <a:pt x="35" y="82"/>
                </a:lnTo>
                <a:lnTo>
                  <a:pt x="43" y="84"/>
                </a:lnTo>
                <a:lnTo>
                  <a:pt x="52" y="82"/>
                </a:lnTo>
                <a:lnTo>
                  <a:pt x="58" y="80"/>
                </a:lnTo>
                <a:lnTo>
                  <a:pt x="67" y="75"/>
                </a:lnTo>
                <a:lnTo>
                  <a:pt x="74" y="71"/>
                </a:lnTo>
                <a:lnTo>
                  <a:pt x="78" y="64"/>
                </a:lnTo>
                <a:lnTo>
                  <a:pt x="82" y="58"/>
                </a:lnTo>
                <a:lnTo>
                  <a:pt x="84" y="49"/>
                </a:lnTo>
                <a:lnTo>
                  <a:pt x="87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1" name="Shape 2449"/>
          <p:cNvSpPr>
            <a:spLocks noChangeAspect="1"/>
          </p:cNvSpPr>
          <p:nvPr/>
        </p:nvSpPr>
        <p:spPr bwMode="auto">
          <a:xfrm>
            <a:off x="2448621" y="2418189"/>
            <a:ext cx="160183" cy="154691"/>
          </a:xfrm>
          <a:custGeom>
            <a:avLst/>
            <a:gdLst>
              <a:gd name="T0" fmla="*/ 43 w 87"/>
              <a:gd name="T1" fmla="*/ 0 h 84"/>
              <a:gd name="T2" fmla="*/ 35 w 87"/>
              <a:gd name="T3" fmla="*/ 0 h 84"/>
              <a:gd name="T4" fmla="*/ 26 w 87"/>
              <a:gd name="T5" fmla="*/ 2 h 84"/>
              <a:gd name="T6" fmla="*/ 19 w 87"/>
              <a:gd name="T7" fmla="*/ 6 h 84"/>
              <a:gd name="T8" fmla="*/ 13 w 87"/>
              <a:gd name="T9" fmla="*/ 13 h 84"/>
              <a:gd name="T10" fmla="*/ 6 w 87"/>
              <a:gd name="T11" fmla="*/ 17 h 84"/>
              <a:gd name="T12" fmla="*/ 4 w 87"/>
              <a:gd name="T13" fmla="*/ 26 h 84"/>
              <a:gd name="T14" fmla="*/ 0 w 87"/>
              <a:gd name="T15" fmla="*/ 32 h 84"/>
              <a:gd name="T16" fmla="*/ 0 w 87"/>
              <a:gd name="T17" fmla="*/ 41 h 84"/>
              <a:gd name="T18" fmla="*/ 0 w 87"/>
              <a:gd name="T19" fmla="*/ 49 h 84"/>
              <a:gd name="T20" fmla="*/ 4 w 87"/>
              <a:gd name="T21" fmla="*/ 58 h 84"/>
              <a:gd name="T22" fmla="*/ 6 w 87"/>
              <a:gd name="T23" fmla="*/ 64 h 84"/>
              <a:gd name="T24" fmla="*/ 13 w 87"/>
              <a:gd name="T25" fmla="*/ 71 h 84"/>
              <a:gd name="T26" fmla="*/ 19 w 87"/>
              <a:gd name="T27" fmla="*/ 75 h 84"/>
              <a:gd name="T28" fmla="*/ 26 w 87"/>
              <a:gd name="T29" fmla="*/ 80 h 84"/>
              <a:gd name="T30" fmla="*/ 35 w 87"/>
              <a:gd name="T31" fmla="*/ 82 h 84"/>
              <a:gd name="T32" fmla="*/ 43 w 87"/>
              <a:gd name="T33" fmla="*/ 84 h 84"/>
              <a:gd name="T34" fmla="*/ 52 w 87"/>
              <a:gd name="T35" fmla="*/ 82 h 84"/>
              <a:gd name="T36" fmla="*/ 58 w 87"/>
              <a:gd name="T37" fmla="*/ 80 h 84"/>
              <a:gd name="T38" fmla="*/ 67 w 87"/>
              <a:gd name="T39" fmla="*/ 75 h 84"/>
              <a:gd name="T40" fmla="*/ 74 w 87"/>
              <a:gd name="T41" fmla="*/ 71 h 84"/>
              <a:gd name="T42" fmla="*/ 78 w 87"/>
              <a:gd name="T43" fmla="*/ 64 h 84"/>
              <a:gd name="T44" fmla="*/ 82 w 87"/>
              <a:gd name="T45" fmla="*/ 58 h 84"/>
              <a:gd name="T46" fmla="*/ 84 w 87"/>
              <a:gd name="T47" fmla="*/ 49 h 84"/>
              <a:gd name="T48" fmla="*/ 87 w 87"/>
              <a:gd name="T49" fmla="*/ 41 h 84"/>
              <a:gd name="T50" fmla="*/ 84 w 87"/>
              <a:gd name="T51" fmla="*/ 32 h 84"/>
              <a:gd name="T52" fmla="*/ 82 w 87"/>
              <a:gd name="T53" fmla="*/ 26 h 84"/>
              <a:gd name="T54" fmla="*/ 78 w 87"/>
              <a:gd name="T55" fmla="*/ 17 h 84"/>
              <a:gd name="T56" fmla="*/ 74 w 87"/>
              <a:gd name="T57" fmla="*/ 13 h 84"/>
              <a:gd name="T58" fmla="*/ 67 w 87"/>
              <a:gd name="T59" fmla="*/ 6 h 84"/>
              <a:gd name="T60" fmla="*/ 58 w 87"/>
              <a:gd name="T61" fmla="*/ 2 h 84"/>
              <a:gd name="T62" fmla="*/ 52 w 87"/>
              <a:gd name="T63" fmla="*/ 0 h 84"/>
              <a:gd name="T64" fmla="*/ 43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7"/>
                </a:lnTo>
                <a:lnTo>
                  <a:pt x="4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4" y="58"/>
                </a:lnTo>
                <a:lnTo>
                  <a:pt x="6" y="64"/>
                </a:lnTo>
                <a:lnTo>
                  <a:pt x="13" y="71"/>
                </a:lnTo>
                <a:lnTo>
                  <a:pt x="19" y="75"/>
                </a:lnTo>
                <a:lnTo>
                  <a:pt x="26" y="80"/>
                </a:lnTo>
                <a:lnTo>
                  <a:pt x="35" y="82"/>
                </a:lnTo>
                <a:lnTo>
                  <a:pt x="43" y="84"/>
                </a:lnTo>
                <a:lnTo>
                  <a:pt x="52" y="82"/>
                </a:lnTo>
                <a:lnTo>
                  <a:pt x="58" y="80"/>
                </a:lnTo>
                <a:lnTo>
                  <a:pt x="67" y="75"/>
                </a:lnTo>
                <a:lnTo>
                  <a:pt x="74" y="71"/>
                </a:lnTo>
                <a:lnTo>
                  <a:pt x="78" y="64"/>
                </a:lnTo>
                <a:lnTo>
                  <a:pt x="82" y="58"/>
                </a:lnTo>
                <a:lnTo>
                  <a:pt x="84" y="49"/>
                </a:lnTo>
                <a:lnTo>
                  <a:pt x="87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2" name="Shape 2450"/>
          <p:cNvSpPr>
            <a:spLocks noChangeAspect="1"/>
          </p:cNvSpPr>
          <p:nvPr/>
        </p:nvSpPr>
        <p:spPr bwMode="auto">
          <a:xfrm>
            <a:off x="2647469" y="2385041"/>
            <a:ext cx="160183" cy="156532"/>
          </a:xfrm>
          <a:custGeom>
            <a:avLst/>
            <a:gdLst>
              <a:gd name="T0" fmla="*/ 43 w 87"/>
              <a:gd name="T1" fmla="*/ 0 h 85"/>
              <a:gd name="T2" fmla="*/ 35 w 87"/>
              <a:gd name="T3" fmla="*/ 0 h 85"/>
              <a:gd name="T4" fmla="*/ 26 w 87"/>
              <a:gd name="T5" fmla="*/ 2 h 85"/>
              <a:gd name="T6" fmla="*/ 20 w 87"/>
              <a:gd name="T7" fmla="*/ 7 h 85"/>
              <a:gd name="T8" fmla="*/ 13 w 87"/>
              <a:gd name="T9" fmla="*/ 11 h 85"/>
              <a:gd name="T10" fmla="*/ 7 w 87"/>
              <a:gd name="T11" fmla="*/ 18 h 85"/>
              <a:gd name="T12" fmla="*/ 4 w 87"/>
              <a:gd name="T13" fmla="*/ 26 h 85"/>
              <a:gd name="T14" fmla="*/ 0 w 87"/>
              <a:gd name="T15" fmla="*/ 33 h 85"/>
              <a:gd name="T16" fmla="*/ 0 w 87"/>
              <a:gd name="T17" fmla="*/ 41 h 85"/>
              <a:gd name="T18" fmla="*/ 0 w 87"/>
              <a:gd name="T19" fmla="*/ 50 h 85"/>
              <a:gd name="T20" fmla="*/ 4 w 87"/>
              <a:gd name="T21" fmla="*/ 59 h 85"/>
              <a:gd name="T22" fmla="*/ 7 w 87"/>
              <a:gd name="T23" fmla="*/ 65 h 85"/>
              <a:gd name="T24" fmla="*/ 13 w 87"/>
              <a:gd name="T25" fmla="*/ 72 h 85"/>
              <a:gd name="T26" fmla="*/ 20 w 87"/>
              <a:gd name="T27" fmla="*/ 78 h 85"/>
              <a:gd name="T28" fmla="*/ 26 w 87"/>
              <a:gd name="T29" fmla="*/ 82 h 85"/>
              <a:gd name="T30" fmla="*/ 35 w 87"/>
              <a:gd name="T31" fmla="*/ 85 h 85"/>
              <a:gd name="T32" fmla="*/ 43 w 87"/>
              <a:gd name="T33" fmla="*/ 85 h 85"/>
              <a:gd name="T34" fmla="*/ 52 w 87"/>
              <a:gd name="T35" fmla="*/ 85 h 85"/>
              <a:gd name="T36" fmla="*/ 59 w 87"/>
              <a:gd name="T37" fmla="*/ 82 h 85"/>
              <a:gd name="T38" fmla="*/ 67 w 87"/>
              <a:gd name="T39" fmla="*/ 78 h 85"/>
              <a:gd name="T40" fmla="*/ 74 w 87"/>
              <a:gd name="T41" fmla="*/ 72 h 85"/>
              <a:gd name="T42" fmla="*/ 78 w 87"/>
              <a:gd name="T43" fmla="*/ 65 h 85"/>
              <a:gd name="T44" fmla="*/ 82 w 87"/>
              <a:gd name="T45" fmla="*/ 59 h 85"/>
              <a:gd name="T46" fmla="*/ 85 w 87"/>
              <a:gd name="T47" fmla="*/ 50 h 85"/>
              <a:gd name="T48" fmla="*/ 87 w 87"/>
              <a:gd name="T49" fmla="*/ 41 h 85"/>
              <a:gd name="T50" fmla="*/ 85 w 87"/>
              <a:gd name="T51" fmla="*/ 33 h 85"/>
              <a:gd name="T52" fmla="*/ 82 w 87"/>
              <a:gd name="T53" fmla="*/ 26 h 85"/>
              <a:gd name="T54" fmla="*/ 78 w 87"/>
              <a:gd name="T55" fmla="*/ 18 h 85"/>
              <a:gd name="T56" fmla="*/ 74 w 87"/>
              <a:gd name="T57" fmla="*/ 11 h 85"/>
              <a:gd name="T58" fmla="*/ 67 w 87"/>
              <a:gd name="T59" fmla="*/ 7 h 85"/>
              <a:gd name="T60" fmla="*/ 59 w 87"/>
              <a:gd name="T61" fmla="*/ 2 h 85"/>
              <a:gd name="T62" fmla="*/ 52 w 87"/>
              <a:gd name="T63" fmla="*/ 0 h 85"/>
              <a:gd name="T64" fmla="*/ 43 w 87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5"/>
              <a:gd name="T101" fmla="*/ 87 w 87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5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4" y="59"/>
                </a:lnTo>
                <a:lnTo>
                  <a:pt x="7" y="65"/>
                </a:lnTo>
                <a:lnTo>
                  <a:pt x="13" y="72"/>
                </a:lnTo>
                <a:lnTo>
                  <a:pt x="20" y="78"/>
                </a:lnTo>
                <a:lnTo>
                  <a:pt x="26" y="82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9" y="82"/>
                </a:lnTo>
                <a:lnTo>
                  <a:pt x="67" y="78"/>
                </a:lnTo>
                <a:lnTo>
                  <a:pt x="74" y="72"/>
                </a:lnTo>
                <a:lnTo>
                  <a:pt x="78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3" name="Shape 2451"/>
          <p:cNvSpPr>
            <a:spLocks noChangeAspect="1"/>
          </p:cNvSpPr>
          <p:nvPr/>
        </p:nvSpPr>
        <p:spPr bwMode="auto">
          <a:xfrm>
            <a:off x="2647469" y="2385041"/>
            <a:ext cx="160183" cy="156532"/>
          </a:xfrm>
          <a:custGeom>
            <a:avLst/>
            <a:gdLst>
              <a:gd name="T0" fmla="*/ 43 w 87"/>
              <a:gd name="T1" fmla="*/ 0 h 85"/>
              <a:gd name="T2" fmla="*/ 35 w 87"/>
              <a:gd name="T3" fmla="*/ 0 h 85"/>
              <a:gd name="T4" fmla="*/ 26 w 87"/>
              <a:gd name="T5" fmla="*/ 2 h 85"/>
              <a:gd name="T6" fmla="*/ 20 w 87"/>
              <a:gd name="T7" fmla="*/ 7 h 85"/>
              <a:gd name="T8" fmla="*/ 13 w 87"/>
              <a:gd name="T9" fmla="*/ 11 h 85"/>
              <a:gd name="T10" fmla="*/ 7 w 87"/>
              <a:gd name="T11" fmla="*/ 18 h 85"/>
              <a:gd name="T12" fmla="*/ 4 w 87"/>
              <a:gd name="T13" fmla="*/ 26 h 85"/>
              <a:gd name="T14" fmla="*/ 0 w 87"/>
              <a:gd name="T15" fmla="*/ 33 h 85"/>
              <a:gd name="T16" fmla="*/ 0 w 87"/>
              <a:gd name="T17" fmla="*/ 41 h 85"/>
              <a:gd name="T18" fmla="*/ 0 w 87"/>
              <a:gd name="T19" fmla="*/ 50 h 85"/>
              <a:gd name="T20" fmla="*/ 4 w 87"/>
              <a:gd name="T21" fmla="*/ 59 h 85"/>
              <a:gd name="T22" fmla="*/ 7 w 87"/>
              <a:gd name="T23" fmla="*/ 65 h 85"/>
              <a:gd name="T24" fmla="*/ 13 w 87"/>
              <a:gd name="T25" fmla="*/ 72 h 85"/>
              <a:gd name="T26" fmla="*/ 20 w 87"/>
              <a:gd name="T27" fmla="*/ 78 h 85"/>
              <a:gd name="T28" fmla="*/ 26 w 87"/>
              <a:gd name="T29" fmla="*/ 82 h 85"/>
              <a:gd name="T30" fmla="*/ 35 w 87"/>
              <a:gd name="T31" fmla="*/ 85 h 85"/>
              <a:gd name="T32" fmla="*/ 43 w 87"/>
              <a:gd name="T33" fmla="*/ 85 h 85"/>
              <a:gd name="T34" fmla="*/ 52 w 87"/>
              <a:gd name="T35" fmla="*/ 85 h 85"/>
              <a:gd name="T36" fmla="*/ 59 w 87"/>
              <a:gd name="T37" fmla="*/ 82 h 85"/>
              <a:gd name="T38" fmla="*/ 67 w 87"/>
              <a:gd name="T39" fmla="*/ 78 h 85"/>
              <a:gd name="T40" fmla="*/ 74 w 87"/>
              <a:gd name="T41" fmla="*/ 72 h 85"/>
              <a:gd name="T42" fmla="*/ 78 w 87"/>
              <a:gd name="T43" fmla="*/ 65 h 85"/>
              <a:gd name="T44" fmla="*/ 82 w 87"/>
              <a:gd name="T45" fmla="*/ 59 h 85"/>
              <a:gd name="T46" fmla="*/ 85 w 87"/>
              <a:gd name="T47" fmla="*/ 50 h 85"/>
              <a:gd name="T48" fmla="*/ 87 w 87"/>
              <a:gd name="T49" fmla="*/ 41 h 85"/>
              <a:gd name="T50" fmla="*/ 85 w 87"/>
              <a:gd name="T51" fmla="*/ 33 h 85"/>
              <a:gd name="T52" fmla="*/ 82 w 87"/>
              <a:gd name="T53" fmla="*/ 26 h 85"/>
              <a:gd name="T54" fmla="*/ 78 w 87"/>
              <a:gd name="T55" fmla="*/ 18 h 85"/>
              <a:gd name="T56" fmla="*/ 74 w 87"/>
              <a:gd name="T57" fmla="*/ 11 h 85"/>
              <a:gd name="T58" fmla="*/ 67 w 87"/>
              <a:gd name="T59" fmla="*/ 7 h 85"/>
              <a:gd name="T60" fmla="*/ 59 w 87"/>
              <a:gd name="T61" fmla="*/ 2 h 85"/>
              <a:gd name="T62" fmla="*/ 52 w 87"/>
              <a:gd name="T63" fmla="*/ 0 h 85"/>
              <a:gd name="T64" fmla="*/ 43 w 87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5"/>
              <a:gd name="T101" fmla="*/ 87 w 87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5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4" y="59"/>
                </a:lnTo>
                <a:lnTo>
                  <a:pt x="7" y="65"/>
                </a:lnTo>
                <a:lnTo>
                  <a:pt x="13" y="72"/>
                </a:lnTo>
                <a:lnTo>
                  <a:pt x="20" y="78"/>
                </a:lnTo>
                <a:lnTo>
                  <a:pt x="26" y="82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9" y="82"/>
                </a:lnTo>
                <a:lnTo>
                  <a:pt x="67" y="78"/>
                </a:lnTo>
                <a:lnTo>
                  <a:pt x="74" y="72"/>
                </a:lnTo>
                <a:lnTo>
                  <a:pt x="78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4" name="Shape 2456"/>
          <p:cNvSpPr>
            <a:spLocks noChangeAspect="1"/>
          </p:cNvSpPr>
          <p:nvPr/>
        </p:nvSpPr>
        <p:spPr bwMode="auto">
          <a:xfrm>
            <a:off x="2575663" y="2604186"/>
            <a:ext cx="160183" cy="151007"/>
          </a:xfrm>
          <a:custGeom>
            <a:avLst/>
            <a:gdLst>
              <a:gd name="T0" fmla="*/ 43 w 87"/>
              <a:gd name="T1" fmla="*/ 0 h 82"/>
              <a:gd name="T2" fmla="*/ 35 w 87"/>
              <a:gd name="T3" fmla="*/ 0 h 82"/>
              <a:gd name="T4" fmla="*/ 26 w 87"/>
              <a:gd name="T5" fmla="*/ 2 h 82"/>
              <a:gd name="T6" fmla="*/ 20 w 87"/>
              <a:gd name="T7" fmla="*/ 7 h 82"/>
              <a:gd name="T8" fmla="*/ 13 w 87"/>
              <a:gd name="T9" fmla="*/ 11 h 82"/>
              <a:gd name="T10" fmla="*/ 9 w 87"/>
              <a:gd name="T11" fmla="*/ 17 h 82"/>
              <a:gd name="T12" fmla="*/ 5 w 87"/>
              <a:gd name="T13" fmla="*/ 26 h 82"/>
              <a:gd name="T14" fmla="*/ 2 w 87"/>
              <a:gd name="T15" fmla="*/ 33 h 82"/>
              <a:gd name="T16" fmla="*/ 0 w 87"/>
              <a:gd name="T17" fmla="*/ 41 h 82"/>
              <a:gd name="T18" fmla="*/ 2 w 87"/>
              <a:gd name="T19" fmla="*/ 50 h 82"/>
              <a:gd name="T20" fmla="*/ 5 w 87"/>
              <a:gd name="T21" fmla="*/ 59 h 82"/>
              <a:gd name="T22" fmla="*/ 9 w 87"/>
              <a:gd name="T23" fmla="*/ 65 h 82"/>
              <a:gd name="T24" fmla="*/ 13 w 87"/>
              <a:gd name="T25" fmla="*/ 72 h 82"/>
              <a:gd name="T26" fmla="*/ 20 w 87"/>
              <a:gd name="T27" fmla="*/ 76 h 82"/>
              <a:gd name="T28" fmla="*/ 26 w 87"/>
              <a:gd name="T29" fmla="*/ 80 h 82"/>
              <a:gd name="T30" fmla="*/ 35 w 87"/>
              <a:gd name="T31" fmla="*/ 82 h 82"/>
              <a:gd name="T32" fmla="*/ 43 w 87"/>
              <a:gd name="T33" fmla="*/ 82 h 82"/>
              <a:gd name="T34" fmla="*/ 52 w 87"/>
              <a:gd name="T35" fmla="*/ 82 h 82"/>
              <a:gd name="T36" fmla="*/ 61 w 87"/>
              <a:gd name="T37" fmla="*/ 80 h 82"/>
              <a:gd name="T38" fmla="*/ 67 w 87"/>
              <a:gd name="T39" fmla="*/ 76 h 82"/>
              <a:gd name="T40" fmla="*/ 74 w 87"/>
              <a:gd name="T41" fmla="*/ 72 h 82"/>
              <a:gd name="T42" fmla="*/ 80 w 87"/>
              <a:gd name="T43" fmla="*/ 65 h 82"/>
              <a:gd name="T44" fmla="*/ 82 w 87"/>
              <a:gd name="T45" fmla="*/ 59 h 82"/>
              <a:gd name="T46" fmla="*/ 85 w 87"/>
              <a:gd name="T47" fmla="*/ 50 h 82"/>
              <a:gd name="T48" fmla="*/ 87 w 87"/>
              <a:gd name="T49" fmla="*/ 41 h 82"/>
              <a:gd name="T50" fmla="*/ 85 w 87"/>
              <a:gd name="T51" fmla="*/ 33 h 82"/>
              <a:gd name="T52" fmla="*/ 82 w 87"/>
              <a:gd name="T53" fmla="*/ 26 h 82"/>
              <a:gd name="T54" fmla="*/ 80 w 87"/>
              <a:gd name="T55" fmla="*/ 17 h 82"/>
              <a:gd name="T56" fmla="*/ 74 w 87"/>
              <a:gd name="T57" fmla="*/ 11 h 82"/>
              <a:gd name="T58" fmla="*/ 67 w 87"/>
              <a:gd name="T59" fmla="*/ 7 h 82"/>
              <a:gd name="T60" fmla="*/ 61 w 87"/>
              <a:gd name="T61" fmla="*/ 2 h 82"/>
              <a:gd name="T62" fmla="*/ 52 w 87"/>
              <a:gd name="T63" fmla="*/ 0 h 82"/>
              <a:gd name="T64" fmla="*/ 43 w 87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2"/>
              <a:gd name="T101" fmla="*/ 87 w 87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2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9" y="17"/>
                </a:lnTo>
                <a:lnTo>
                  <a:pt x="5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5" y="59"/>
                </a:lnTo>
                <a:lnTo>
                  <a:pt x="9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2"/>
                </a:lnTo>
                <a:lnTo>
                  <a:pt x="43" y="82"/>
                </a:lnTo>
                <a:lnTo>
                  <a:pt x="52" y="82"/>
                </a:lnTo>
                <a:lnTo>
                  <a:pt x="61" y="80"/>
                </a:lnTo>
                <a:lnTo>
                  <a:pt x="67" y="76"/>
                </a:lnTo>
                <a:lnTo>
                  <a:pt x="74" y="72"/>
                </a:lnTo>
                <a:lnTo>
                  <a:pt x="80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80" y="17"/>
                </a:lnTo>
                <a:lnTo>
                  <a:pt x="74" y="11"/>
                </a:lnTo>
                <a:lnTo>
                  <a:pt x="67" y="7"/>
                </a:lnTo>
                <a:lnTo>
                  <a:pt x="61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5" name="Shape 2457"/>
          <p:cNvSpPr>
            <a:spLocks noChangeAspect="1"/>
          </p:cNvSpPr>
          <p:nvPr/>
        </p:nvSpPr>
        <p:spPr bwMode="auto">
          <a:xfrm>
            <a:off x="2575663" y="2604186"/>
            <a:ext cx="160183" cy="151007"/>
          </a:xfrm>
          <a:custGeom>
            <a:avLst/>
            <a:gdLst>
              <a:gd name="T0" fmla="*/ 43 w 87"/>
              <a:gd name="T1" fmla="*/ 0 h 82"/>
              <a:gd name="T2" fmla="*/ 35 w 87"/>
              <a:gd name="T3" fmla="*/ 0 h 82"/>
              <a:gd name="T4" fmla="*/ 26 w 87"/>
              <a:gd name="T5" fmla="*/ 2 h 82"/>
              <a:gd name="T6" fmla="*/ 20 w 87"/>
              <a:gd name="T7" fmla="*/ 7 h 82"/>
              <a:gd name="T8" fmla="*/ 13 w 87"/>
              <a:gd name="T9" fmla="*/ 11 h 82"/>
              <a:gd name="T10" fmla="*/ 9 w 87"/>
              <a:gd name="T11" fmla="*/ 17 h 82"/>
              <a:gd name="T12" fmla="*/ 5 w 87"/>
              <a:gd name="T13" fmla="*/ 26 h 82"/>
              <a:gd name="T14" fmla="*/ 2 w 87"/>
              <a:gd name="T15" fmla="*/ 33 h 82"/>
              <a:gd name="T16" fmla="*/ 0 w 87"/>
              <a:gd name="T17" fmla="*/ 41 h 82"/>
              <a:gd name="T18" fmla="*/ 2 w 87"/>
              <a:gd name="T19" fmla="*/ 50 h 82"/>
              <a:gd name="T20" fmla="*/ 5 w 87"/>
              <a:gd name="T21" fmla="*/ 59 h 82"/>
              <a:gd name="T22" fmla="*/ 9 w 87"/>
              <a:gd name="T23" fmla="*/ 65 h 82"/>
              <a:gd name="T24" fmla="*/ 13 w 87"/>
              <a:gd name="T25" fmla="*/ 72 h 82"/>
              <a:gd name="T26" fmla="*/ 20 w 87"/>
              <a:gd name="T27" fmla="*/ 76 h 82"/>
              <a:gd name="T28" fmla="*/ 26 w 87"/>
              <a:gd name="T29" fmla="*/ 80 h 82"/>
              <a:gd name="T30" fmla="*/ 35 w 87"/>
              <a:gd name="T31" fmla="*/ 82 h 82"/>
              <a:gd name="T32" fmla="*/ 43 w 87"/>
              <a:gd name="T33" fmla="*/ 82 h 82"/>
              <a:gd name="T34" fmla="*/ 52 w 87"/>
              <a:gd name="T35" fmla="*/ 82 h 82"/>
              <a:gd name="T36" fmla="*/ 61 w 87"/>
              <a:gd name="T37" fmla="*/ 80 h 82"/>
              <a:gd name="T38" fmla="*/ 67 w 87"/>
              <a:gd name="T39" fmla="*/ 76 h 82"/>
              <a:gd name="T40" fmla="*/ 74 w 87"/>
              <a:gd name="T41" fmla="*/ 72 h 82"/>
              <a:gd name="T42" fmla="*/ 80 w 87"/>
              <a:gd name="T43" fmla="*/ 65 h 82"/>
              <a:gd name="T44" fmla="*/ 82 w 87"/>
              <a:gd name="T45" fmla="*/ 59 h 82"/>
              <a:gd name="T46" fmla="*/ 85 w 87"/>
              <a:gd name="T47" fmla="*/ 50 h 82"/>
              <a:gd name="T48" fmla="*/ 87 w 87"/>
              <a:gd name="T49" fmla="*/ 41 h 82"/>
              <a:gd name="T50" fmla="*/ 85 w 87"/>
              <a:gd name="T51" fmla="*/ 33 h 82"/>
              <a:gd name="T52" fmla="*/ 82 w 87"/>
              <a:gd name="T53" fmla="*/ 26 h 82"/>
              <a:gd name="T54" fmla="*/ 80 w 87"/>
              <a:gd name="T55" fmla="*/ 17 h 82"/>
              <a:gd name="T56" fmla="*/ 74 w 87"/>
              <a:gd name="T57" fmla="*/ 11 h 82"/>
              <a:gd name="T58" fmla="*/ 67 w 87"/>
              <a:gd name="T59" fmla="*/ 7 h 82"/>
              <a:gd name="T60" fmla="*/ 61 w 87"/>
              <a:gd name="T61" fmla="*/ 2 h 82"/>
              <a:gd name="T62" fmla="*/ 52 w 87"/>
              <a:gd name="T63" fmla="*/ 0 h 82"/>
              <a:gd name="T64" fmla="*/ 43 w 87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2"/>
              <a:gd name="T101" fmla="*/ 87 w 87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2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9" y="17"/>
                </a:lnTo>
                <a:lnTo>
                  <a:pt x="5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5" y="59"/>
                </a:lnTo>
                <a:lnTo>
                  <a:pt x="9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2"/>
                </a:lnTo>
                <a:lnTo>
                  <a:pt x="43" y="82"/>
                </a:lnTo>
                <a:lnTo>
                  <a:pt x="52" y="82"/>
                </a:lnTo>
                <a:lnTo>
                  <a:pt x="61" y="80"/>
                </a:lnTo>
                <a:lnTo>
                  <a:pt x="67" y="76"/>
                </a:lnTo>
                <a:lnTo>
                  <a:pt x="74" y="72"/>
                </a:lnTo>
                <a:lnTo>
                  <a:pt x="80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80" y="17"/>
                </a:lnTo>
                <a:lnTo>
                  <a:pt x="74" y="11"/>
                </a:lnTo>
                <a:lnTo>
                  <a:pt x="67" y="7"/>
                </a:lnTo>
                <a:lnTo>
                  <a:pt x="61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6" name="Shape 2458"/>
          <p:cNvSpPr>
            <a:spLocks noChangeAspect="1"/>
          </p:cNvSpPr>
          <p:nvPr/>
        </p:nvSpPr>
        <p:spPr bwMode="auto">
          <a:xfrm>
            <a:off x="2918123" y="2361101"/>
            <a:ext cx="152818" cy="160215"/>
          </a:xfrm>
          <a:custGeom>
            <a:avLst/>
            <a:gdLst>
              <a:gd name="T0" fmla="*/ 42 w 83"/>
              <a:gd name="T1" fmla="*/ 0 h 87"/>
              <a:gd name="T2" fmla="*/ 33 w 83"/>
              <a:gd name="T3" fmla="*/ 2 h 87"/>
              <a:gd name="T4" fmla="*/ 24 w 83"/>
              <a:gd name="T5" fmla="*/ 5 h 87"/>
              <a:gd name="T6" fmla="*/ 18 w 83"/>
              <a:gd name="T7" fmla="*/ 9 h 87"/>
              <a:gd name="T8" fmla="*/ 11 w 83"/>
              <a:gd name="T9" fmla="*/ 13 h 87"/>
              <a:gd name="T10" fmla="*/ 7 w 83"/>
              <a:gd name="T11" fmla="*/ 20 h 87"/>
              <a:gd name="T12" fmla="*/ 3 w 83"/>
              <a:gd name="T13" fmla="*/ 26 h 87"/>
              <a:gd name="T14" fmla="*/ 0 w 83"/>
              <a:gd name="T15" fmla="*/ 35 h 87"/>
              <a:gd name="T16" fmla="*/ 0 w 83"/>
              <a:gd name="T17" fmla="*/ 44 h 87"/>
              <a:gd name="T18" fmla="*/ 0 w 83"/>
              <a:gd name="T19" fmla="*/ 52 h 87"/>
              <a:gd name="T20" fmla="*/ 3 w 83"/>
              <a:gd name="T21" fmla="*/ 61 h 87"/>
              <a:gd name="T22" fmla="*/ 7 w 83"/>
              <a:gd name="T23" fmla="*/ 67 h 87"/>
              <a:gd name="T24" fmla="*/ 11 w 83"/>
              <a:gd name="T25" fmla="*/ 74 h 87"/>
              <a:gd name="T26" fmla="*/ 18 w 83"/>
              <a:gd name="T27" fmla="*/ 80 h 87"/>
              <a:gd name="T28" fmla="*/ 24 w 83"/>
              <a:gd name="T29" fmla="*/ 82 h 87"/>
              <a:gd name="T30" fmla="*/ 33 w 83"/>
              <a:gd name="T31" fmla="*/ 87 h 87"/>
              <a:gd name="T32" fmla="*/ 42 w 83"/>
              <a:gd name="T33" fmla="*/ 87 h 87"/>
              <a:gd name="T34" fmla="*/ 50 w 83"/>
              <a:gd name="T35" fmla="*/ 87 h 87"/>
              <a:gd name="T36" fmla="*/ 59 w 83"/>
              <a:gd name="T37" fmla="*/ 82 h 87"/>
              <a:gd name="T38" fmla="*/ 65 w 83"/>
              <a:gd name="T39" fmla="*/ 80 h 87"/>
              <a:gd name="T40" fmla="*/ 72 w 83"/>
              <a:gd name="T41" fmla="*/ 74 h 87"/>
              <a:gd name="T42" fmla="*/ 76 w 83"/>
              <a:gd name="T43" fmla="*/ 67 h 87"/>
              <a:gd name="T44" fmla="*/ 80 w 83"/>
              <a:gd name="T45" fmla="*/ 61 h 87"/>
              <a:gd name="T46" fmla="*/ 83 w 83"/>
              <a:gd name="T47" fmla="*/ 52 h 87"/>
              <a:gd name="T48" fmla="*/ 83 w 83"/>
              <a:gd name="T49" fmla="*/ 44 h 87"/>
              <a:gd name="T50" fmla="*/ 83 w 83"/>
              <a:gd name="T51" fmla="*/ 35 h 87"/>
              <a:gd name="T52" fmla="*/ 80 w 83"/>
              <a:gd name="T53" fmla="*/ 26 h 87"/>
              <a:gd name="T54" fmla="*/ 76 w 83"/>
              <a:gd name="T55" fmla="*/ 20 h 87"/>
              <a:gd name="T56" fmla="*/ 72 w 83"/>
              <a:gd name="T57" fmla="*/ 13 h 87"/>
              <a:gd name="T58" fmla="*/ 65 w 83"/>
              <a:gd name="T59" fmla="*/ 9 h 87"/>
              <a:gd name="T60" fmla="*/ 59 w 83"/>
              <a:gd name="T61" fmla="*/ 5 h 87"/>
              <a:gd name="T62" fmla="*/ 50 w 83"/>
              <a:gd name="T63" fmla="*/ 2 h 87"/>
              <a:gd name="T64" fmla="*/ 42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4" y="5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4" y="82"/>
                </a:lnTo>
                <a:lnTo>
                  <a:pt x="33" y="87"/>
                </a:lnTo>
                <a:lnTo>
                  <a:pt x="42" y="87"/>
                </a:lnTo>
                <a:lnTo>
                  <a:pt x="50" y="87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3" y="44"/>
                </a:lnTo>
                <a:lnTo>
                  <a:pt x="83" y="35"/>
                </a:lnTo>
                <a:lnTo>
                  <a:pt x="80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5"/>
                </a:lnTo>
                <a:lnTo>
                  <a:pt x="50" y="2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7" name="Shape 2089"/>
          <p:cNvSpPr>
            <a:spLocks noChangeAspect="1"/>
          </p:cNvSpPr>
          <p:nvPr/>
        </p:nvSpPr>
        <p:spPr bwMode="auto">
          <a:xfrm>
            <a:off x="2918669" y="2361101"/>
            <a:ext cx="152567" cy="159633"/>
          </a:xfrm>
          <a:custGeom>
            <a:avLst/>
            <a:gdLst>
              <a:gd name="T0" fmla="*/ 215 w 83"/>
              <a:gd name="T1" fmla="*/ 0 h 87"/>
              <a:gd name="T2" fmla="*/ 167 w 83"/>
              <a:gd name="T3" fmla="*/ 12 h 87"/>
              <a:gd name="T4" fmla="*/ 125 w 83"/>
              <a:gd name="T5" fmla="*/ 28 h 87"/>
              <a:gd name="T6" fmla="*/ 95 w 83"/>
              <a:gd name="T7" fmla="*/ 48 h 87"/>
              <a:gd name="T8" fmla="*/ 55 w 83"/>
              <a:gd name="T9" fmla="*/ 66 h 87"/>
              <a:gd name="T10" fmla="*/ 37 w 83"/>
              <a:gd name="T11" fmla="*/ 101 h 87"/>
              <a:gd name="T12" fmla="*/ 16 w 83"/>
              <a:gd name="T13" fmla="*/ 132 h 87"/>
              <a:gd name="T14" fmla="*/ 0 w 83"/>
              <a:gd name="T15" fmla="*/ 178 h 87"/>
              <a:gd name="T16" fmla="*/ 0 w 83"/>
              <a:gd name="T17" fmla="*/ 225 h 87"/>
              <a:gd name="T18" fmla="*/ 0 w 83"/>
              <a:gd name="T19" fmla="*/ 262 h 87"/>
              <a:gd name="T20" fmla="*/ 16 w 83"/>
              <a:gd name="T21" fmla="*/ 311 h 87"/>
              <a:gd name="T22" fmla="*/ 37 w 83"/>
              <a:gd name="T23" fmla="*/ 339 h 87"/>
              <a:gd name="T24" fmla="*/ 55 w 83"/>
              <a:gd name="T25" fmla="*/ 375 h 87"/>
              <a:gd name="T26" fmla="*/ 95 w 83"/>
              <a:gd name="T27" fmla="*/ 408 h 87"/>
              <a:gd name="T28" fmla="*/ 125 w 83"/>
              <a:gd name="T29" fmla="*/ 411 h 87"/>
              <a:gd name="T30" fmla="*/ 167 w 83"/>
              <a:gd name="T31" fmla="*/ 439 h 87"/>
              <a:gd name="T32" fmla="*/ 215 w 83"/>
              <a:gd name="T33" fmla="*/ 439 h 87"/>
              <a:gd name="T34" fmla="*/ 259 w 83"/>
              <a:gd name="T35" fmla="*/ 439 h 87"/>
              <a:gd name="T36" fmla="*/ 302 w 83"/>
              <a:gd name="T37" fmla="*/ 411 h 87"/>
              <a:gd name="T38" fmla="*/ 332 w 83"/>
              <a:gd name="T39" fmla="*/ 408 h 87"/>
              <a:gd name="T40" fmla="*/ 370 w 83"/>
              <a:gd name="T41" fmla="*/ 375 h 87"/>
              <a:gd name="T42" fmla="*/ 390 w 83"/>
              <a:gd name="T43" fmla="*/ 339 h 87"/>
              <a:gd name="T44" fmla="*/ 411 w 83"/>
              <a:gd name="T45" fmla="*/ 311 h 87"/>
              <a:gd name="T46" fmla="*/ 425 w 83"/>
              <a:gd name="T47" fmla="*/ 262 h 87"/>
              <a:gd name="T48" fmla="*/ 425 w 83"/>
              <a:gd name="T49" fmla="*/ 225 h 87"/>
              <a:gd name="T50" fmla="*/ 425 w 83"/>
              <a:gd name="T51" fmla="*/ 178 h 87"/>
              <a:gd name="T52" fmla="*/ 411 w 83"/>
              <a:gd name="T53" fmla="*/ 132 h 87"/>
              <a:gd name="T54" fmla="*/ 390 w 83"/>
              <a:gd name="T55" fmla="*/ 101 h 87"/>
              <a:gd name="T56" fmla="*/ 370 w 83"/>
              <a:gd name="T57" fmla="*/ 66 h 87"/>
              <a:gd name="T58" fmla="*/ 332 w 83"/>
              <a:gd name="T59" fmla="*/ 48 h 87"/>
              <a:gd name="T60" fmla="*/ 302 w 83"/>
              <a:gd name="T61" fmla="*/ 28 h 87"/>
              <a:gd name="T62" fmla="*/ 259 w 83"/>
              <a:gd name="T63" fmla="*/ 12 h 87"/>
              <a:gd name="T64" fmla="*/ 215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4" y="5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4" y="82"/>
                </a:lnTo>
                <a:lnTo>
                  <a:pt x="33" y="87"/>
                </a:lnTo>
                <a:lnTo>
                  <a:pt x="42" y="87"/>
                </a:lnTo>
                <a:lnTo>
                  <a:pt x="50" y="87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3" y="44"/>
                </a:lnTo>
                <a:lnTo>
                  <a:pt x="83" y="35"/>
                </a:lnTo>
                <a:lnTo>
                  <a:pt x="80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5"/>
                </a:lnTo>
                <a:lnTo>
                  <a:pt x="50" y="2"/>
                </a:lnTo>
                <a:lnTo>
                  <a:pt x="42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8" name="Shape 2102"/>
          <p:cNvSpPr>
            <a:spLocks noChangeAspect="1"/>
          </p:cNvSpPr>
          <p:nvPr/>
        </p:nvSpPr>
        <p:spPr bwMode="auto">
          <a:xfrm>
            <a:off x="2787098" y="2764384"/>
            <a:ext cx="155366" cy="154032"/>
          </a:xfrm>
          <a:custGeom>
            <a:avLst/>
            <a:gdLst>
              <a:gd name="T0" fmla="*/ 229 w 84"/>
              <a:gd name="T1" fmla="*/ 0 h 84"/>
              <a:gd name="T2" fmla="*/ 186 w 84"/>
              <a:gd name="T3" fmla="*/ 12 h 84"/>
              <a:gd name="T4" fmla="*/ 136 w 84"/>
              <a:gd name="T5" fmla="*/ 21 h 84"/>
              <a:gd name="T6" fmla="*/ 102 w 84"/>
              <a:gd name="T7" fmla="*/ 38 h 84"/>
              <a:gd name="T8" fmla="*/ 66 w 84"/>
              <a:gd name="T9" fmla="*/ 65 h 84"/>
              <a:gd name="T10" fmla="*/ 49 w 84"/>
              <a:gd name="T11" fmla="*/ 96 h 84"/>
              <a:gd name="T12" fmla="*/ 21 w 84"/>
              <a:gd name="T13" fmla="*/ 132 h 84"/>
              <a:gd name="T14" fmla="*/ 12 w 84"/>
              <a:gd name="T15" fmla="*/ 173 h 84"/>
              <a:gd name="T16" fmla="*/ 0 w 84"/>
              <a:gd name="T17" fmla="*/ 216 h 84"/>
              <a:gd name="T18" fmla="*/ 12 w 84"/>
              <a:gd name="T19" fmla="*/ 262 h 84"/>
              <a:gd name="T20" fmla="*/ 21 w 84"/>
              <a:gd name="T21" fmla="*/ 295 h 84"/>
              <a:gd name="T22" fmla="*/ 49 w 84"/>
              <a:gd name="T23" fmla="*/ 339 h 84"/>
              <a:gd name="T24" fmla="*/ 66 w 84"/>
              <a:gd name="T25" fmla="*/ 360 h 84"/>
              <a:gd name="T26" fmla="*/ 102 w 84"/>
              <a:gd name="T27" fmla="*/ 389 h 84"/>
              <a:gd name="T28" fmla="*/ 136 w 84"/>
              <a:gd name="T29" fmla="*/ 411 h 84"/>
              <a:gd name="T30" fmla="*/ 186 w 84"/>
              <a:gd name="T31" fmla="*/ 423 h 84"/>
              <a:gd name="T32" fmla="*/ 229 w 84"/>
              <a:gd name="T33" fmla="*/ 423 h 84"/>
              <a:gd name="T34" fmla="*/ 277 w 84"/>
              <a:gd name="T35" fmla="*/ 423 h 84"/>
              <a:gd name="T36" fmla="*/ 311 w 84"/>
              <a:gd name="T37" fmla="*/ 411 h 84"/>
              <a:gd name="T38" fmla="*/ 349 w 84"/>
              <a:gd name="T39" fmla="*/ 389 h 84"/>
              <a:gd name="T40" fmla="*/ 379 w 84"/>
              <a:gd name="T41" fmla="*/ 360 h 84"/>
              <a:gd name="T42" fmla="*/ 415 w 84"/>
              <a:gd name="T43" fmla="*/ 339 h 84"/>
              <a:gd name="T44" fmla="*/ 426 w 84"/>
              <a:gd name="T45" fmla="*/ 295 h 84"/>
              <a:gd name="T46" fmla="*/ 447 w 84"/>
              <a:gd name="T47" fmla="*/ 262 h 84"/>
              <a:gd name="T48" fmla="*/ 447 w 84"/>
              <a:gd name="T49" fmla="*/ 216 h 84"/>
              <a:gd name="T50" fmla="*/ 447 w 84"/>
              <a:gd name="T51" fmla="*/ 173 h 84"/>
              <a:gd name="T52" fmla="*/ 426 w 84"/>
              <a:gd name="T53" fmla="*/ 132 h 84"/>
              <a:gd name="T54" fmla="*/ 415 w 84"/>
              <a:gd name="T55" fmla="*/ 96 h 84"/>
              <a:gd name="T56" fmla="*/ 379 w 84"/>
              <a:gd name="T57" fmla="*/ 65 h 84"/>
              <a:gd name="T58" fmla="*/ 349 w 84"/>
              <a:gd name="T59" fmla="*/ 38 h 84"/>
              <a:gd name="T60" fmla="*/ 311 w 84"/>
              <a:gd name="T61" fmla="*/ 21 h 84"/>
              <a:gd name="T62" fmla="*/ 277 w 84"/>
              <a:gd name="T63" fmla="*/ 12 h 84"/>
              <a:gd name="T64" fmla="*/ 229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3" y="0"/>
                </a:moveTo>
                <a:lnTo>
                  <a:pt x="35" y="2"/>
                </a:lnTo>
                <a:lnTo>
                  <a:pt x="26" y="4"/>
                </a:lnTo>
                <a:lnTo>
                  <a:pt x="19" y="8"/>
                </a:lnTo>
                <a:lnTo>
                  <a:pt x="13" y="13"/>
                </a:lnTo>
                <a:lnTo>
                  <a:pt x="9" y="19"/>
                </a:lnTo>
                <a:lnTo>
                  <a:pt x="4" y="26"/>
                </a:lnTo>
                <a:lnTo>
                  <a:pt x="2" y="34"/>
                </a:lnTo>
                <a:lnTo>
                  <a:pt x="0" y="43"/>
                </a:lnTo>
                <a:lnTo>
                  <a:pt x="2" y="52"/>
                </a:lnTo>
                <a:lnTo>
                  <a:pt x="4" y="58"/>
                </a:lnTo>
                <a:lnTo>
                  <a:pt x="9" y="67"/>
                </a:lnTo>
                <a:lnTo>
                  <a:pt x="13" y="71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4"/>
                </a:lnTo>
                <a:lnTo>
                  <a:pt x="52" y="84"/>
                </a:lnTo>
                <a:lnTo>
                  <a:pt x="58" y="82"/>
                </a:lnTo>
                <a:lnTo>
                  <a:pt x="65" y="77"/>
                </a:lnTo>
                <a:lnTo>
                  <a:pt x="71" y="71"/>
                </a:lnTo>
                <a:lnTo>
                  <a:pt x="78" y="67"/>
                </a:lnTo>
                <a:lnTo>
                  <a:pt x="80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0" y="26"/>
                </a:lnTo>
                <a:lnTo>
                  <a:pt x="78" y="19"/>
                </a:lnTo>
                <a:lnTo>
                  <a:pt x="71" y="13"/>
                </a:lnTo>
                <a:lnTo>
                  <a:pt x="65" y="8"/>
                </a:lnTo>
                <a:lnTo>
                  <a:pt x="58" y="4"/>
                </a:lnTo>
                <a:lnTo>
                  <a:pt x="52" y="2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89" name="Shape 2103"/>
          <p:cNvSpPr>
            <a:spLocks noChangeAspect="1"/>
          </p:cNvSpPr>
          <p:nvPr/>
        </p:nvSpPr>
        <p:spPr bwMode="auto">
          <a:xfrm>
            <a:off x="2787098" y="2764384"/>
            <a:ext cx="155366" cy="154032"/>
          </a:xfrm>
          <a:custGeom>
            <a:avLst/>
            <a:gdLst>
              <a:gd name="T0" fmla="*/ 229 w 84"/>
              <a:gd name="T1" fmla="*/ 0 h 84"/>
              <a:gd name="T2" fmla="*/ 186 w 84"/>
              <a:gd name="T3" fmla="*/ 12 h 84"/>
              <a:gd name="T4" fmla="*/ 136 w 84"/>
              <a:gd name="T5" fmla="*/ 21 h 84"/>
              <a:gd name="T6" fmla="*/ 102 w 84"/>
              <a:gd name="T7" fmla="*/ 38 h 84"/>
              <a:gd name="T8" fmla="*/ 66 w 84"/>
              <a:gd name="T9" fmla="*/ 65 h 84"/>
              <a:gd name="T10" fmla="*/ 49 w 84"/>
              <a:gd name="T11" fmla="*/ 96 h 84"/>
              <a:gd name="T12" fmla="*/ 21 w 84"/>
              <a:gd name="T13" fmla="*/ 132 h 84"/>
              <a:gd name="T14" fmla="*/ 12 w 84"/>
              <a:gd name="T15" fmla="*/ 173 h 84"/>
              <a:gd name="T16" fmla="*/ 0 w 84"/>
              <a:gd name="T17" fmla="*/ 216 h 84"/>
              <a:gd name="T18" fmla="*/ 12 w 84"/>
              <a:gd name="T19" fmla="*/ 262 h 84"/>
              <a:gd name="T20" fmla="*/ 21 w 84"/>
              <a:gd name="T21" fmla="*/ 295 h 84"/>
              <a:gd name="T22" fmla="*/ 49 w 84"/>
              <a:gd name="T23" fmla="*/ 339 h 84"/>
              <a:gd name="T24" fmla="*/ 66 w 84"/>
              <a:gd name="T25" fmla="*/ 360 h 84"/>
              <a:gd name="T26" fmla="*/ 102 w 84"/>
              <a:gd name="T27" fmla="*/ 389 h 84"/>
              <a:gd name="T28" fmla="*/ 136 w 84"/>
              <a:gd name="T29" fmla="*/ 411 h 84"/>
              <a:gd name="T30" fmla="*/ 186 w 84"/>
              <a:gd name="T31" fmla="*/ 423 h 84"/>
              <a:gd name="T32" fmla="*/ 229 w 84"/>
              <a:gd name="T33" fmla="*/ 423 h 84"/>
              <a:gd name="T34" fmla="*/ 277 w 84"/>
              <a:gd name="T35" fmla="*/ 423 h 84"/>
              <a:gd name="T36" fmla="*/ 311 w 84"/>
              <a:gd name="T37" fmla="*/ 411 h 84"/>
              <a:gd name="T38" fmla="*/ 349 w 84"/>
              <a:gd name="T39" fmla="*/ 389 h 84"/>
              <a:gd name="T40" fmla="*/ 379 w 84"/>
              <a:gd name="T41" fmla="*/ 360 h 84"/>
              <a:gd name="T42" fmla="*/ 415 w 84"/>
              <a:gd name="T43" fmla="*/ 339 h 84"/>
              <a:gd name="T44" fmla="*/ 426 w 84"/>
              <a:gd name="T45" fmla="*/ 295 h 84"/>
              <a:gd name="T46" fmla="*/ 447 w 84"/>
              <a:gd name="T47" fmla="*/ 262 h 84"/>
              <a:gd name="T48" fmla="*/ 447 w 84"/>
              <a:gd name="T49" fmla="*/ 216 h 84"/>
              <a:gd name="T50" fmla="*/ 447 w 84"/>
              <a:gd name="T51" fmla="*/ 173 h 84"/>
              <a:gd name="T52" fmla="*/ 426 w 84"/>
              <a:gd name="T53" fmla="*/ 132 h 84"/>
              <a:gd name="T54" fmla="*/ 415 w 84"/>
              <a:gd name="T55" fmla="*/ 96 h 84"/>
              <a:gd name="T56" fmla="*/ 379 w 84"/>
              <a:gd name="T57" fmla="*/ 65 h 84"/>
              <a:gd name="T58" fmla="*/ 349 w 84"/>
              <a:gd name="T59" fmla="*/ 38 h 84"/>
              <a:gd name="T60" fmla="*/ 311 w 84"/>
              <a:gd name="T61" fmla="*/ 21 h 84"/>
              <a:gd name="T62" fmla="*/ 277 w 84"/>
              <a:gd name="T63" fmla="*/ 12 h 84"/>
              <a:gd name="T64" fmla="*/ 229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3" y="0"/>
                </a:moveTo>
                <a:lnTo>
                  <a:pt x="35" y="2"/>
                </a:lnTo>
                <a:lnTo>
                  <a:pt x="26" y="4"/>
                </a:lnTo>
                <a:lnTo>
                  <a:pt x="19" y="8"/>
                </a:lnTo>
                <a:lnTo>
                  <a:pt x="13" y="13"/>
                </a:lnTo>
                <a:lnTo>
                  <a:pt x="9" y="19"/>
                </a:lnTo>
                <a:lnTo>
                  <a:pt x="4" y="26"/>
                </a:lnTo>
                <a:lnTo>
                  <a:pt x="2" y="34"/>
                </a:lnTo>
                <a:lnTo>
                  <a:pt x="0" y="43"/>
                </a:lnTo>
                <a:lnTo>
                  <a:pt x="2" y="52"/>
                </a:lnTo>
                <a:lnTo>
                  <a:pt x="4" y="58"/>
                </a:lnTo>
                <a:lnTo>
                  <a:pt x="9" y="67"/>
                </a:lnTo>
                <a:lnTo>
                  <a:pt x="13" y="71"/>
                </a:lnTo>
                <a:lnTo>
                  <a:pt x="19" y="77"/>
                </a:lnTo>
                <a:lnTo>
                  <a:pt x="26" y="82"/>
                </a:lnTo>
                <a:lnTo>
                  <a:pt x="35" y="84"/>
                </a:lnTo>
                <a:lnTo>
                  <a:pt x="43" y="84"/>
                </a:lnTo>
                <a:lnTo>
                  <a:pt x="52" y="84"/>
                </a:lnTo>
                <a:lnTo>
                  <a:pt x="58" y="82"/>
                </a:lnTo>
                <a:lnTo>
                  <a:pt x="65" y="77"/>
                </a:lnTo>
                <a:lnTo>
                  <a:pt x="71" y="71"/>
                </a:lnTo>
                <a:lnTo>
                  <a:pt x="78" y="67"/>
                </a:lnTo>
                <a:lnTo>
                  <a:pt x="80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0" y="26"/>
                </a:lnTo>
                <a:lnTo>
                  <a:pt x="78" y="19"/>
                </a:lnTo>
                <a:lnTo>
                  <a:pt x="71" y="13"/>
                </a:lnTo>
                <a:lnTo>
                  <a:pt x="65" y="8"/>
                </a:lnTo>
                <a:lnTo>
                  <a:pt x="58" y="4"/>
                </a:lnTo>
                <a:lnTo>
                  <a:pt x="52" y="2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0" name="Shape 2104"/>
          <p:cNvSpPr>
            <a:spLocks noChangeAspect="1"/>
          </p:cNvSpPr>
          <p:nvPr/>
        </p:nvSpPr>
        <p:spPr bwMode="auto">
          <a:xfrm>
            <a:off x="2560347" y="2799391"/>
            <a:ext cx="159565" cy="151231"/>
          </a:xfrm>
          <a:custGeom>
            <a:avLst/>
            <a:gdLst>
              <a:gd name="T0" fmla="*/ 236 w 86"/>
              <a:gd name="T1" fmla="*/ 0 h 82"/>
              <a:gd name="T2" fmla="*/ 187 w 86"/>
              <a:gd name="T3" fmla="*/ 0 h 82"/>
              <a:gd name="T4" fmla="*/ 141 w 86"/>
              <a:gd name="T5" fmla="*/ 12 h 82"/>
              <a:gd name="T6" fmla="*/ 102 w 86"/>
              <a:gd name="T7" fmla="*/ 37 h 82"/>
              <a:gd name="T8" fmla="*/ 70 w 86"/>
              <a:gd name="T9" fmla="*/ 55 h 82"/>
              <a:gd name="T10" fmla="*/ 48 w 86"/>
              <a:gd name="T11" fmla="*/ 87 h 82"/>
              <a:gd name="T12" fmla="*/ 21 w 86"/>
              <a:gd name="T13" fmla="*/ 136 h 82"/>
              <a:gd name="T14" fmla="*/ 12 w 86"/>
              <a:gd name="T15" fmla="*/ 171 h 82"/>
              <a:gd name="T16" fmla="*/ 0 w 86"/>
              <a:gd name="T17" fmla="*/ 215 h 82"/>
              <a:gd name="T18" fmla="*/ 12 w 86"/>
              <a:gd name="T19" fmla="*/ 262 h 82"/>
              <a:gd name="T20" fmla="*/ 21 w 86"/>
              <a:gd name="T21" fmla="*/ 302 h 82"/>
              <a:gd name="T22" fmla="*/ 48 w 86"/>
              <a:gd name="T23" fmla="*/ 340 h 82"/>
              <a:gd name="T24" fmla="*/ 70 w 86"/>
              <a:gd name="T25" fmla="*/ 373 h 82"/>
              <a:gd name="T26" fmla="*/ 102 w 86"/>
              <a:gd name="T27" fmla="*/ 398 h 82"/>
              <a:gd name="T28" fmla="*/ 141 w 86"/>
              <a:gd name="T29" fmla="*/ 416 h 82"/>
              <a:gd name="T30" fmla="*/ 187 w 86"/>
              <a:gd name="T31" fmla="*/ 427 h 82"/>
              <a:gd name="T32" fmla="*/ 236 w 86"/>
              <a:gd name="T33" fmla="*/ 427 h 82"/>
              <a:gd name="T34" fmla="*/ 277 w 86"/>
              <a:gd name="T35" fmla="*/ 427 h 82"/>
              <a:gd name="T36" fmla="*/ 329 w 86"/>
              <a:gd name="T37" fmla="*/ 416 h 82"/>
              <a:gd name="T38" fmla="*/ 363 w 86"/>
              <a:gd name="T39" fmla="*/ 398 h 82"/>
              <a:gd name="T40" fmla="*/ 399 w 86"/>
              <a:gd name="T41" fmla="*/ 373 h 82"/>
              <a:gd name="T42" fmla="*/ 416 w 86"/>
              <a:gd name="T43" fmla="*/ 340 h 82"/>
              <a:gd name="T44" fmla="*/ 444 w 86"/>
              <a:gd name="T45" fmla="*/ 302 h 82"/>
              <a:gd name="T46" fmla="*/ 453 w 86"/>
              <a:gd name="T47" fmla="*/ 262 h 82"/>
              <a:gd name="T48" fmla="*/ 465 w 86"/>
              <a:gd name="T49" fmla="*/ 215 h 82"/>
              <a:gd name="T50" fmla="*/ 453 w 86"/>
              <a:gd name="T51" fmla="*/ 171 h 82"/>
              <a:gd name="T52" fmla="*/ 444 w 86"/>
              <a:gd name="T53" fmla="*/ 136 h 82"/>
              <a:gd name="T54" fmla="*/ 416 w 86"/>
              <a:gd name="T55" fmla="*/ 87 h 82"/>
              <a:gd name="T56" fmla="*/ 399 w 86"/>
              <a:gd name="T57" fmla="*/ 55 h 82"/>
              <a:gd name="T58" fmla="*/ 363 w 86"/>
              <a:gd name="T59" fmla="*/ 37 h 82"/>
              <a:gd name="T60" fmla="*/ 329 w 86"/>
              <a:gd name="T61" fmla="*/ 12 h 82"/>
              <a:gd name="T62" fmla="*/ 277 w 86"/>
              <a:gd name="T63" fmla="*/ 0 h 82"/>
              <a:gd name="T64" fmla="*/ 236 w 86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2"/>
              <a:gd name="T101" fmla="*/ 86 w 86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7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8"/>
                </a:lnTo>
                <a:lnTo>
                  <a:pt x="8" y="65"/>
                </a:lnTo>
                <a:lnTo>
                  <a:pt x="13" y="71"/>
                </a:lnTo>
                <a:lnTo>
                  <a:pt x="19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1" y="82"/>
                </a:lnTo>
                <a:lnTo>
                  <a:pt x="60" y="80"/>
                </a:lnTo>
                <a:lnTo>
                  <a:pt x="67" y="76"/>
                </a:lnTo>
                <a:lnTo>
                  <a:pt x="73" y="71"/>
                </a:lnTo>
                <a:lnTo>
                  <a:pt x="77" y="65"/>
                </a:lnTo>
                <a:lnTo>
                  <a:pt x="82" y="58"/>
                </a:lnTo>
                <a:lnTo>
                  <a:pt x="84" y="50"/>
                </a:lnTo>
                <a:lnTo>
                  <a:pt x="86" y="41"/>
                </a:lnTo>
                <a:lnTo>
                  <a:pt x="84" y="33"/>
                </a:lnTo>
                <a:lnTo>
                  <a:pt x="82" y="26"/>
                </a:lnTo>
                <a:lnTo>
                  <a:pt x="77" y="17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1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1" name="Shape 2105"/>
          <p:cNvSpPr>
            <a:spLocks noChangeAspect="1"/>
          </p:cNvSpPr>
          <p:nvPr/>
        </p:nvSpPr>
        <p:spPr bwMode="auto">
          <a:xfrm>
            <a:off x="2560347" y="2799391"/>
            <a:ext cx="159565" cy="151231"/>
          </a:xfrm>
          <a:custGeom>
            <a:avLst/>
            <a:gdLst>
              <a:gd name="T0" fmla="*/ 236 w 86"/>
              <a:gd name="T1" fmla="*/ 0 h 82"/>
              <a:gd name="T2" fmla="*/ 187 w 86"/>
              <a:gd name="T3" fmla="*/ 0 h 82"/>
              <a:gd name="T4" fmla="*/ 141 w 86"/>
              <a:gd name="T5" fmla="*/ 12 h 82"/>
              <a:gd name="T6" fmla="*/ 102 w 86"/>
              <a:gd name="T7" fmla="*/ 37 h 82"/>
              <a:gd name="T8" fmla="*/ 70 w 86"/>
              <a:gd name="T9" fmla="*/ 55 h 82"/>
              <a:gd name="T10" fmla="*/ 48 w 86"/>
              <a:gd name="T11" fmla="*/ 87 h 82"/>
              <a:gd name="T12" fmla="*/ 21 w 86"/>
              <a:gd name="T13" fmla="*/ 136 h 82"/>
              <a:gd name="T14" fmla="*/ 12 w 86"/>
              <a:gd name="T15" fmla="*/ 171 h 82"/>
              <a:gd name="T16" fmla="*/ 0 w 86"/>
              <a:gd name="T17" fmla="*/ 215 h 82"/>
              <a:gd name="T18" fmla="*/ 12 w 86"/>
              <a:gd name="T19" fmla="*/ 262 h 82"/>
              <a:gd name="T20" fmla="*/ 21 w 86"/>
              <a:gd name="T21" fmla="*/ 302 h 82"/>
              <a:gd name="T22" fmla="*/ 48 w 86"/>
              <a:gd name="T23" fmla="*/ 340 h 82"/>
              <a:gd name="T24" fmla="*/ 70 w 86"/>
              <a:gd name="T25" fmla="*/ 373 h 82"/>
              <a:gd name="T26" fmla="*/ 102 w 86"/>
              <a:gd name="T27" fmla="*/ 398 h 82"/>
              <a:gd name="T28" fmla="*/ 141 w 86"/>
              <a:gd name="T29" fmla="*/ 416 h 82"/>
              <a:gd name="T30" fmla="*/ 187 w 86"/>
              <a:gd name="T31" fmla="*/ 427 h 82"/>
              <a:gd name="T32" fmla="*/ 236 w 86"/>
              <a:gd name="T33" fmla="*/ 427 h 82"/>
              <a:gd name="T34" fmla="*/ 277 w 86"/>
              <a:gd name="T35" fmla="*/ 427 h 82"/>
              <a:gd name="T36" fmla="*/ 329 w 86"/>
              <a:gd name="T37" fmla="*/ 416 h 82"/>
              <a:gd name="T38" fmla="*/ 363 w 86"/>
              <a:gd name="T39" fmla="*/ 398 h 82"/>
              <a:gd name="T40" fmla="*/ 399 w 86"/>
              <a:gd name="T41" fmla="*/ 373 h 82"/>
              <a:gd name="T42" fmla="*/ 416 w 86"/>
              <a:gd name="T43" fmla="*/ 340 h 82"/>
              <a:gd name="T44" fmla="*/ 444 w 86"/>
              <a:gd name="T45" fmla="*/ 302 h 82"/>
              <a:gd name="T46" fmla="*/ 453 w 86"/>
              <a:gd name="T47" fmla="*/ 262 h 82"/>
              <a:gd name="T48" fmla="*/ 465 w 86"/>
              <a:gd name="T49" fmla="*/ 215 h 82"/>
              <a:gd name="T50" fmla="*/ 453 w 86"/>
              <a:gd name="T51" fmla="*/ 171 h 82"/>
              <a:gd name="T52" fmla="*/ 444 w 86"/>
              <a:gd name="T53" fmla="*/ 136 h 82"/>
              <a:gd name="T54" fmla="*/ 416 w 86"/>
              <a:gd name="T55" fmla="*/ 87 h 82"/>
              <a:gd name="T56" fmla="*/ 399 w 86"/>
              <a:gd name="T57" fmla="*/ 55 h 82"/>
              <a:gd name="T58" fmla="*/ 363 w 86"/>
              <a:gd name="T59" fmla="*/ 37 h 82"/>
              <a:gd name="T60" fmla="*/ 329 w 86"/>
              <a:gd name="T61" fmla="*/ 12 h 82"/>
              <a:gd name="T62" fmla="*/ 277 w 86"/>
              <a:gd name="T63" fmla="*/ 0 h 82"/>
              <a:gd name="T64" fmla="*/ 236 w 86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2"/>
              <a:gd name="T101" fmla="*/ 86 w 86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7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8"/>
                </a:lnTo>
                <a:lnTo>
                  <a:pt x="8" y="65"/>
                </a:lnTo>
                <a:lnTo>
                  <a:pt x="13" y="71"/>
                </a:lnTo>
                <a:lnTo>
                  <a:pt x="19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1" y="82"/>
                </a:lnTo>
                <a:lnTo>
                  <a:pt x="60" y="80"/>
                </a:lnTo>
                <a:lnTo>
                  <a:pt x="67" y="76"/>
                </a:lnTo>
                <a:lnTo>
                  <a:pt x="73" y="71"/>
                </a:lnTo>
                <a:lnTo>
                  <a:pt x="77" y="65"/>
                </a:lnTo>
                <a:lnTo>
                  <a:pt x="82" y="58"/>
                </a:lnTo>
                <a:lnTo>
                  <a:pt x="84" y="50"/>
                </a:lnTo>
                <a:lnTo>
                  <a:pt x="86" y="41"/>
                </a:lnTo>
                <a:lnTo>
                  <a:pt x="84" y="33"/>
                </a:lnTo>
                <a:lnTo>
                  <a:pt x="82" y="26"/>
                </a:lnTo>
                <a:lnTo>
                  <a:pt x="77" y="17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1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2" name="Shape 2106"/>
          <p:cNvSpPr>
            <a:spLocks noChangeAspect="1"/>
          </p:cNvSpPr>
          <p:nvPr/>
        </p:nvSpPr>
        <p:spPr bwMode="auto">
          <a:xfrm>
            <a:off x="2787098" y="2555741"/>
            <a:ext cx="155366" cy="156832"/>
          </a:xfrm>
          <a:custGeom>
            <a:avLst/>
            <a:gdLst>
              <a:gd name="T0" fmla="*/ 229 w 84"/>
              <a:gd name="T1" fmla="*/ 0 h 85"/>
              <a:gd name="T2" fmla="*/ 186 w 84"/>
              <a:gd name="T3" fmla="*/ 12 h 85"/>
              <a:gd name="T4" fmla="*/ 136 w 84"/>
              <a:gd name="T5" fmla="*/ 28 h 85"/>
              <a:gd name="T6" fmla="*/ 102 w 84"/>
              <a:gd name="T7" fmla="*/ 49 h 85"/>
              <a:gd name="T8" fmla="*/ 66 w 84"/>
              <a:gd name="T9" fmla="*/ 66 h 85"/>
              <a:gd name="T10" fmla="*/ 49 w 84"/>
              <a:gd name="T11" fmla="*/ 103 h 85"/>
              <a:gd name="T12" fmla="*/ 21 w 84"/>
              <a:gd name="T13" fmla="*/ 136 h 85"/>
              <a:gd name="T14" fmla="*/ 12 w 84"/>
              <a:gd name="T15" fmla="*/ 182 h 85"/>
              <a:gd name="T16" fmla="*/ 0 w 84"/>
              <a:gd name="T17" fmla="*/ 225 h 85"/>
              <a:gd name="T18" fmla="*/ 12 w 84"/>
              <a:gd name="T19" fmla="*/ 274 h 85"/>
              <a:gd name="T20" fmla="*/ 21 w 84"/>
              <a:gd name="T21" fmla="*/ 311 h 85"/>
              <a:gd name="T22" fmla="*/ 49 w 84"/>
              <a:gd name="T23" fmla="*/ 340 h 85"/>
              <a:gd name="T24" fmla="*/ 66 w 84"/>
              <a:gd name="T25" fmla="*/ 377 h 85"/>
              <a:gd name="T26" fmla="*/ 102 w 84"/>
              <a:gd name="T27" fmla="*/ 410 h 85"/>
              <a:gd name="T28" fmla="*/ 136 w 84"/>
              <a:gd name="T29" fmla="*/ 416 h 85"/>
              <a:gd name="T30" fmla="*/ 186 w 84"/>
              <a:gd name="T31" fmla="*/ 447 h 85"/>
              <a:gd name="T32" fmla="*/ 229 w 84"/>
              <a:gd name="T33" fmla="*/ 447 h 85"/>
              <a:gd name="T34" fmla="*/ 277 w 84"/>
              <a:gd name="T35" fmla="*/ 447 h 85"/>
              <a:gd name="T36" fmla="*/ 311 w 84"/>
              <a:gd name="T37" fmla="*/ 416 h 85"/>
              <a:gd name="T38" fmla="*/ 349 w 84"/>
              <a:gd name="T39" fmla="*/ 410 h 85"/>
              <a:gd name="T40" fmla="*/ 379 w 84"/>
              <a:gd name="T41" fmla="*/ 377 h 85"/>
              <a:gd name="T42" fmla="*/ 415 w 84"/>
              <a:gd name="T43" fmla="*/ 340 h 85"/>
              <a:gd name="T44" fmla="*/ 426 w 84"/>
              <a:gd name="T45" fmla="*/ 311 h 85"/>
              <a:gd name="T46" fmla="*/ 447 w 84"/>
              <a:gd name="T47" fmla="*/ 274 h 85"/>
              <a:gd name="T48" fmla="*/ 447 w 84"/>
              <a:gd name="T49" fmla="*/ 225 h 85"/>
              <a:gd name="T50" fmla="*/ 447 w 84"/>
              <a:gd name="T51" fmla="*/ 182 h 85"/>
              <a:gd name="T52" fmla="*/ 426 w 84"/>
              <a:gd name="T53" fmla="*/ 136 h 85"/>
              <a:gd name="T54" fmla="*/ 415 w 84"/>
              <a:gd name="T55" fmla="*/ 103 h 85"/>
              <a:gd name="T56" fmla="*/ 379 w 84"/>
              <a:gd name="T57" fmla="*/ 66 h 85"/>
              <a:gd name="T58" fmla="*/ 349 w 84"/>
              <a:gd name="T59" fmla="*/ 49 h 85"/>
              <a:gd name="T60" fmla="*/ 311 w 84"/>
              <a:gd name="T61" fmla="*/ 28 h 85"/>
              <a:gd name="T62" fmla="*/ 277 w 84"/>
              <a:gd name="T63" fmla="*/ 12 h 85"/>
              <a:gd name="T64" fmla="*/ 229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3" y="0"/>
                </a:moveTo>
                <a:lnTo>
                  <a:pt x="35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9" y="20"/>
                </a:lnTo>
                <a:lnTo>
                  <a:pt x="4" y="26"/>
                </a:lnTo>
                <a:lnTo>
                  <a:pt x="2" y="35"/>
                </a:lnTo>
                <a:lnTo>
                  <a:pt x="0" y="43"/>
                </a:lnTo>
                <a:lnTo>
                  <a:pt x="2" y="52"/>
                </a:lnTo>
                <a:lnTo>
                  <a:pt x="4" y="59"/>
                </a:lnTo>
                <a:lnTo>
                  <a:pt x="9" y="65"/>
                </a:lnTo>
                <a:lnTo>
                  <a:pt x="13" y="72"/>
                </a:lnTo>
                <a:lnTo>
                  <a:pt x="19" y="78"/>
                </a:lnTo>
                <a:lnTo>
                  <a:pt x="26" y="80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2"/>
                </a:lnTo>
                <a:lnTo>
                  <a:pt x="84" y="43"/>
                </a:lnTo>
                <a:lnTo>
                  <a:pt x="84" y="35"/>
                </a:lnTo>
                <a:lnTo>
                  <a:pt x="80" y="26"/>
                </a:lnTo>
                <a:lnTo>
                  <a:pt x="78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2" y="2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3" name="Shape 2107"/>
          <p:cNvSpPr>
            <a:spLocks noChangeAspect="1"/>
          </p:cNvSpPr>
          <p:nvPr/>
        </p:nvSpPr>
        <p:spPr bwMode="auto">
          <a:xfrm>
            <a:off x="2787098" y="2555741"/>
            <a:ext cx="155366" cy="156832"/>
          </a:xfrm>
          <a:custGeom>
            <a:avLst/>
            <a:gdLst>
              <a:gd name="T0" fmla="*/ 229 w 84"/>
              <a:gd name="T1" fmla="*/ 0 h 85"/>
              <a:gd name="T2" fmla="*/ 186 w 84"/>
              <a:gd name="T3" fmla="*/ 12 h 85"/>
              <a:gd name="T4" fmla="*/ 136 w 84"/>
              <a:gd name="T5" fmla="*/ 28 h 85"/>
              <a:gd name="T6" fmla="*/ 102 w 84"/>
              <a:gd name="T7" fmla="*/ 49 h 85"/>
              <a:gd name="T8" fmla="*/ 66 w 84"/>
              <a:gd name="T9" fmla="*/ 66 h 85"/>
              <a:gd name="T10" fmla="*/ 49 w 84"/>
              <a:gd name="T11" fmla="*/ 103 h 85"/>
              <a:gd name="T12" fmla="*/ 21 w 84"/>
              <a:gd name="T13" fmla="*/ 136 h 85"/>
              <a:gd name="T14" fmla="*/ 12 w 84"/>
              <a:gd name="T15" fmla="*/ 182 h 85"/>
              <a:gd name="T16" fmla="*/ 0 w 84"/>
              <a:gd name="T17" fmla="*/ 225 h 85"/>
              <a:gd name="T18" fmla="*/ 12 w 84"/>
              <a:gd name="T19" fmla="*/ 274 h 85"/>
              <a:gd name="T20" fmla="*/ 21 w 84"/>
              <a:gd name="T21" fmla="*/ 311 h 85"/>
              <a:gd name="T22" fmla="*/ 49 w 84"/>
              <a:gd name="T23" fmla="*/ 340 h 85"/>
              <a:gd name="T24" fmla="*/ 66 w 84"/>
              <a:gd name="T25" fmla="*/ 377 h 85"/>
              <a:gd name="T26" fmla="*/ 102 w 84"/>
              <a:gd name="T27" fmla="*/ 410 h 85"/>
              <a:gd name="T28" fmla="*/ 136 w 84"/>
              <a:gd name="T29" fmla="*/ 416 h 85"/>
              <a:gd name="T30" fmla="*/ 186 w 84"/>
              <a:gd name="T31" fmla="*/ 447 h 85"/>
              <a:gd name="T32" fmla="*/ 229 w 84"/>
              <a:gd name="T33" fmla="*/ 447 h 85"/>
              <a:gd name="T34" fmla="*/ 277 w 84"/>
              <a:gd name="T35" fmla="*/ 447 h 85"/>
              <a:gd name="T36" fmla="*/ 311 w 84"/>
              <a:gd name="T37" fmla="*/ 416 h 85"/>
              <a:gd name="T38" fmla="*/ 349 w 84"/>
              <a:gd name="T39" fmla="*/ 410 h 85"/>
              <a:gd name="T40" fmla="*/ 379 w 84"/>
              <a:gd name="T41" fmla="*/ 377 h 85"/>
              <a:gd name="T42" fmla="*/ 415 w 84"/>
              <a:gd name="T43" fmla="*/ 340 h 85"/>
              <a:gd name="T44" fmla="*/ 426 w 84"/>
              <a:gd name="T45" fmla="*/ 311 h 85"/>
              <a:gd name="T46" fmla="*/ 447 w 84"/>
              <a:gd name="T47" fmla="*/ 274 h 85"/>
              <a:gd name="T48" fmla="*/ 447 w 84"/>
              <a:gd name="T49" fmla="*/ 225 h 85"/>
              <a:gd name="T50" fmla="*/ 447 w 84"/>
              <a:gd name="T51" fmla="*/ 182 h 85"/>
              <a:gd name="T52" fmla="*/ 426 w 84"/>
              <a:gd name="T53" fmla="*/ 136 h 85"/>
              <a:gd name="T54" fmla="*/ 415 w 84"/>
              <a:gd name="T55" fmla="*/ 103 h 85"/>
              <a:gd name="T56" fmla="*/ 379 w 84"/>
              <a:gd name="T57" fmla="*/ 66 h 85"/>
              <a:gd name="T58" fmla="*/ 349 w 84"/>
              <a:gd name="T59" fmla="*/ 49 h 85"/>
              <a:gd name="T60" fmla="*/ 311 w 84"/>
              <a:gd name="T61" fmla="*/ 28 h 85"/>
              <a:gd name="T62" fmla="*/ 277 w 84"/>
              <a:gd name="T63" fmla="*/ 12 h 85"/>
              <a:gd name="T64" fmla="*/ 229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3" y="0"/>
                </a:moveTo>
                <a:lnTo>
                  <a:pt x="35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9" y="20"/>
                </a:lnTo>
                <a:lnTo>
                  <a:pt x="4" y="26"/>
                </a:lnTo>
                <a:lnTo>
                  <a:pt x="2" y="35"/>
                </a:lnTo>
                <a:lnTo>
                  <a:pt x="0" y="43"/>
                </a:lnTo>
                <a:lnTo>
                  <a:pt x="2" y="52"/>
                </a:lnTo>
                <a:lnTo>
                  <a:pt x="4" y="59"/>
                </a:lnTo>
                <a:lnTo>
                  <a:pt x="9" y="65"/>
                </a:lnTo>
                <a:lnTo>
                  <a:pt x="13" y="72"/>
                </a:lnTo>
                <a:lnTo>
                  <a:pt x="19" y="78"/>
                </a:lnTo>
                <a:lnTo>
                  <a:pt x="26" y="80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2"/>
                </a:lnTo>
                <a:lnTo>
                  <a:pt x="84" y="43"/>
                </a:lnTo>
                <a:lnTo>
                  <a:pt x="84" y="35"/>
                </a:lnTo>
                <a:lnTo>
                  <a:pt x="80" y="26"/>
                </a:lnTo>
                <a:lnTo>
                  <a:pt x="78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2" y="2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4" name="Shape 2108"/>
          <p:cNvSpPr>
            <a:spLocks noChangeAspect="1"/>
          </p:cNvSpPr>
          <p:nvPr/>
        </p:nvSpPr>
        <p:spPr bwMode="auto">
          <a:xfrm>
            <a:off x="2448371" y="2418513"/>
            <a:ext cx="160965" cy="154032"/>
          </a:xfrm>
          <a:custGeom>
            <a:avLst/>
            <a:gdLst>
              <a:gd name="T0" fmla="*/ 229 w 87"/>
              <a:gd name="T1" fmla="*/ 0 h 84"/>
              <a:gd name="T2" fmla="*/ 186 w 87"/>
              <a:gd name="T3" fmla="*/ 0 h 84"/>
              <a:gd name="T4" fmla="*/ 136 w 87"/>
              <a:gd name="T5" fmla="*/ 12 h 84"/>
              <a:gd name="T6" fmla="*/ 102 w 87"/>
              <a:gd name="T7" fmla="*/ 29 h 84"/>
              <a:gd name="T8" fmla="*/ 66 w 87"/>
              <a:gd name="T9" fmla="*/ 65 h 84"/>
              <a:gd name="T10" fmla="*/ 34 w 87"/>
              <a:gd name="T11" fmla="*/ 85 h 84"/>
              <a:gd name="T12" fmla="*/ 21 w 87"/>
              <a:gd name="T13" fmla="*/ 132 h 84"/>
              <a:gd name="T14" fmla="*/ 0 w 87"/>
              <a:gd name="T15" fmla="*/ 161 h 84"/>
              <a:gd name="T16" fmla="*/ 0 w 87"/>
              <a:gd name="T17" fmla="*/ 210 h 84"/>
              <a:gd name="T18" fmla="*/ 0 w 87"/>
              <a:gd name="T19" fmla="*/ 247 h 84"/>
              <a:gd name="T20" fmla="*/ 21 w 87"/>
              <a:gd name="T21" fmla="*/ 295 h 84"/>
              <a:gd name="T22" fmla="*/ 34 w 87"/>
              <a:gd name="T23" fmla="*/ 323 h 84"/>
              <a:gd name="T24" fmla="*/ 66 w 87"/>
              <a:gd name="T25" fmla="*/ 360 h 84"/>
              <a:gd name="T26" fmla="*/ 102 w 87"/>
              <a:gd name="T27" fmla="*/ 377 h 84"/>
              <a:gd name="T28" fmla="*/ 136 w 87"/>
              <a:gd name="T29" fmla="*/ 401 h 84"/>
              <a:gd name="T30" fmla="*/ 186 w 87"/>
              <a:gd name="T31" fmla="*/ 411 h 84"/>
              <a:gd name="T32" fmla="*/ 229 w 87"/>
              <a:gd name="T33" fmla="*/ 423 h 84"/>
              <a:gd name="T34" fmla="*/ 278 w 87"/>
              <a:gd name="T35" fmla="*/ 411 h 84"/>
              <a:gd name="T36" fmla="*/ 311 w 87"/>
              <a:gd name="T37" fmla="*/ 401 h 84"/>
              <a:gd name="T38" fmla="*/ 360 w 87"/>
              <a:gd name="T39" fmla="*/ 377 h 84"/>
              <a:gd name="T40" fmla="*/ 397 w 87"/>
              <a:gd name="T41" fmla="*/ 360 h 84"/>
              <a:gd name="T42" fmla="*/ 416 w 87"/>
              <a:gd name="T43" fmla="*/ 323 h 84"/>
              <a:gd name="T44" fmla="*/ 436 w 87"/>
              <a:gd name="T45" fmla="*/ 295 h 84"/>
              <a:gd name="T46" fmla="*/ 447 w 87"/>
              <a:gd name="T47" fmla="*/ 247 h 84"/>
              <a:gd name="T48" fmla="*/ 465 w 87"/>
              <a:gd name="T49" fmla="*/ 210 h 84"/>
              <a:gd name="T50" fmla="*/ 447 w 87"/>
              <a:gd name="T51" fmla="*/ 161 h 84"/>
              <a:gd name="T52" fmla="*/ 436 w 87"/>
              <a:gd name="T53" fmla="*/ 132 h 84"/>
              <a:gd name="T54" fmla="*/ 416 w 87"/>
              <a:gd name="T55" fmla="*/ 85 h 84"/>
              <a:gd name="T56" fmla="*/ 397 w 87"/>
              <a:gd name="T57" fmla="*/ 65 h 84"/>
              <a:gd name="T58" fmla="*/ 360 w 87"/>
              <a:gd name="T59" fmla="*/ 29 h 84"/>
              <a:gd name="T60" fmla="*/ 311 w 87"/>
              <a:gd name="T61" fmla="*/ 12 h 84"/>
              <a:gd name="T62" fmla="*/ 278 w 87"/>
              <a:gd name="T63" fmla="*/ 0 h 84"/>
              <a:gd name="T64" fmla="*/ 229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7"/>
                </a:lnTo>
                <a:lnTo>
                  <a:pt x="4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4" y="58"/>
                </a:lnTo>
                <a:lnTo>
                  <a:pt x="6" y="64"/>
                </a:lnTo>
                <a:lnTo>
                  <a:pt x="13" y="71"/>
                </a:lnTo>
                <a:lnTo>
                  <a:pt x="19" y="75"/>
                </a:lnTo>
                <a:lnTo>
                  <a:pt x="26" y="80"/>
                </a:lnTo>
                <a:lnTo>
                  <a:pt x="35" y="82"/>
                </a:lnTo>
                <a:lnTo>
                  <a:pt x="43" y="84"/>
                </a:lnTo>
                <a:lnTo>
                  <a:pt x="52" y="82"/>
                </a:lnTo>
                <a:lnTo>
                  <a:pt x="58" y="80"/>
                </a:lnTo>
                <a:lnTo>
                  <a:pt x="67" y="75"/>
                </a:lnTo>
                <a:lnTo>
                  <a:pt x="74" y="71"/>
                </a:lnTo>
                <a:lnTo>
                  <a:pt x="78" y="64"/>
                </a:lnTo>
                <a:lnTo>
                  <a:pt x="82" y="58"/>
                </a:lnTo>
                <a:lnTo>
                  <a:pt x="84" y="49"/>
                </a:lnTo>
                <a:lnTo>
                  <a:pt x="87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5" name="Shape 2109"/>
          <p:cNvSpPr>
            <a:spLocks noChangeAspect="1"/>
          </p:cNvSpPr>
          <p:nvPr/>
        </p:nvSpPr>
        <p:spPr bwMode="auto">
          <a:xfrm>
            <a:off x="2448371" y="2418513"/>
            <a:ext cx="160965" cy="154032"/>
          </a:xfrm>
          <a:custGeom>
            <a:avLst/>
            <a:gdLst>
              <a:gd name="T0" fmla="*/ 229 w 87"/>
              <a:gd name="T1" fmla="*/ 0 h 84"/>
              <a:gd name="T2" fmla="*/ 186 w 87"/>
              <a:gd name="T3" fmla="*/ 0 h 84"/>
              <a:gd name="T4" fmla="*/ 136 w 87"/>
              <a:gd name="T5" fmla="*/ 12 h 84"/>
              <a:gd name="T6" fmla="*/ 102 w 87"/>
              <a:gd name="T7" fmla="*/ 29 h 84"/>
              <a:gd name="T8" fmla="*/ 66 w 87"/>
              <a:gd name="T9" fmla="*/ 65 h 84"/>
              <a:gd name="T10" fmla="*/ 34 w 87"/>
              <a:gd name="T11" fmla="*/ 85 h 84"/>
              <a:gd name="T12" fmla="*/ 21 w 87"/>
              <a:gd name="T13" fmla="*/ 132 h 84"/>
              <a:gd name="T14" fmla="*/ 0 w 87"/>
              <a:gd name="T15" fmla="*/ 161 h 84"/>
              <a:gd name="T16" fmla="*/ 0 w 87"/>
              <a:gd name="T17" fmla="*/ 210 h 84"/>
              <a:gd name="T18" fmla="*/ 0 w 87"/>
              <a:gd name="T19" fmla="*/ 247 h 84"/>
              <a:gd name="T20" fmla="*/ 21 w 87"/>
              <a:gd name="T21" fmla="*/ 295 h 84"/>
              <a:gd name="T22" fmla="*/ 34 w 87"/>
              <a:gd name="T23" fmla="*/ 323 h 84"/>
              <a:gd name="T24" fmla="*/ 66 w 87"/>
              <a:gd name="T25" fmla="*/ 360 h 84"/>
              <a:gd name="T26" fmla="*/ 102 w 87"/>
              <a:gd name="T27" fmla="*/ 377 h 84"/>
              <a:gd name="T28" fmla="*/ 136 w 87"/>
              <a:gd name="T29" fmla="*/ 401 h 84"/>
              <a:gd name="T30" fmla="*/ 186 w 87"/>
              <a:gd name="T31" fmla="*/ 411 h 84"/>
              <a:gd name="T32" fmla="*/ 229 w 87"/>
              <a:gd name="T33" fmla="*/ 423 h 84"/>
              <a:gd name="T34" fmla="*/ 278 w 87"/>
              <a:gd name="T35" fmla="*/ 411 h 84"/>
              <a:gd name="T36" fmla="*/ 311 w 87"/>
              <a:gd name="T37" fmla="*/ 401 h 84"/>
              <a:gd name="T38" fmla="*/ 360 w 87"/>
              <a:gd name="T39" fmla="*/ 377 h 84"/>
              <a:gd name="T40" fmla="*/ 397 w 87"/>
              <a:gd name="T41" fmla="*/ 360 h 84"/>
              <a:gd name="T42" fmla="*/ 416 w 87"/>
              <a:gd name="T43" fmla="*/ 323 h 84"/>
              <a:gd name="T44" fmla="*/ 436 w 87"/>
              <a:gd name="T45" fmla="*/ 295 h 84"/>
              <a:gd name="T46" fmla="*/ 447 w 87"/>
              <a:gd name="T47" fmla="*/ 247 h 84"/>
              <a:gd name="T48" fmla="*/ 465 w 87"/>
              <a:gd name="T49" fmla="*/ 210 h 84"/>
              <a:gd name="T50" fmla="*/ 447 w 87"/>
              <a:gd name="T51" fmla="*/ 161 h 84"/>
              <a:gd name="T52" fmla="*/ 436 w 87"/>
              <a:gd name="T53" fmla="*/ 132 h 84"/>
              <a:gd name="T54" fmla="*/ 416 w 87"/>
              <a:gd name="T55" fmla="*/ 85 h 84"/>
              <a:gd name="T56" fmla="*/ 397 w 87"/>
              <a:gd name="T57" fmla="*/ 65 h 84"/>
              <a:gd name="T58" fmla="*/ 360 w 87"/>
              <a:gd name="T59" fmla="*/ 29 h 84"/>
              <a:gd name="T60" fmla="*/ 311 w 87"/>
              <a:gd name="T61" fmla="*/ 12 h 84"/>
              <a:gd name="T62" fmla="*/ 278 w 87"/>
              <a:gd name="T63" fmla="*/ 0 h 84"/>
              <a:gd name="T64" fmla="*/ 229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19" y="6"/>
                </a:lnTo>
                <a:lnTo>
                  <a:pt x="13" y="13"/>
                </a:lnTo>
                <a:lnTo>
                  <a:pt x="6" y="17"/>
                </a:lnTo>
                <a:lnTo>
                  <a:pt x="4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4" y="58"/>
                </a:lnTo>
                <a:lnTo>
                  <a:pt x="6" y="64"/>
                </a:lnTo>
                <a:lnTo>
                  <a:pt x="13" y="71"/>
                </a:lnTo>
                <a:lnTo>
                  <a:pt x="19" y="75"/>
                </a:lnTo>
                <a:lnTo>
                  <a:pt x="26" y="80"/>
                </a:lnTo>
                <a:lnTo>
                  <a:pt x="35" y="82"/>
                </a:lnTo>
                <a:lnTo>
                  <a:pt x="43" y="84"/>
                </a:lnTo>
                <a:lnTo>
                  <a:pt x="52" y="82"/>
                </a:lnTo>
                <a:lnTo>
                  <a:pt x="58" y="80"/>
                </a:lnTo>
                <a:lnTo>
                  <a:pt x="67" y="75"/>
                </a:lnTo>
                <a:lnTo>
                  <a:pt x="74" y="71"/>
                </a:lnTo>
                <a:lnTo>
                  <a:pt x="78" y="64"/>
                </a:lnTo>
                <a:lnTo>
                  <a:pt x="82" y="58"/>
                </a:lnTo>
                <a:lnTo>
                  <a:pt x="84" y="49"/>
                </a:lnTo>
                <a:lnTo>
                  <a:pt x="87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4" y="13"/>
                </a:lnTo>
                <a:lnTo>
                  <a:pt x="67" y="6"/>
                </a:lnTo>
                <a:lnTo>
                  <a:pt x="58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6" name="Shape 2110"/>
          <p:cNvSpPr>
            <a:spLocks noChangeAspect="1"/>
          </p:cNvSpPr>
          <p:nvPr/>
        </p:nvSpPr>
        <p:spPr bwMode="auto">
          <a:xfrm>
            <a:off x="2647128" y="2384906"/>
            <a:ext cx="160965" cy="156832"/>
          </a:xfrm>
          <a:custGeom>
            <a:avLst/>
            <a:gdLst>
              <a:gd name="T0" fmla="*/ 229 w 87"/>
              <a:gd name="T1" fmla="*/ 0 h 85"/>
              <a:gd name="T2" fmla="*/ 186 w 87"/>
              <a:gd name="T3" fmla="*/ 0 h 85"/>
              <a:gd name="T4" fmla="*/ 136 w 87"/>
              <a:gd name="T5" fmla="*/ 12 h 85"/>
              <a:gd name="T6" fmla="*/ 103 w 87"/>
              <a:gd name="T7" fmla="*/ 37 h 85"/>
              <a:gd name="T8" fmla="*/ 66 w 87"/>
              <a:gd name="T9" fmla="*/ 55 h 85"/>
              <a:gd name="T10" fmla="*/ 37 w 87"/>
              <a:gd name="T11" fmla="*/ 95 h 85"/>
              <a:gd name="T12" fmla="*/ 21 w 87"/>
              <a:gd name="T13" fmla="*/ 136 h 85"/>
              <a:gd name="T14" fmla="*/ 0 w 87"/>
              <a:gd name="T15" fmla="*/ 171 h 85"/>
              <a:gd name="T16" fmla="*/ 0 w 87"/>
              <a:gd name="T17" fmla="*/ 215 h 85"/>
              <a:gd name="T18" fmla="*/ 0 w 87"/>
              <a:gd name="T19" fmla="*/ 264 h 85"/>
              <a:gd name="T20" fmla="*/ 21 w 87"/>
              <a:gd name="T21" fmla="*/ 311 h 85"/>
              <a:gd name="T22" fmla="*/ 37 w 87"/>
              <a:gd name="T23" fmla="*/ 340 h 85"/>
              <a:gd name="T24" fmla="*/ 66 w 87"/>
              <a:gd name="T25" fmla="*/ 377 h 85"/>
              <a:gd name="T26" fmla="*/ 103 w 87"/>
              <a:gd name="T27" fmla="*/ 410 h 85"/>
              <a:gd name="T28" fmla="*/ 136 w 87"/>
              <a:gd name="T29" fmla="*/ 427 h 85"/>
              <a:gd name="T30" fmla="*/ 186 w 87"/>
              <a:gd name="T31" fmla="*/ 447 h 85"/>
              <a:gd name="T32" fmla="*/ 229 w 87"/>
              <a:gd name="T33" fmla="*/ 447 h 85"/>
              <a:gd name="T34" fmla="*/ 278 w 87"/>
              <a:gd name="T35" fmla="*/ 447 h 85"/>
              <a:gd name="T36" fmla="*/ 315 w 87"/>
              <a:gd name="T37" fmla="*/ 427 h 85"/>
              <a:gd name="T38" fmla="*/ 360 w 87"/>
              <a:gd name="T39" fmla="*/ 410 h 85"/>
              <a:gd name="T40" fmla="*/ 397 w 87"/>
              <a:gd name="T41" fmla="*/ 377 h 85"/>
              <a:gd name="T42" fmla="*/ 416 w 87"/>
              <a:gd name="T43" fmla="*/ 340 h 85"/>
              <a:gd name="T44" fmla="*/ 436 w 87"/>
              <a:gd name="T45" fmla="*/ 311 h 85"/>
              <a:gd name="T46" fmla="*/ 452 w 87"/>
              <a:gd name="T47" fmla="*/ 264 h 85"/>
              <a:gd name="T48" fmla="*/ 465 w 87"/>
              <a:gd name="T49" fmla="*/ 215 h 85"/>
              <a:gd name="T50" fmla="*/ 452 w 87"/>
              <a:gd name="T51" fmla="*/ 171 h 85"/>
              <a:gd name="T52" fmla="*/ 436 w 87"/>
              <a:gd name="T53" fmla="*/ 136 h 85"/>
              <a:gd name="T54" fmla="*/ 416 w 87"/>
              <a:gd name="T55" fmla="*/ 95 h 85"/>
              <a:gd name="T56" fmla="*/ 397 w 87"/>
              <a:gd name="T57" fmla="*/ 55 h 85"/>
              <a:gd name="T58" fmla="*/ 360 w 87"/>
              <a:gd name="T59" fmla="*/ 37 h 85"/>
              <a:gd name="T60" fmla="*/ 315 w 87"/>
              <a:gd name="T61" fmla="*/ 12 h 85"/>
              <a:gd name="T62" fmla="*/ 278 w 87"/>
              <a:gd name="T63" fmla="*/ 0 h 85"/>
              <a:gd name="T64" fmla="*/ 229 w 87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5"/>
              <a:gd name="T101" fmla="*/ 87 w 87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5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4" y="59"/>
                </a:lnTo>
                <a:lnTo>
                  <a:pt x="7" y="65"/>
                </a:lnTo>
                <a:lnTo>
                  <a:pt x="13" y="72"/>
                </a:lnTo>
                <a:lnTo>
                  <a:pt x="20" y="78"/>
                </a:lnTo>
                <a:lnTo>
                  <a:pt x="26" y="82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9" y="82"/>
                </a:lnTo>
                <a:lnTo>
                  <a:pt x="67" y="78"/>
                </a:lnTo>
                <a:lnTo>
                  <a:pt x="74" y="72"/>
                </a:lnTo>
                <a:lnTo>
                  <a:pt x="78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7" name="Shape 2111"/>
          <p:cNvSpPr>
            <a:spLocks noChangeAspect="1"/>
          </p:cNvSpPr>
          <p:nvPr/>
        </p:nvSpPr>
        <p:spPr bwMode="auto">
          <a:xfrm>
            <a:off x="2647128" y="2384906"/>
            <a:ext cx="160965" cy="156832"/>
          </a:xfrm>
          <a:custGeom>
            <a:avLst/>
            <a:gdLst>
              <a:gd name="T0" fmla="*/ 229 w 87"/>
              <a:gd name="T1" fmla="*/ 0 h 85"/>
              <a:gd name="T2" fmla="*/ 186 w 87"/>
              <a:gd name="T3" fmla="*/ 0 h 85"/>
              <a:gd name="T4" fmla="*/ 136 w 87"/>
              <a:gd name="T5" fmla="*/ 12 h 85"/>
              <a:gd name="T6" fmla="*/ 103 w 87"/>
              <a:gd name="T7" fmla="*/ 37 h 85"/>
              <a:gd name="T8" fmla="*/ 66 w 87"/>
              <a:gd name="T9" fmla="*/ 55 h 85"/>
              <a:gd name="T10" fmla="*/ 37 w 87"/>
              <a:gd name="T11" fmla="*/ 95 h 85"/>
              <a:gd name="T12" fmla="*/ 21 w 87"/>
              <a:gd name="T13" fmla="*/ 136 h 85"/>
              <a:gd name="T14" fmla="*/ 0 w 87"/>
              <a:gd name="T15" fmla="*/ 171 h 85"/>
              <a:gd name="T16" fmla="*/ 0 w 87"/>
              <a:gd name="T17" fmla="*/ 215 h 85"/>
              <a:gd name="T18" fmla="*/ 0 w 87"/>
              <a:gd name="T19" fmla="*/ 264 h 85"/>
              <a:gd name="T20" fmla="*/ 21 w 87"/>
              <a:gd name="T21" fmla="*/ 311 h 85"/>
              <a:gd name="T22" fmla="*/ 37 w 87"/>
              <a:gd name="T23" fmla="*/ 340 h 85"/>
              <a:gd name="T24" fmla="*/ 66 w 87"/>
              <a:gd name="T25" fmla="*/ 377 h 85"/>
              <a:gd name="T26" fmla="*/ 103 w 87"/>
              <a:gd name="T27" fmla="*/ 410 h 85"/>
              <a:gd name="T28" fmla="*/ 136 w 87"/>
              <a:gd name="T29" fmla="*/ 427 h 85"/>
              <a:gd name="T30" fmla="*/ 186 w 87"/>
              <a:gd name="T31" fmla="*/ 447 h 85"/>
              <a:gd name="T32" fmla="*/ 229 w 87"/>
              <a:gd name="T33" fmla="*/ 447 h 85"/>
              <a:gd name="T34" fmla="*/ 278 w 87"/>
              <a:gd name="T35" fmla="*/ 447 h 85"/>
              <a:gd name="T36" fmla="*/ 315 w 87"/>
              <a:gd name="T37" fmla="*/ 427 h 85"/>
              <a:gd name="T38" fmla="*/ 360 w 87"/>
              <a:gd name="T39" fmla="*/ 410 h 85"/>
              <a:gd name="T40" fmla="*/ 397 w 87"/>
              <a:gd name="T41" fmla="*/ 377 h 85"/>
              <a:gd name="T42" fmla="*/ 416 w 87"/>
              <a:gd name="T43" fmla="*/ 340 h 85"/>
              <a:gd name="T44" fmla="*/ 436 w 87"/>
              <a:gd name="T45" fmla="*/ 311 h 85"/>
              <a:gd name="T46" fmla="*/ 452 w 87"/>
              <a:gd name="T47" fmla="*/ 264 h 85"/>
              <a:gd name="T48" fmla="*/ 465 w 87"/>
              <a:gd name="T49" fmla="*/ 215 h 85"/>
              <a:gd name="T50" fmla="*/ 452 w 87"/>
              <a:gd name="T51" fmla="*/ 171 h 85"/>
              <a:gd name="T52" fmla="*/ 436 w 87"/>
              <a:gd name="T53" fmla="*/ 136 h 85"/>
              <a:gd name="T54" fmla="*/ 416 w 87"/>
              <a:gd name="T55" fmla="*/ 95 h 85"/>
              <a:gd name="T56" fmla="*/ 397 w 87"/>
              <a:gd name="T57" fmla="*/ 55 h 85"/>
              <a:gd name="T58" fmla="*/ 360 w 87"/>
              <a:gd name="T59" fmla="*/ 37 h 85"/>
              <a:gd name="T60" fmla="*/ 315 w 87"/>
              <a:gd name="T61" fmla="*/ 12 h 85"/>
              <a:gd name="T62" fmla="*/ 278 w 87"/>
              <a:gd name="T63" fmla="*/ 0 h 85"/>
              <a:gd name="T64" fmla="*/ 229 w 87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5"/>
              <a:gd name="T101" fmla="*/ 87 w 87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5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7" y="18"/>
                </a:lnTo>
                <a:lnTo>
                  <a:pt x="4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4" y="59"/>
                </a:lnTo>
                <a:lnTo>
                  <a:pt x="7" y="65"/>
                </a:lnTo>
                <a:lnTo>
                  <a:pt x="13" y="72"/>
                </a:lnTo>
                <a:lnTo>
                  <a:pt x="20" y="78"/>
                </a:lnTo>
                <a:lnTo>
                  <a:pt x="26" y="82"/>
                </a:lnTo>
                <a:lnTo>
                  <a:pt x="35" y="85"/>
                </a:lnTo>
                <a:lnTo>
                  <a:pt x="43" y="85"/>
                </a:lnTo>
                <a:lnTo>
                  <a:pt x="52" y="85"/>
                </a:lnTo>
                <a:lnTo>
                  <a:pt x="59" y="82"/>
                </a:lnTo>
                <a:lnTo>
                  <a:pt x="67" y="78"/>
                </a:lnTo>
                <a:lnTo>
                  <a:pt x="74" y="72"/>
                </a:lnTo>
                <a:lnTo>
                  <a:pt x="78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78" y="18"/>
                </a:lnTo>
                <a:lnTo>
                  <a:pt x="74" y="11"/>
                </a:lnTo>
                <a:lnTo>
                  <a:pt x="67" y="7"/>
                </a:lnTo>
                <a:lnTo>
                  <a:pt x="59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8" name="Shape 2116"/>
          <p:cNvSpPr>
            <a:spLocks noChangeAspect="1"/>
          </p:cNvSpPr>
          <p:nvPr/>
        </p:nvSpPr>
        <p:spPr bwMode="auto">
          <a:xfrm>
            <a:off x="2575744" y="2604751"/>
            <a:ext cx="159565" cy="149831"/>
          </a:xfrm>
          <a:custGeom>
            <a:avLst/>
            <a:gdLst>
              <a:gd name="T0" fmla="*/ 216 w 87"/>
              <a:gd name="T1" fmla="*/ 0 h 82"/>
              <a:gd name="T2" fmla="*/ 178 w 87"/>
              <a:gd name="T3" fmla="*/ 0 h 82"/>
              <a:gd name="T4" fmla="*/ 132 w 87"/>
              <a:gd name="T5" fmla="*/ 12 h 82"/>
              <a:gd name="T6" fmla="*/ 101 w 87"/>
              <a:gd name="T7" fmla="*/ 35 h 82"/>
              <a:gd name="T8" fmla="*/ 66 w 87"/>
              <a:gd name="T9" fmla="*/ 51 h 82"/>
              <a:gd name="T10" fmla="*/ 48 w 87"/>
              <a:gd name="T11" fmla="*/ 85 h 82"/>
              <a:gd name="T12" fmla="*/ 28 w 87"/>
              <a:gd name="T13" fmla="*/ 127 h 82"/>
              <a:gd name="T14" fmla="*/ 12 w 87"/>
              <a:gd name="T15" fmla="*/ 162 h 82"/>
              <a:gd name="T16" fmla="*/ 0 w 87"/>
              <a:gd name="T17" fmla="*/ 202 h 82"/>
              <a:gd name="T18" fmla="*/ 12 w 87"/>
              <a:gd name="T19" fmla="*/ 247 h 82"/>
              <a:gd name="T20" fmla="*/ 28 w 87"/>
              <a:gd name="T21" fmla="*/ 290 h 82"/>
              <a:gd name="T22" fmla="*/ 48 w 87"/>
              <a:gd name="T23" fmla="*/ 322 h 82"/>
              <a:gd name="T24" fmla="*/ 66 w 87"/>
              <a:gd name="T25" fmla="*/ 356 h 82"/>
              <a:gd name="T26" fmla="*/ 101 w 87"/>
              <a:gd name="T27" fmla="*/ 373 h 82"/>
              <a:gd name="T28" fmla="*/ 132 w 87"/>
              <a:gd name="T29" fmla="*/ 393 h 82"/>
              <a:gd name="T30" fmla="*/ 178 w 87"/>
              <a:gd name="T31" fmla="*/ 407 h 82"/>
              <a:gd name="T32" fmla="*/ 216 w 87"/>
              <a:gd name="T33" fmla="*/ 407 h 82"/>
              <a:gd name="T34" fmla="*/ 262 w 87"/>
              <a:gd name="T35" fmla="*/ 407 h 82"/>
              <a:gd name="T36" fmla="*/ 311 w 87"/>
              <a:gd name="T37" fmla="*/ 393 h 82"/>
              <a:gd name="T38" fmla="*/ 339 w 87"/>
              <a:gd name="T39" fmla="*/ 373 h 82"/>
              <a:gd name="T40" fmla="*/ 375 w 87"/>
              <a:gd name="T41" fmla="*/ 356 h 82"/>
              <a:gd name="T42" fmla="*/ 408 w 87"/>
              <a:gd name="T43" fmla="*/ 322 h 82"/>
              <a:gd name="T44" fmla="*/ 411 w 87"/>
              <a:gd name="T45" fmla="*/ 290 h 82"/>
              <a:gd name="T46" fmla="*/ 427 w 87"/>
              <a:gd name="T47" fmla="*/ 247 h 82"/>
              <a:gd name="T48" fmla="*/ 439 w 87"/>
              <a:gd name="T49" fmla="*/ 202 h 82"/>
              <a:gd name="T50" fmla="*/ 427 w 87"/>
              <a:gd name="T51" fmla="*/ 162 h 82"/>
              <a:gd name="T52" fmla="*/ 411 w 87"/>
              <a:gd name="T53" fmla="*/ 127 h 82"/>
              <a:gd name="T54" fmla="*/ 408 w 87"/>
              <a:gd name="T55" fmla="*/ 85 h 82"/>
              <a:gd name="T56" fmla="*/ 375 w 87"/>
              <a:gd name="T57" fmla="*/ 51 h 82"/>
              <a:gd name="T58" fmla="*/ 339 w 87"/>
              <a:gd name="T59" fmla="*/ 35 h 82"/>
              <a:gd name="T60" fmla="*/ 311 w 87"/>
              <a:gd name="T61" fmla="*/ 12 h 82"/>
              <a:gd name="T62" fmla="*/ 262 w 87"/>
              <a:gd name="T63" fmla="*/ 0 h 82"/>
              <a:gd name="T64" fmla="*/ 216 w 87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2"/>
              <a:gd name="T101" fmla="*/ 87 w 87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2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9" y="17"/>
                </a:lnTo>
                <a:lnTo>
                  <a:pt x="5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5" y="59"/>
                </a:lnTo>
                <a:lnTo>
                  <a:pt x="9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2"/>
                </a:lnTo>
                <a:lnTo>
                  <a:pt x="43" y="82"/>
                </a:lnTo>
                <a:lnTo>
                  <a:pt x="52" y="82"/>
                </a:lnTo>
                <a:lnTo>
                  <a:pt x="61" y="80"/>
                </a:lnTo>
                <a:lnTo>
                  <a:pt x="67" y="76"/>
                </a:lnTo>
                <a:lnTo>
                  <a:pt x="74" y="72"/>
                </a:lnTo>
                <a:lnTo>
                  <a:pt x="80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80" y="17"/>
                </a:lnTo>
                <a:lnTo>
                  <a:pt x="74" y="11"/>
                </a:lnTo>
                <a:lnTo>
                  <a:pt x="67" y="7"/>
                </a:lnTo>
                <a:lnTo>
                  <a:pt x="61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99" name="Shape 2117"/>
          <p:cNvSpPr>
            <a:spLocks noChangeAspect="1"/>
          </p:cNvSpPr>
          <p:nvPr/>
        </p:nvSpPr>
        <p:spPr bwMode="auto">
          <a:xfrm>
            <a:off x="2575744" y="2604751"/>
            <a:ext cx="159565" cy="149831"/>
          </a:xfrm>
          <a:custGeom>
            <a:avLst/>
            <a:gdLst>
              <a:gd name="T0" fmla="*/ 216 w 87"/>
              <a:gd name="T1" fmla="*/ 0 h 82"/>
              <a:gd name="T2" fmla="*/ 178 w 87"/>
              <a:gd name="T3" fmla="*/ 0 h 82"/>
              <a:gd name="T4" fmla="*/ 132 w 87"/>
              <a:gd name="T5" fmla="*/ 12 h 82"/>
              <a:gd name="T6" fmla="*/ 101 w 87"/>
              <a:gd name="T7" fmla="*/ 35 h 82"/>
              <a:gd name="T8" fmla="*/ 66 w 87"/>
              <a:gd name="T9" fmla="*/ 51 h 82"/>
              <a:gd name="T10" fmla="*/ 48 w 87"/>
              <a:gd name="T11" fmla="*/ 85 h 82"/>
              <a:gd name="T12" fmla="*/ 28 w 87"/>
              <a:gd name="T13" fmla="*/ 127 h 82"/>
              <a:gd name="T14" fmla="*/ 12 w 87"/>
              <a:gd name="T15" fmla="*/ 162 h 82"/>
              <a:gd name="T16" fmla="*/ 0 w 87"/>
              <a:gd name="T17" fmla="*/ 202 h 82"/>
              <a:gd name="T18" fmla="*/ 12 w 87"/>
              <a:gd name="T19" fmla="*/ 247 h 82"/>
              <a:gd name="T20" fmla="*/ 28 w 87"/>
              <a:gd name="T21" fmla="*/ 290 h 82"/>
              <a:gd name="T22" fmla="*/ 48 w 87"/>
              <a:gd name="T23" fmla="*/ 322 h 82"/>
              <a:gd name="T24" fmla="*/ 66 w 87"/>
              <a:gd name="T25" fmla="*/ 356 h 82"/>
              <a:gd name="T26" fmla="*/ 101 w 87"/>
              <a:gd name="T27" fmla="*/ 373 h 82"/>
              <a:gd name="T28" fmla="*/ 132 w 87"/>
              <a:gd name="T29" fmla="*/ 393 h 82"/>
              <a:gd name="T30" fmla="*/ 178 w 87"/>
              <a:gd name="T31" fmla="*/ 407 h 82"/>
              <a:gd name="T32" fmla="*/ 216 w 87"/>
              <a:gd name="T33" fmla="*/ 407 h 82"/>
              <a:gd name="T34" fmla="*/ 262 w 87"/>
              <a:gd name="T35" fmla="*/ 407 h 82"/>
              <a:gd name="T36" fmla="*/ 311 w 87"/>
              <a:gd name="T37" fmla="*/ 393 h 82"/>
              <a:gd name="T38" fmla="*/ 339 w 87"/>
              <a:gd name="T39" fmla="*/ 373 h 82"/>
              <a:gd name="T40" fmla="*/ 375 w 87"/>
              <a:gd name="T41" fmla="*/ 356 h 82"/>
              <a:gd name="T42" fmla="*/ 408 w 87"/>
              <a:gd name="T43" fmla="*/ 322 h 82"/>
              <a:gd name="T44" fmla="*/ 411 w 87"/>
              <a:gd name="T45" fmla="*/ 290 h 82"/>
              <a:gd name="T46" fmla="*/ 427 w 87"/>
              <a:gd name="T47" fmla="*/ 247 h 82"/>
              <a:gd name="T48" fmla="*/ 439 w 87"/>
              <a:gd name="T49" fmla="*/ 202 h 82"/>
              <a:gd name="T50" fmla="*/ 427 w 87"/>
              <a:gd name="T51" fmla="*/ 162 h 82"/>
              <a:gd name="T52" fmla="*/ 411 w 87"/>
              <a:gd name="T53" fmla="*/ 127 h 82"/>
              <a:gd name="T54" fmla="*/ 408 w 87"/>
              <a:gd name="T55" fmla="*/ 85 h 82"/>
              <a:gd name="T56" fmla="*/ 375 w 87"/>
              <a:gd name="T57" fmla="*/ 51 h 82"/>
              <a:gd name="T58" fmla="*/ 339 w 87"/>
              <a:gd name="T59" fmla="*/ 35 h 82"/>
              <a:gd name="T60" fmla="*/ 311 w 87"/>
              <a:gd name="T61" fmla="*/ 12 h 82"/>
              <a:gd name="T62" fmla="*/ 262 w 87"/>
              <a:gd name="T63" fmla="*/ 0 h 82"/>
              <a:gd name="T64" fmla="*/ 216 w 87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2"/>
              <a:gd name="T101" fmla="*/ 87 w 87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2">
                <a:moveTo>
                  <a:pt x="43" y="0"/>
                </a:moveTo>
                <a:lnTo>
                  <a:pt x="35" y="0"/>
                </a:lnTo>
                <a:lnTo>
                  <a:pt x="26" y="2"/>
                </a:lnTo>
                <a:lnTo>
                  <a:pt x="20" y="7"/>
                </a:lnTo>
                <a:lnTo>
                  <a:pt x="13" y="11"/>
                </a:lnTo>
                <a:lnTo>
                  <a:pt x="9" y="17"/>
                </a:lnTo>
                <a:lnTo>
                  <a:pt x="5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5" y="59"/>
                </a:lnTo>
                <a:lnTo>
                  <a:pt x="9" y="65"/>
                </a:lnTo>
                <a:lnTo>
                  <a:pt x="13" y="72"/>
                </a:lnTo>
                <a:lnTo>
                  <a:pt x="20" y="76"/>
                </a:lnTo>
                <a:lnTo>
                  <a:pt x="26" y="80"/>
                </a:lnTo>
                <a:lnTo>
                  <a:pt x="35" y="82"/>
                </a:lnTo>
                <a:lnTo>
                  <a:pt x="43" y="82"/>
                </a:lnTo>
                <a:lnTo>
                  <a:pt x="52" y="82"/>
                </a:lnTo>
                <a:lnTo>
                  <a:pt x="61" y="80"/>
                </a:lnTo>
                <a:lnTo>
                  <a:pt x="67" y="76"/>
                </a:lnTo>
                <a:lnTo>
                  <a:pt x="74" y="72"/>
                </a:lnTo>
                <a:lnTo>
                  <a:pt x="80" y="65"/>
                </a:lnTo>
                <a:lnTo>
                  <a:pt x="82" y="59"/>
                </a:lnTo>
                <a:lnTo>
                  <a:pt x="85" y="50"/>
                </a:lnTo>
                <a:lnTo>
                  <a:pt x="87" y="41"/>
                </a:lnTo>
                <a:lnTo>
                  <a:pt x="85" y="33"/>
                </a:lnTo>
                <a:lnTo>
                  <a:pt x="82" y="26"/>
                </a:lnTo>
                <a:lnTo>
                  <a:pt x="80" y="17"/>
                </a:lnTo>
                <a:lnTo>
                  <a:pt x="74" y="11"/>
                </a:lnTo>
                <a:lnTo>
                  <a:pt x="67" y="7"/>
                </a:lnTo>
                <a:lnTo>
                  <a:pt x="61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0" name="Shape 2118"/>
          <p:cNvSpPr>
            <a:spLocks noChangeAspect="1"/>
          </p:cNvSpPr>
          <p:nvPr/>
        </p:nvSpPr>
        <p:spPr bwMode="auto">
          <a:xfrm>
            <a:off x="2918669" y="2361101"/>
            <a:ext cx="152567" cy="159633"/>
          </a:xfrm>
          <a:custGeom>
            <a:avLst/>
            <a:gdLst>
              <a:gd name="T0" fmla="*/ 215 w 83"/>
              <a:gd name="T1" fmla="*/ 0 h 87"/>
              <a:gd name="T2" fmla="*/ 167 w 83"/>
              <a:gd name="T3" fmla="*/ 12 h 87"/>
              <a:gd name="T4" fmla="*/ 125 w 83"/>
              <a:gd name="T5" fmla="*/ 28 h 87"/>
              <a:gd name="T6" fmla="*/ 95 w 83"/>
              <a:gd name="T7" fmla="*/ 48 h 87"/>
              <a:gd name="T8" fmla="*/ 55 w 83"/>
              <a:gd name="T9" fmla="*/ 66 h 87"/>
              <a:gd name="T10" fmla="*/ 37 w 83"/>
              <a:gd name="T11" fmla="*/ 101 h 87"/>
              <a:gd name="T12" fmla="*/ 16 w 83"/>
              <a:gd name="T13" fmla="*/ 132 h 87"/>
              <a:gd name="T14" fmla="*/ 0 w 83"/>
              <a:gd name="T15" fmla="*/ 178 h 87"/>
              <a:gd name="T16" fmla="*/ 0 w 83"/>
              <a:gd name="T17" fmla="*/ 225 h 87"/>
              <a:gd name="T18" fmla="*/ 0 w 83"/>
              <a:gd name="T19" fmla="*/ 262 h 87"/>
              <a:gd name="T20" fmla="*/ 16 w 83"/>
              <a:gd name="T21" fmla="*/ 311 h 87"/>
              <a:gd name="T22" fmla="*/ 37 w 83"/>
              <a:gd name="T23" fmla="*/ 339 h 87"/>
              <a:gd name="T24" fmla="*/ 55 w 83"/>
              <a:gd name="T25" fmla="*/ 375 h 87"/>
              <a:gd name="T26" fmla="*/ 95 w 83"/>
              <a:gd name="T27" fmla="*/ 408 h 87"/>
              <a:gd name="T28" fmla="*/ 125 w 83"/>
              <a:gd name="T29" fmla="*/ 411 h 87"/>
              <a:gd name="T30" fmla="*/ 167 w 83"/>
              <a:gd name="T31" fmla="*/ 439 h 87"/>
              <a:gd name="T32" fmla="*/ 215 w 83"/>
              <a:gd name="T33" fmla="*/ 439 h 87"/>
              <a:gd name="T34" fmla="*/ 259 w 83"/>
              <a:gd name="T35" fmla="*/ 439 h 87"/>
              <a:gd name="T36" fmla="*/ 302 w 83"/>
              <a:gd name="T37" fmla="*/ 411 h 87"/>
              <a:gd name="T38" fmla="*/ 332 w 83"/>
              <a:gd name="T39" fmla="*/ 408 h 87"/>
              <a:gd name="T40" fmla="*/ 370 w 83"/>
              <a:gd name="T41" fmla="*/ 375 h 87"/>
              <a:gd name="T42" fmla="*/ 390 w 83"/>
              <a:gd name="T43" fmla="*/ 339 h 87"/>
              <a:gd name="T44" fmla="*/ 411 w 83"/>
              <a:gd name="T45" fmla="*/ 311 h 87"/>
              <a:gd name="T46" fmla="*/ 425 w 83"/>
              <a:gd name="T47" fmla="*/ 262 h 87"/>
              <a:gd name="T48" fmla="*/ 425 w 83"/>
              <a:gd name="T49" fmla="*/ 225 h 87"/>
              <a:gd name="T50" fmla="*/ 425 w 83"/>
              <a:gd name="T51" fmla="*/ 178 h 87"/>
              <a:gd name="T52" fmla="*/ 411 w 83"/>
              <a:gd name="T53" fmla="*/ 132 h 87"/>
              <a:gd name="T54" fmla="*/ 390 w 83"/>
              <a:gd name="T55" fmla="*/ 101 h 87"/>
              <a:gd name="T56" fmla="*/ 370 w 83"/>
              <a:gd name="T57" fmla="*/ 66 h 87"/>
              <a:gd name="T58" fmla="*/ 332 w 83"/>
              <a:gd name="T59" fmla="*/ 48 h 87"/>
              <a:gd name="T60" fmla="*/ 302 w 83"/>
              <a:gd name="T61" fmla="*/ 28 h 87"/>
              <a:gd name="T62" fmla="*/ 259 w 83"/>
              <a:gd name="T63" fmla="*/ 12 h 87"/>
              <a:gd name="T64" fmla="*/ 215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4" y="5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4" y="82"/>
                </a:lnTo>
                <a:lnTo>
                  <a:pt x="33" y="87"/>
                </a:lnTo>
                <a:lnTo>
                  <a:pt x="42" y="87"/>
                </a:lnTo>
                <a:lnTo>
                  <a:pt x="50" y="87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3" y="44"/>
                </a:lnTo>
                <a:lnTo>
                  <a:pt x="83" y="35"/>
                </a:lnTo>
                <a:lnTo>
                  <a:pt x="80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5"/>
                </a:lnTo>
                <a:lnTo>
                  <a:pt x="50" y="2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1" name="Shape 2119"/>
          <p:cNvSpPr>
            <a:spLocks noChangeAspect="1"/>
          </p:cNvSpPr>
          <p:nvPr/>
        </p:nvSpPr>
        <p:spPr bwMode="auto">
          <a:xfrm>
            <a:off x="2918669" y="2361101"/>
            <a:ext cx="152567" cy="159633"/>
          </a:xfrm>
          <a:custGeom>
            <a:avLst/>
            <a:gdLst>
              <a:gd name="T0" fmla="*/ 215 w 83"/>
              <a:gd name="T1" fmla="*/ 0 h 87"/>
              <a:gd name="T2" fmla="*/ 167 w 83"/>
              <a:gd name="T3" fmla="*/ 12 h 87"/>
              <a:gd name="T4" fmla="*/ 125 w 83"/>
              <a:gd name="T5" fmla="*/ 28 h 87"/>
              <a:gd name="T6" fmla="*/ 95 w 83"/>
              <a:gd name="T7" fmla="*/ 48 h 87"/>
              <a:gd name="T8" fmla="*/ 55 w 83"/>
              <a:gd name="T9" fmla="*/ 66 h 87"/>
              <a:gd name="T10" fmla="*/ 37 w 83"/>
              <a:gd name="T11" fmla="*/ 101 h 87"/>
              <a:gd name="T12" fmla="*/ 16 w 83"/>
              <a:gd name="T13" fmla="*/ 132 h 87"/>
              <a:gd name="T14" fmla="*/ 0 w 83"/>
              <a:gd name="T15" fmla="*/ 178 h 87"/>
              <a:gd name="T16" fmla="*/ 0 w 83"/>
              <a:gd name="T17" fmla="*/ 225 h 87"/>
              <a:gd name="T18" fmla="*/ 0 w 83"/>
              <a:gd name="T19" fmla="*/ 262 h 87"/>
              <a:gd name="T20" fmla="*/ 16 w 83"/>
              <a:gd name="T21" fmla="*/ 311 h 87"/>
              <a:gd name="T22" fmla="*/ 37 w 83"/>
              <a:gd name="T23" fmla="*/ 339 h 87"/>
              <a:gd name="T24" fmla="*/ 55 w 83"/>
              <a:gd name="T25" fmla="*/ 375 h 87"/>
              <a:gd name="T26" fmla="*/ 95 w 83"/>
              <a:gd name="T27" fmla="*/ 408 h 87"/>
              <a:gd name="T28" fmla="*/ 125 w 83"/>
              <a:gd name="T29" fmla="*/ 411 h 87"/>
              <a:gd name="T30" fmla="*/ 167 w 83"/>
              <a:gd name="T31" fmla="*/ 439 h 87"/>
              <a:gd name="T32" fmla="*/ 215 w 83"/>
              <a:gd name="T33" fmla="*/ 439 h 87"/>
              <a:gd name="T34" fmla="*/ 259 w 83"/>
              <a:gd name="T35" fmla="*/ 439 h 87"/>
              <a:gd name="T36" fmla="*/ 302 w 83"/>
              <a:gd name="T37" fmla="*/ 411 h 87"/>
              <a:gd name="T38" fmla="*/ 332 w 83"/>
              <a:gd name="T39" fmla="*/ 408 h 87"/>
              <a:gd name="T40" fmla="*/ 370 w 83"/>
              <a:gd name="T41" fmla="*/ 375 h 87"/>
              <a:gd name="T42" fmla="*/ 390 w 83"/>
              <a:gd name="T43" fmla="*/ 339 h 87"/>
              <a:gd name="T44" fmla="*/ 411 w 83"/>
              <a:gd name="T45" fmla="*/ 311 h 87"/>
              <a:gd name="T46" fmla="*/ 425 w 83"/>
              <a:gd name="T47" fmla="*/ 262 h 87"/>
              <a:gd name="T48" fmla="*/ 425 w 83"/>
              <a:gd name="T49" fmla="*/ 225 h 87"/>
              <a:gd name="T50" fmla="*/ 425 w 83"/>
              <a:gd name="T51" fmla="*/ 178 h 87"/>
              <a:gd name="T52" fmla="*/ 411 w 83"/>
              <a:gd name="T53" fmla="*/ 132 h 87"/>
              <a:gd name="T54" fmla="*/ 390 w 83"/>
              <a:gd name="T55" fmla="*/ 101 h 87"/>
              <a:gd name="T56" fmla="*/ 370 w 83"/>
              <a:gd name="T57" fmla="*/ 66 h 87"/>
              <a:gd name="T58" fmla="*/ 332 w 83"/>
              <a:gd name="T59" fmla="*/ 48 h 87"/>
              <a:gd name="T60" fmla="*/ 302 w 83"/>
              <a:gd name="T61" fmla="*/ 28 h 87"/>
              <a:gd name="T62" fmla="*/ 259 w 83"/>
              <a:gd name="T63" fmla="*/ 12 h 87"/>
              <a:gd name="T64" fmla="*/ 215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4" y="5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4" y="82"/>
                </a:lnTo>
                <a:lnTo>
                  <a:pt x="33" y="87"/>
                </a:lnTo>
                <a:lnTo>
                  <a:pt x="42" y="87"/>
                </a:lnTo>
                <a:lnTo>
                  <a:pt x="50" y="87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3" y="44"/>
                </a:lnTo>
                <a:lnTo>
                  <a:pt x="83" y="35"/>
                </a:lnTo>
                <a:lnTo>
                  <a:pt x="80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5"/>
                </a:lnTo>
                <a:lnTo>
                  <a:pt x="50" y="2"/>
                </a:lnTo>
                <a:lnTo>
                  <a:pt x="42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2" name="Shape 2132"/>
          <p:cNvSpPr>
            <a:spLocks noChangeAspect="1"/>
          </p:cNvSpPr>
          <p:nvPr/>
        </p:nvSpPr>
        <p:spPr bwMode="auto">
          <a:xfrm>
            <a:off x="3948727" y="2605237"/>
            <a:ext cx="152567" cy="154032"/>
          </a:xfrm>
          <a:custGeom>
            <a:avLst/>
            <a:gdLst>
              <a:gd name="T0" fmla="*/ 215 w 83"/>
              <a:gd name="T1" fmla="*/ 0 h 84"/>
              <a:gd name="T2" fmla="*/ 167 w 83"/>
              <a:gd name="T3" fmla="*/ 12 h 84"/>
              <a:gd name="T4" fmla="*/ 133 w 83"/>
              <a:gd name="T5" fmla="*/ 21 h 84"/>
              <a:gd name="T6" fmla="*/ 95 w 83"/>
              <a:gd name="T7" fmla="*/ 38 h 84"/>
              <a:gd name="T8" fmla="*/ 55 w 83"/>
              <a:gd name="T9" fmla="*/ 65 h 84"/>
              <a:gd name="T10" fmla="*/ 37 w 83"/>
              <a:gd name="T11" fmla="*/ 96 h 84"/>
              <a:gd name="T12" fmla="*/ 16 w 83"/>
              <a:gd name="T13" fmla="*/ 132 h 84"/>
              <a:gd name="T14" fmla="*/ 0 w 83"/>
              <a:gd name="T15" fmla="*/ 173 h 84"/>
              <a:gd name="T16" fmla="*/ 0 w 83"/>
              <a:gd name="T17" fmla="*/ 216 h 84"/>
              <a:gd name="T18" fmla="*/ 0 w 83"/>
              <a:gd name="T19" fmla="*/ 262 h 84"/>
              <a:gd name="T20" fmla="*/ 16 w 83"/>
              <a:gd name="T21" fmla="*/ 295 h 84"/>
              <a:gd name="T22" fmla="*/ 37 w 83"/>
              <a:gd name="T23" fmla="*/ 339 h 84"/>
              <a:gd name="T24" fmla="*/ 55 w 83"/>
              <a:gd name="T25" fmla="*/ 360 h 84"/>
              <a:gd name="T26" fmla="*/ 95 w 83"/>
              <a:gd name="T27" fmla="*/ 389 h 84"/>
              <a:gd name="T28" fmla="*/ 133 w 83"/>
              <a:gd name="T29" fmla="*/ 411 h 84"/>
              <a:gd name="T30" fmla="*/ 167 w 83"/>
              <a:gd name="T31" fmla="*/ 423 h 84"/>
              <a:gd name="T32" fmla="*/ 215 w 83"/>
              <a:gd name="T33" fmla="*/ 423 h 84"/>
              <a:gd name="T34" fmla="*/ 259 w 83"/>
              <a:gd name="T35" fmla="*/ 423 h 84"/>
              <a:gd name="T36" fmla="*/ 302 w 83"/>
              <a:gd name="T37" fmla="*/ 411 h 84"/>
              <a:gd name="T38" fmla="*/ 332 w 83"/>
              <a:gd name="T39" fmla="*/ 389 h 84"/>
              <a:gd name="T40" fmla="*/ 370 w 83"/>
              <a:gd name="T41" fmla="*/ 360 h 84"/>
              <a:gd name="T42" fmla="*/ 390 w 83"/>
              <a:gd name="T43" fmla="*/ 339 h 84"/>
              <a:gd name="T44" fmla="*/ 414 w 83"/>
              <a:gd name="T45" fmla="*/ 295 h 84"/>
              <a:gd name="T46" fmla="*/ 425 w 83"/>
              <a:gd name="T47" fmla="*/ 262 h 84"/>
              <a:gd name="T48" fmla="*/ 425 w 83"/>
              <a:gd name="T49" fmla="*/ 216 h 84"/>
              <a:gd name="T50" fmla="*/ 425 w 83"/>
              <a:gd name="T51" fmla="*/ 173 h 84"/>
              <a:gd name="T52" fmla="*/ 414 w 83"/>
              <a:gd name="T53" fmla="*/ 132 h 84"/>
              <a:gd name="T54" fmla="*/ 390 w 83"/>
              <a:gd name="T55" fmla="*/ 96 h 84"/>
              <a:gd name="T56" fmla="*/ 370 w 83"/>
              <a:gd name="T57" fmla="*/ 65 h 84"/>
              <a:gd name="T58" fmla="*/ 332 w 83"/>
              <a:gd name="T59" fmla="*/ 38 h 84"/>
              <a:gd name="T60" fmla="*/ 302 w 83"/>
              <a:gd name="T61" fmla="*/ 21 h 84"/>
              <a:gd name="T62" fmla="*/ 259 w 83"/>
              <a:gd name="T63" fmla="*/ 12 h 84"/>
              <a:gd name="T64" fmla="*/ 215 w 83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4"/>
              <a:gd name="T101" fmla="*/ 83 w 83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4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8"/>
                </a:lnTo>
                <a:lnTo>
                  <a:pt x="11" y="13"/>
                </a:lnTo>
                <a:lnTo>
                  <a:pt x="7" y="19"/>
                </a:lnTo>
                <a:lnTo>
                  <a:pt x="3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3" y="58"/>
                </a:lnTo>
                <a:lnTo>
                  <a:pt x="7" y="67"/>
                </a:lnTo>
                <a:lnTo>
                  <a:pt x="11" y="71"/>
                </a:lnTo>
                <a:lnTo>
                  <a:pt x="18" y="77"/>
                </a:lnTo>
                <a:lnTo>
                  <a:pt x="26" y="82"/>
                </a:lnTo>
                <a:lnTo>
                  <a:pt x="33" y="84"/>
                </a:lnTo>
                <a:lnTo>
                  <a:pt x="42" y="84"/>
                </a:lnTo>
                <a:lnTo>
                  <a:pt x="50" y="84"/>
                </a:lnTo>
                <a:lnTo>
                  <a:pt x="59" y="82"/>
                </a:lnTo>
                <a:lnTo>
                  <a:pt x="65" y="77"/>
                </a:lnTo>
                <a:lnTo>
                  <a:pt x="72" y="71"/>
                </a:lnTo>
                <a:lnTo>
                  <a:pt x="76" y="67"/>
                </a:lnTo>
                <a:lnTo>
                  <a:pt x="81" y="58"/>
                </a:lnTo>
                <a:lnTo>
                  <a:pt x="83" y="52"/>
                </a:lnTo>
                <a:lnTo>
                  <a:pt x="83" y="43"/>
                </a:lnTo>
                <a:lnTo>
                  <a:pt x="83" y="34"/>
                </a:lnTo>
                <a:lnTo>
                  <a:pt x="81" y="26"/>
                </a:lnTo>
                <a:lnTo>
                  <a:pt x="76" y="19"/>
                </a:lnTo>
                <a:lnTo>
                  <a:pt x="72" y="13"/>
                </a:lnTo>
                <a:lnTo>
                  <a:pt x="65" y="8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3" name="Shape 2133"/>
          <p:cNvSpPr>
            <a:spLocks noChangeAspect="1"/>
          </p:cNvSpPr>
          <p:nvPr/>
        </p:nvSpPr>
        <p:spPr bwMode="auto">
          <a:xfrm>
            <a:off x="3948727" y="2605237"/>
            <a:ext cx="152567" cy="154032"/>
          </a:xfrm>
          <a:custGeom>
            <a:avLst/>
            <a:gdLst>
              <a:gd name="T0" fmla="*/ 215 w 83"/>
              <a:gd name="T1" fmla="*/ 0 h 84"/>
              <a:gd name="T2" fmla="*/ 167 w 83"/>
              <a:gd name="T3" fmla="*/ 12 h 84"/>
              <a:gd name="T4" fmla="*/ 133 w 83"/>
              <a:gd name="T5" fmla="*/ 21 h 84"/>
              <a:gd name="T6" fmla="*/ 95 w 83"/>
              <a:gd name="T7" fmla="*/ 38 h 84"/>
              <a:gd name="T8" fmla="*/ 55 w 83"/>
              <a:gd name="T9" fmla="*/ 65 h 84"/>
              <a:gd name="T10" fmla="*/ 37 w 83"/>
              <a:gd name="T11" fmla="*/ 96 h 84"/>
              <a:gd name="T12" fmla="*/ 16 w 83"/>
              <a:gd name="T13" fmla="*/ 132 h 84"/>
              <a:gd name="T14" fmla="*/ 0 w 83"/>
              <a:gd name="T15" fmla="*/ 173 h 84"/>
              <a:gd name="T16" fmla="*/ 0 w 83"/>
              <a:gd name="T17" fmla="*/ 216 h 84"/>
              <a:gd name="T18" fmla="*/ 0 w 83"/>
              <a:gd name="T19" fmla="*/ 262 h 84"/>
              <a:gd name="T20" fmla="*/ 16 w 83"/>
              <a:gd name="T21" fmla="*/ 295 h 84"/>
              <a:gd name="T22" fmla="*/ 37 w 83"/>
              <a:gd name="T23" fmla="*/ 339 h 84"/>
              <a:gd name="T24" fmla="*/ 55 w 83"/>
              <a:gd name="T25" fmla="*/ 360 h 84"/>
              <a:gd name="T26" fmla="*/ 95 w 83"/>
              <a:gd name="T27" fmla="*/ 389 h 84"/>
              <a:gd name="T28" fmla="*/ 133 w 83"/>
              <a:gd name="T29" fmla="*/ 411 h 84"/>
              <a:gd name="T30" fmla="*/ 167 w 83"/>
              <a:gd name="T31" fmla="*/ 423 h 84"/>
              <a:gd name="T32" fmla="*/ 215 w 83"/>
              <a:gd name="T33" fmla="*/ 423 h 84"/>
              <a:gd name="T34" fmla="*/ 259 w 83"/>
              <a:gd name="T35" fmla="*/ 423 h 84"/>
              <a:gd name="T36" fmla="*/ 302 w 83"/>
              <a:gd name="T37" fmla="*/ 411 h 84"/>
              <a:gd name="T38" fmla="*/ 332 w 83"/>
              <a:gd name="T39" fmla="*/ 389 h 84"/>
              <a:gd name="T40" fmla="*/ 370 w 83"/>
              <a:gd name="T41" fmla="*/ 360 h 84"/>
              <a:gd name="T42" fmla="*/ 390 w 83"/>
              <a:gd name="T43" fmla="*/ 339 h 84"/>
              <a:gd name="T44" fmla="*/ 414 w 83"/>
              <a:gd name="T45" fmla="*/ 295 h 84"/>
              <a:gd name="T46" fmla="*/ 425 w 83"/>
              <a:gd name="T47" fmla="*/ 262 h 84"/>
              <a:gd name="T48" fmla="*/ 425 w 83"/>
              <a:gd name="T49" fmla="*/ 216 h 84"/>
              <a:gd name="T50" fmla="*/ 425 w 83"/>
              <a:gd name="T51" fmla="*/ 173 h 84"/>
              <a:gd name="T52" fmla="*/ 414 w 83"/>
              <a:gd name="T53" fmla="*/ 132 h 84"/>
              <a:gd name="T54" fmla="*/ 390 w 83"/>
              <a:gd name="T55" fmla="*/ 96 h 84"/>
              <a:gd name="T56" fmla="*/ 370 w 83"/>
              <a:gd name="T57" fmla="*/ 65 h 84"/>
              <a:gd name="T58" fmla="*/ 332 w 83"/>
              <a:gd name="T59" fmla="*/ 38 h 84"/>
              <a:gd name="T60" fmla="*/ 302 w 83"/>
              <a:gd name="T61" fmla="*/ 21 h 84"/>
              <a:gd name="T62" fmla="*/ 259 w 83"/>
              <a:gd name="T63" fmla="*/ 12 h 84"/>
              <a:gd name="T64" fmla="*/ 215 w 83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4"/>
              <a:gd name="T101" fmla="*/ 83 w 83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4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8"/>
                </a:lnTo>
                <a:lnTo>
                  <a:pt x="11" y="13"/>
                </a:lnTo>
                <a:lnTo>
                  <a:pt x="7" y="19"/>
                </a:lnTo>
                <a:lnTo>
                  <a:pt x="3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3" y="58"/>
                </a:lnTo>
                <a:lnTo>
                  <a:pt x="7" y="67"/>
                </a:lnTo>
                <a:lnTo>
                  <a:pt x="11" y="71"/>
                </a:lnTo>
                <a:lnTo>
                  <a:pt x="18" y="77"/>
                </a:lnTo>
                <a:lnTo>
                  <a:pt x="26" y="82"/>
                </a:lnTo>
                <a:lnTo>
                  <a:pt x="33" y="84"/>
                </a:lnTo>
                <a:lnTo>
                  <a:pt x="42" y="84"/>
                </a:lnTo>
                <a:lnTo>
                  <a:pt x="50" y="84"/>
                </a:lnTo>
                <a:lnTo>
                  <a:pt x="59" y="82"/>
                </a:lnTo>
                <a:lnTo>
                  <a:pt x="65" y="77"/>
                </a:lnTo>
                <a:lnTo>
                  <a:pt x="72" y="71"/>
                </a:lnTo>
                <a:lnTo>
                  <a:pt x="76" y="67"/>
                </a:lnTo>
                <a:lnTo>
                  <a:pt x="81" y="58"/>
                </a:lnTo>
                <a:lnTo>
                  <a:pt x="83" y="52"/>
                </a:lnTo>
                <a:lnTo>
                  <a:pt x="83" y="43"/>
                </a:lnTo>
                <a:lnTo>
                  <a:pt x="83" y="34"/>
                </a:lnTo>
                <a:lnTo>
                  <a:pt x="81" y="26"/>
                </a:lnTo>
                <a:lnTo>
                  <a:pt x="76" y="19"/>
                </a:lnTo>
                <a:lnTo>
                  <a:pt x="72" y="13"/>
                </a:lnTo>
                <a:lnTo>
                  <a:pt x="65" y="8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4" name="Shape 2134"/>
          <p:cNvSpPr>
            <a:spLocks noChangeAspect="1"/>
          </p:cNvSpPr>
          <p:nvPr/>
        </p:nvSpPr>
        <p:spPr bwMode="auto">
          <a:xfrm>
            <a:off x="3721976" y="2640244"/>
            <a:ext cx="156766" cy="151231"/>
          </a:xfrm>
          <a:custGeom>
            <a:avLst/>
            <a:gdLst>
              <a:gd name="T0" fmla="*/ 215 w 85"/>
              <a:gd name="T1" fmla="*/ 0 h 82"/>
              <a:gd name="T2" fmla="*/ 171 w 85"/>
              <a:gd name="T3" fmla="*/ 0 h 82"/>
              <a:gd name="T4" fmla="*/ 136 w 85"/>
              <a:gd name="T5" fmla="*/ 12 h 82"/>
              <a:gd name="T6" fmla="*/ 87 w 85"/>
              <a:gd name="T7" fmla="*/ 37 h 82"/>
              <a:gd name="T8" fmla="*/ 55 w 85"/>
              <a:gd name="T9" fmla="*/ 55 h 82"/>
              <a:gd name="T10" fmla="*/ 37 w 85"/>
              <a:gd name="T11" fmla="*/ 87 h 82"/>
              <a:gd name="T12" fmla="*/ 12 w 85"/>
              <a:gd name="T13" fmla="*/ 136 h 82"/>
              <a:gd name="T14" fmla="*/ 0 w 85"/>
              <a:gd name="T15" fmla="*/ 171 h 82"/>
              <a:gd name="T16" fmla="*/ 0 w 85"/>
              <a:gd name="T17" fmla="*/ 215 h 82"/>
              <a:gd name="T18" fmla="*/ 0 w 85"/>
              <a:gd name="T19" fmla="*/ 262 h 82"/>
              <a:gd name="T20" fmla="*/ 12 w 85"/>
              <a:gd name="T21" fmla="*/ 302 h 82"/>
              <a:gd name="T22" fmla="*/ 37 w 85"/>
              <a:gd name="T23" fmla="*/ 340 h 82"/>
              <a:gd name="T24" fmla="*/ 55 w 85"/>
              <a:gd name="T25" fmla="*/ 373 h 82"/>
              <a:gd name="T26" fmla="*/ 87 w 85"/>
              <a:gd name="T27" fmla="*/ 398 h 82"/>
              <a:gd name="T28" fmla="*/ 136 w 85"/>
              <a:gd name="T29" fmla="*/ 416 h 82"/>
              <a:gd name="T30" fmla="*/ 171 w 85"/>
              <a:gd name="T31" fmla="*/ 427 h 82"/>
              <a:gd name="T32" fmla="*/ 215 w 85"/>
              <a:gd name="T33" fmla="*/ 427 h 82"/>
              <a:gd name="T34" fmla="*/ 264 w 85"/>
              <a:gd name="T35" fmla="*/ 427 h 82"/>
              <a:gd name="T36" fmla="*/ 311 w 85"/>
              <a:gd name="T37" fmla="*/ 416 h 82"/>
              <a:gd name="T38" fmla="*/ 340 w 85"/>
              <a:gd name="T39" fmla="*/ 398 h 82"/>
              <a:gd name="T40" fmla="*/ 377 w 85"/>
              <a:gd name="T41" fmla="*/ 373 h 82"/>
              <a:gd name="T42" fmla="*/ 410 w 85"/>
              <a:gd name="T43" fmla="*/ 340 h 82"/>
              <a:gd name="T44" fmla="*/ 427 w 85"/>
              <a:gd name="T45" fmla="*/ 302 h 82"/>
              <a:gd name="T46" fmla="*/ 447 w 85"/>
              <a:gd name="T47" fmla="*/ 262 h 82"/>
              <a:gd name="T48" fmla="*/ 447 w 85"/>
              <a:gd name="T49" fmla="*/ 215 h 82"/>
              <a:gd name="T50" fmla="*/ 447 w 85"/>
              <a:gd name="T51" fmla="*/ 171 h 82"/>
              <a:gd name="T52" fmla="*/ 427 w 85"/>
              <a:gd name="T53" fmla="*/ 136 h 82"/>
              <a:gd name="T54" fmla="*/ 410 w 85"/>
              <a:gd name="T55" fmla="*/ 87 h 82"/>
              <a:gd name="T56" fmla="*/ 377 w 85"/>
              <a:gd name="T57" fmla="*/ 55 h 82"/>
              <a:gd name="T58" fmla="*/ 340 w 85"/>
              <a:gd name="T59" fmla="*/ 37 h 82"/>
              <a:gd name="T60" fmla="*/ 311 w 85"/>
              <a:gd name="T61" fmla="*/ 12 h 82"/>
              <a:gd name="T62" fmla="*/ 264 w 85"/>
              <a:gd name="T63" fmla="*/ 0 h 82"/>
              <a:gd name="T64" fmla="*/ 215 w 85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2"/>
              <a:gd name="T101" fmla="*/ 85 w 85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7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7" y="76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6"/>
                </a:lnTo>
                <a:lnTo>
                  <a:pt x="72" y="71"/>
                </a:lnTo>
                <a:lnTo>
                  <a:pt x="78" y="65"/>
                </a:lnTo>
                <a:lnTo>
                  <a:pt x="82" y="58"/>
                </a:lnTo>
                <a:lnTo>
                  <a:pt x="85" y="50"/>
                </a:lnTo>
                <a:lnTo>
                  <a:pt x="85" y="41"/>
                </a:lnTo>
                <a:lnTo>
                  <a:pt x="85" y="33"/>
                </a:lnTo>
                <a:lnTo>
                  <a:pt x="82" y="26"/>
                </a:lnTo>
                <a:lnTo>
                  <a:pt x="78" y="17"/>
                </a:lnTo>
                <a:lnTo>
                  <a:pt x="72" y="11"/>
                </a:lnTo>
                <a:lnTo>
                  <a:pt x="65" y="7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5" name="Shape 2135"/>
          <p:cNvSpPr>
            <a:spLocks noChangeAspect="1"/>
          </p:cNvSpPr>
          <p:nvPr/>
        </p:nvSpPr>
        <p:spPr bwMode="auto">
          <a:xfrm>
            <a:off x="3721976" y="2640244"/>
            <a:ext cx="156766" cy="151231"/>
          </a:xfrm>
          <a:custGeom>
            <a:avLst/>
            <a:gdLst>
              <a:gd name="T0" fmla="*/ 215 w 85"/>
              <a:gd name="T1" fmla="*/ 0 h 82"/>
              <a:gd name="T2" fmla="*/ 171 w 85"/>
              <a:gd name="T3" fmla="*/ 0 h 82"/>
              <a:gd name="T4" fmla="*/ 136 w 85"/>
              <a:gd name="T5" fmla="*/ 12 h 82"/>
              <a:gd name="T6" fmla="*/ 87 w 85"/>
              <a:gd name="T7" fmla="*/ 37 h 82"/>
              <a:gd name="T8" fmla="*/ 55 w 85"/>
              <a:gd name="T9" fmla="*/ 55 h 82"/>
              <a:gd name="T10" fmla="*/ 37 w 85"/>
              <a:gd name="T11" fmla="*/ 87 h 82"/>
              <a:gd name="T12" fmla="*/ 12 w 85"/>
              <a:gd name="T13" fmla="*/ 136 h 82"/>
              <a:gd name="T14" fmla="*/ 0 w 85"/>
              <a:gd name="T15" fmla="*/ 171 h 82"/>
              <a:gd name="T16" fmla="*/ 0 w 85"/>
              <a:gd name="T17" fmla="*/ 215 h 82"/>
              <a:gd name="T18" fmla="*/ 0 w 85"/>
              <a:gd name="T19" fmla="*/ 262 h 82"/>
              <a:gd name="T20" fmla="*/ 12 w 85"/>
              <a:gd name="T21" fmla="*/ 302 h 82"/>
              <a:gd name="T22" fmla="*/ 37 w 85"/>
              <a:gd name="T23" fmla="*/ 340 h 82"/>
              <a:gd name="T24" fmla="*/ 55 w 85"/>
              <a:gd name="T25" fmla="*/ 373 h 82"/>
              <a:gd name="T26" fmla="*/ 87 w 85"/>
              <a:gd name="T27" fmla="*/ 398 h 82"/>
              <a:gd name="T28" fmla="*/ 136 w 85"/>
              <a:gd name="T29" fmla="*/ 416 h 82"/>
              <a:gd name="T30" fmla="*/ 171 w 85"/>
              <a:gd name="T31" fmla="*/ 427 h 82"/>
              <a:gd name="T32" fmla="*/ 215 w 85"/>
              <a:gd name="T33" fmla="*/ 427 h 82"/>
              <a:gd name="T34" fmla="*/ 264 w 85"/>
              <a:gd name="T35" fmla="*/ 427 h 82"/>
              <a:gd name="T36" fmla="*/ 311 w 85"/>
              <a:gd name="T37" fmla="*/ 416 h 82"/>
              <a:gd name="T38" fmla="*/ 340 w 85"/>
              <a:gd name="T39" fmla="*/ 398 h 82"/>
              <a:gd name="T40" fmla="*/ 377 w 85"/>
              <a:gd name="T41" fmla="*/ 373 h 82"/>
              <a:gd name="T42" fmla="*/ 410 w 85"/>
              <a:gd name="T43" fmla="*/ 340 h 82"/>
              <a:gd name="T44" fmla="*/ 427 w 85"/>
              <a:gd name="T45" fmla="*/ 302 h 82"/>
              <a:gd name="T46" fmla="*/ 447 w 85"/>
              <a:gd name="T47" fmla="*/ 262 h 82"/>
              <a:gd name="T48" fmla="*/ 447 w 85"/>
              <a:gd name="T49" fmla="*/ 215 h 82"/>
              <a:gd name="T50" fmla="*/ 447 w 85"/>
              <a:gd name="T51" fmla="*/ 171 h 82"/>
              <a:gd name="T52" fmla="*/ 427 w 85"/>
              <a:gd name="T53" fmla="*/ 136 h 82"/>
              <a:gd name="T54" fmla="*/ 410 w 85"/>
              <a:gd name="T55" fmla="*/ 87 h 82"/>
              <a:gd name="T56" fmla="*/ 377 w 85"/>
              <a:gd name="T57" fmla="*/ 55 h 82"/>
              <a:gd name="T58" fmla="*/ 340 w 85"/>
              <a:gd name="T59" fmla="*/ 37 h 82"/>
              <a:gd name="T60" fmla="*/ 311 w 85"/>
              <a:gd name="T61" fmla="*/ 12 h 82"/>
              <a:gd name="T62" fmla="*/ 264 w 85"/>
              <a:gd name="T63" fmla="*/ 0 h 82"/>
              <a:gd name="T64" fmla="*/ 215 w 85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2"/>
              <a:gd name="T101" fmla="*/ 85 w 85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7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7" y="76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6"/>
                </a:lnTo>
                <a:lnTo>
                  <a:pt x="72" y="71"/>
                </a:lnTo>
                <a:lnTo>
                  <a:pt x="78" y="65"/>
                </a:lnTo>
                <a:lnTo>
                  <a:pt x="82" y="58"/>
                </a:lnTo>
                <a:lnTo>
                  <a:pt x="85" y="50"/>
                </a:lnTo>
                <a:lnTo>
                  <a:pt x="85" y="41"/>
                </a:lnTo>
                <a:lnTo>
                  <a:pt x="85" y="33"/>
                </a:lnTo>
                <a:lnTo>
                  <a:pt x="82" y="26"/>
                </a:lnTo>
                <a:lnTo>
                  <a:pt x="78" y="17"/>
                </a:lnTo>
                <a:lnTo>
                  <a:pt x="72" y="11"/>
                </a:lnTo>
                <a:lnTo>
                  <a:pt x="65" y="7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6" name="Shape 2136"/>
          <p:cNvSpPr>
            <a:spLocks noChangeAspect="1"/>
          </p:cNvSpPr>
          <p:nvPr/>
        </p:nvSpPr>
        <p:spPr bwMode="auto">
          <a:xfrm>
            <a:off x="3948727" y="2393793"/>
            <a:ext cx="152567" cy="159633"/>
          </a:xfrm>
          <a:custGeom>
            <a:avLst/>
            <a:gdLst>
              <a:gd name="T0" fmla="*/ 215 w 83"/>
              <a:gd name="T1" fmla="*/ 0 h 87"/>
              <a:gd name="T2" fmla="*/ 167 w 83"/>
              <a:gd name="T3" fmla="*/ 12 h 87"/>
              <a:gd name="T4" fmla="*/ 133 w 83"/>
              <a:gd name="T5" fmla="*/ 21 h 87"/>
              <a:gd name="T6" fmla="*/ 95 w 83"/>
              <a:gd name="T7" fmla="*/ 48 h 87"/>
              <a:gd name="T8" fmla="*/ 55 w 83"/>
              <a:gd name="T9" fmla="*/ 66 h 87"/>
              <a:gd name="T10" fmla="*/ 37 w 83"/>
              <a:gd name="T11" fmla="*/ 101 h 87"/>
              <a:gd name="T12" fmla="*/ 16 w 83"/>
              <a:gd name="T13" fmla="*/ 132 h 87"/>
              <a:gd name="T14" fmla="*/ 0 w 83"/>
              <a:gd name="T15" fmla="*/ 178 h 87"/>
              <a:gd name="T16" fmla="*/ 0 w 83"/>
              <a:gd name="T17" fmla="*/ 216 h 87"/>
              <a:gd name="T18" fmla="*/ 0 w 83"/>
              <a:gd name="T19" fmla="*/ 262 h 87"/>
              <a:gd name="T20" fmla="*/ 16 w 83"/>
              <a:gd name="T21" fmla="*/ 311 h 87"/>
              <a:gd name="T22" fmla="*/ 37 w 83"/>
              <a:gd name="T23" fmla="*/ 339 h 87"/>
              <a:gd name="T24" fmla="*/ 55 w 83"/>
              <a:gd name="T25" fmla="*/ 375 h 87"/>
              <a:gd name="T26" fmla="*/ 95 w 83"/>
              <a:gd name="T27" fmla="*/ 408 h 87"/>
              <a:gd name="T28" fmla="*/ 133 w 83"/>
              <a:gd name="T29" fmla="*/ 411 h 87"/>
              <a:gd name="T30" fmla="*/ 167 w 83"/>
              <a:gd name="T31" fmla="*/ 426 h 87"/>
              <a:gd name="T32" fmla="*/ 215 w 83"/>
              <a:gd name="T33" fmla="*/ 439 h 87"/>
              <a:gd name="T34" fmla="*/ 259 w 83"/>
              <a:gd name="T35" fmla="*/ 426 h 87"/>
              <a:gd name="T36" fmla="*/ 302 w 83"/>
              <a:gd name="T37" fmla="*/ 411 h 87"/>
              <a:gd name="T38" fmla="*/ 332 w 83"/>
              <a:gd name="T39" fmla="*/ 408 h 87"/>
              <a:gd name="T40" fmla="*/ 370 w 83"/>
              <a:gd name="T41" fmla="*/ 375 h 87"/>
              <a:gd name="T42" fmla="*/ 390 w 83"/>
              <a:gd name="T43" fmla="*/ 339 h 87"/>
              <a:gd name="T44" fmla="*/ 414 w 83"/>
              <a:gd name="T45" fmla="*/ 311 h 87"/>
              <a:gd name="T46" fmla="*/ 425 w 83"/>
              <a:gd name="T47" fmla="*/ 262 h 87"/>
              <a:gd name="T48" fmla="*/ 425 w 83"/>
              <a:gd name="T49" fmla="*/ 216 h 87"/>
              <a:gd name="T50" fmla="*/ 425 w 83"/>
              <a:gd name="T51" fmla="*/ 178 h 87"/>
              <a:gd name="T52" fmla="*/ 414 w 83"/>
              <a:gd name="T53" fmla="*/ 132 h 87"/>
              <a:gd name="T54" fmla="*/ 390 w 83"/>
              <a:gd name="T55" fmla="*/ 101 h 87"/>
              <a:gd name="T56" fmla="*/ 370 w 83"/>
              <a:gd name="T57" fmla="*/ 66 h 87"/>
              <a:gd name="T58" fmla="*/ 332 w 83"/>
              <a:gd name="T59" fmla="*/ 48 h 87"/>
              <a:gd name="T60" fmla="*/ 302 w 83"/>
              <a:gd name="T61" fmla="*/ 21 h 87"/>
              <a:gd name="T62" fmla="*/ 259 w 83"/>
              <a:gd name="T63" fmla="*/ 12 h 87"/>
              <a:gd name="T64" fmla="*/ 215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2" y="87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1" y="61"/>
                </a:lnTo>
                <a:lnTo>
                  <a:pt x="83" y="52"/>
                </a:lnTo>
                <a:lnTo>
                  <a:pt x="83" y="43"/>
                </a:lnTo>
                <a:lnTo>
                  <a:pt x="83" y="35"/>
                </a:lnTo>
                <a:lnTo>
                  <a:pt x="81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7" name="Shape 2137"/>
          <p:cNvSpPr>
            <a:spLocks noChangeAspect="1"/>
          </p:cNvSpPr>
          <p:nvPr/>
        </p:nvSpPr>
        <p:spPr bwMode="auto">
          <a:xfrm>
            <a:off x="3948727" y="2393793"/>
            <a:ext cx="152567" cy="159633"/>
          </a:xfrm>
          <a:custGeom>
            <a:avLst/>
            <a:gdLst>
              <a:gd name="T0" fmla="*/ 215 w 83"/>
              <a:gd name="T1" fmla="*/ 0 h 87"/>
              <a:gd name="T2" fmla="*/ 167 w 83"/>
              <a:gd name="T3" fmla="*/ 12 h 87"/>
              <a:gd name="T4" fmla="*/ 133 w 83"/>
              <a:gd name="T5" fmla="*/ 21 h 87"/>
              <a:gd name="T6" fmla="*/ 95 w 83"/>
              <a:gd name="T7" fmla="*/ 48 h 87"/>
              <a:gd name="T8" fmla="*/ 55 w 83"/>
              <a:gd name="T9" fmla="*/ 66 h 87"/>
              <a:gd name="T10" fmla="*/ 37 w 83"/>
              <a:gd name="T11" fmla="*/ 101 h 87"/>
              <a:gd name="T12" fmla="*/ 16 w 83"/>
              <a:gd name="T13" fmla="*/ 132 h 87"/>
              <a:gd name="T14" fmla="*/ 0 w 83"/>
              <a:gd name="T15" fmla="*/ 178 h 87"/>
              <a:gd name="T16" fmla="*/ 0 w 83"/>
              <a:gd name="T17" fmla="*/ 216 h 87"/>
              <a:gd name="T18" fmla="*/ 0 w 83"/>
              <a:gd name="T19" fmla="*/ 262 h 87"/>
              <a:gd name="T20" fmla="*/ 16 w 83"/>
              <a:gd name="T21" fmla="*/ 311 h 87"/>
              <a:gd name="T22" fmla="*/ 37 w 83"/>
              <a:gd name="T23" fmla="*/ 339 h 87"/>
              <a:gd name="T24" fmla="*/ 55 w 83"/>
              <a:gd name="T25" fmla="*/ 375 h 87"/>
              <a:gd name="T26" fmla="*/ 95 w 83"/>
              <a:gd name="T27" fmla="*/ 408 h 87"/>
              <a:gd name="T28" fmla="*/ 133 w 83"/>
              <a:gd name="T29" fmla="*/ 411 h 87"/>
              <a:gd name="T30" fmla="*/ 167 w 83"/>
              <a:gd name="T31" fmla="*/ 426 h 87"/>
              <a:gd name="T32" fmla="*/ 215 w 83"/>
              <a:gd name="T33" fmla="*/ 439 h 87"/>
              <a:gd name="T34" fmla="*/ 259 w 83"/>
              <a:gd name="T35" fmla="*/ 426 h 87"/>
              <a:gd name="T36" fmla="*/ 302 w 83"/>
              <a:gd name="T37" fmla="*/ 411 h 87"/>
              <a:gd name="T38" fmla="*/ 332 w 83"/>
              <a:gd name="T39" fmla="*/ 408 h 87"/>
              <a:gd name="T40" fmla="*/ 370 w 83"/>
              <a:gd name="T41" fmla="*/ 375 h 87"/>
              <a:gd name="T42" fmla="*/ 390 w 83"/>
              <a:gd name="T43" fmla="*/ 339 h 87"/>
              <a:gd name="T44" fmla="*/ 414 w 83"/>
              <a:gd name="T45" fmla="*/ 311 h 87"/>
              <a:gd name="T46" fmla="*/ 425 w 83"/>
              <a:gd name="T47" fmla="*/ 262 h 87"/>
              <a:gd name="T48" fmla="*/ 425 w 83"/>
              <a:gd name="T49" fmla="*/ 216 h 87"/>
              <a:gd name="T50" fmla="*/ 425 w 83"/>
              <a:gd name="T51" fmla="*/ 178 h 87"/>
              <a:gd name="T52" fmla="*/ 414 w 83"/>
              <a:gd name="T53" fmla="*/ 132 h 87"/>
              <a:gd name="T54" fmla="*/ 390 w 83"/>
              <a:gd name="T55" fmla="*/ 101 h 87"/>
              <a:gd name="T56" fmla="*/ 370 w 83"/>
              <a:gd name="T57" fmla="*/ 66 h 87"/>
              <a:gd name="T58" fmla="*/ 332 w 83"/>
              <a:gd name="T59" fmla="*/ 48 h 87"/>
              <a:gd name="T60" fmla="*/ 302 w 83"/>
              <a:gd name="T61" fmla="*/ 21 h 87"/>
              <a:gd name="T62" fmla="*/ 259 w 83"/>
              <a:gd name="T63" fmla="*/ 12 h 87"/>
              <a:gd name="T64" fmla="*/ 215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2" y="87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1" y="61"/>
                </a:lnTo>
                <a:lnTo>
                  <a:pt x="83" y="52"/>
                </a:lnTo>
                <a:lnTo>
                  <a:pt x="83" y="43"/>
                </a:lnTo>
                <a:lnTo>
                  <a:pt x="83" y="35"/>
                </a:lnTo>
                <a:lnTo>
                  <a:pt x="81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8" name="Shape 2138"/>
          <p:cNvSpPr>
            <a:spLocks noChangeAspect="1"/>
          </p:cNvSpPr>
          <p:nvPr/>
        </p:nvSpPr>
        <p:spPr bwMode="auto">
          <a:xfrm>
            <a:off x="3605801" y="2259366"/>
            <a:ext cx="159565" cy="154032"/>
          </a:xfrm>
          <a:custGeom>
            <a:avLst/>
            <a:gdLst>
              <a:gd name="T0" fmla="*/ 225 w 87"/>
              <a:gd name="T1" fmla="*/ 0 h 84"/>
              <a:gd name="T2" fmla="*/ 178 w 87"/>
              <a:gd name="T3" fmla="*/ 0 h 84"/>
              <a:gd name="T4" fmla="*/ 132 w 87"/>
              <a:gd name="T5" fmla="*/ 12 h 84"/>
              <a:gd name="T6" fmla="*/ 101 w 87"/>
              <a:gd name="T7" fmla="*/ 29 h 84"/>
              <a:gd name="T8" fmla="*/ 66 w 87"/>
              <a:gd name="T9" fmla="*/ 65 h 84"/>
              <a:gd name="T10" fmla="*/ 48 w 87"/>
              <a:gd name="T11" fmla="*/ 85 h 84"/>
              <a:gd name="T12" fmla="*/ 28 w 87"/>
              <a:gd name="T13" fmla="*/ 132 h 84"/>
              <a:gd name="T14" fmla="*/ 12 w 87"/>
              <a:gd name="T15" fmla="*/ 161 h 84"/>
              <a:gd name="T16" fmla="*/ 0 w 87"/>
              <a:gd name="T17" fmla="*/ 210 h 84"/>
              <a:gd name="T18" fmla="*/ 12 w 87"/>
              <a:gd name="T19" fmla="*/ 247 h 84"/>
              <a:gd name="T20" fmla="*/ 28 w 87"/>
              <a:gd name="T21" fmla="*/ 295 h 84"/>
              <a:gd name="T22" fmla="*/ 48 w 87"/>
              <a:gd name="T23" fmla="*/ 323 h 84"/>
              <a:gd name="T24" fmla="*/ 66 w 87"/>
              <a:gd name="T25" fmla="*/ 360 h 84"/>
              <a:gd name="T26" fmla="*/ 101 w 87"/>
              <a:gd name="T27" fmla="*/ 377 h 84"/>
              <a:gd name="T28" fmla="*/ 132 w 87"/>
              <a:gd name="T29" fmla="*/ 401 h 84"/>
              <a:gd name="T30" fmla="*/ 178 w 87"/>
              <a:gd name="T31" fmla="*/ 411 h 84"/>
              <a:gd name="T32" fmla="*/ 225 w 87"/>
              <a:gd name="T33" fmla="*/ 423 h 84"/>
              <a:gd name="T34" fmla="*/ 262 w 87"/>
              <a:gd name="T35" fmla="*/ 411 h 84"/>
              <a:gd name="T36" fmla="*/ 311 w 87"/>
              <a:gd name="T37" fmla="*/ 401 h 84"/>
              <a:gd name="T38" fmla="*/ 339 w 87"/>
              <a:gd name="T39" fmla="*/ 377 h 84"/>
              <a:gd name="T40" fmla="*/ 375 w 87"/>
              <a:gd name="T41" fmla="*/ 360 h 84"/>
              <a:gd name="T42" fmla="*/ 408 w 87"/>
              <a:gd name="T43" fmla="*/ 323 h 84"/>
              <a:gd name="T44" fmla="*/ 421 w 87"/>
              <a:gd name="T45" fmla="*/ 295 h 84"/>
              <a:gd name="T46" fmla="*/ 439 w 87"/>
              <a:gd name="T47" fmla="*/ 247 h 84"/>
              <a:gd name="T48" fmla="*/ 439 w 87"/>
              <a:gd name="T49" fmla="*/ 210 h 84"/>
              <a:gd name="T50" fmla="*/ 439 w 87"/>
              <a:gd name="T51" fmla="*/ 161 h 84"/>
              <a:gd name="T52" fmla="*/ 421 w 87"/>
              <a:gd name="T53" fmla="*/ 132 h 84"/>
              <a:gd name="T54" fmla="*/ 408 w 87"/>
              <a:gd name="T55" fmla="*/ 85 h 84"/>
              <a:gd name="T56" fmla="*/ 375 w 87"/>
              <a:gd name="T57" fmla="*/ 65 h 84"/>
              <a:gd name="T58" fmla="*/ 339 w 87"/>
              <a:gd name="T59" fmla="*/ 29 h 84"/>
              <a:gd name="T60" fmla="*/ 311 w 87"/>
              <a:gd name="T61" fmla="*/ 12 h 84"/>
              <a:gd name="T62" fmla="*/ 262 w 87"/>
              <a:gd name="T63" fmla="*/ 0 h 84"/>
              <a:gd name="T64" fmla="*/ 225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4" y="0"/>
                </a:moveTo>
                <a:lnTo>
                  <a:pt x="35" y="0"/>
                </a:lnTo>
                <a:lnTo>
                  <a:pt x="26" y="2"/>
                </a:lnTo>
                <a:lnTo>
                  <a:pt x="20" y="6"/>
                </a:lnTo>
                <a:lnTo>
                  <a:pt x="13" y="13"/>
                </a:lnTo>
                <a:lnTo>
                  <a:pt x="9" y="17"/>
                </a:lnTo>
                <a:lnTo>
                  <a:pt x="5" y="26"/>
                </a:lnTo>
                <a:lnTo>
                  <a:pt x="2" y="32"/>
                </a:lnTo>
                <a:lnTo>
                  <a:pt x="0" y="41"/>
                </a:lnTo>
                <a:lnTo>
                  <a:pt x="2" y="49"/>
                </a:lnTo>
                <a:lnTo>
                  <a:pt x="5" y="58"/>
                </a:lnTo>
                <a:lnTo>
                  <a:pt x="9" y="64"/>
                </a:lnTo>
                <a:lnTo>
                  <a:pt x="13" y="71"/>
                </a:lnTo>
                <a:lnTo>
                  <a:pt x="20" y="75"/>
                </a:lnTo>
                <a:lnTo>
                  <a:pt x="26" y="80"/>
                </a:lnTo>
                <a:lnTo>
                  <a:pt x="35" y="82"/>
                </a:lnTo>
                <a:lnTo>
                  <a:pt x="44" y="84"/>
                </a:lnTo>
                <a:lnTo>
                  <a:pt x="52" y="82"/>
                </a:lnTo>
                <a:lnTo>
                  <a:pt x="61" y="80"/>
                </a:lnTo>
                <a:lnTo>
                  <a:pt x="67" y="75"/>
                </a:lnTo>
                <a:lnTo>
                  <a:pt x="74" y="71"/>
                </a:lnTo>
                <a:lnTo>
                  <a:pt x="80" y="64"/>
                </a:lnTo>
                <a:lnTo>
                  <a:pt x="83" y="58"/>
                </a:lnTo>
                <a:lnTo>
                  <a:pt x="87" y="49"/>
                </a:lnTo>
                <a:lnTo>
                  <a:pt x="87" y="41"/>
                </a:lnTo>
                <a:lnTo>
                  <a:pt x="87" y="32"/>
                </a:lnTo>
                <a:lnTo>
                  <a:pt x="83" y="26"/>
                </a:lnTo>
                <a:lnTo>
                  <a:pt x="80" y="17"/>
                </a:lnTo>
                <a:lnTo>
                  <a:pt x="74" y="13"/>
                </a:lnTo>
                <a:lnTo>
                  <a:pt x="67" y="6"/>
                </a:lnTo>
                <a:lnTo>
                  <a:pt x="61" y="2"/>
                </a:lnTo>
                <a:lnTo>
                  <a:pt x="52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09" name="Shape 2139"/>
          <p:cNvSpPr>
            <a:spLocks noChangeAspect="1"/>
          </p:cNvSpPr>
          <p:nvPr/>
        </p:nvSpPr>
        <p:spPr bwMode="auto">
          <a:xfrm>
            <a:off x="3605801" y="2259366"/>
            <a:ext cx="159565" cy="154032"/>
          </a:xfrm>
          <a:custGeom>
            <a:avLst/>
            <a:gdLst>
              <a:gd name="T0" fmla="*/ 225 w 87"/>
              <a:gd name="T1" fmla="*/ 0 h 84"/>
              <a:gd name="T2" fmla="*/ 178 w 87"/>
              <a:gd name="T3" fmla="*/ 0 h 84"/>
              <a:gd name="T4" fmla="*/ 132 w 87"/>
              <a:gd name="T5" fmla="*/ 12 h 84"/>
              <a:gd name="T6" fmla="*/ 101 w 87"/>
              <a:gd name="T7" fmla="*/ 29 h 84"/>
              <a:gd name="T8" fmla="*/ 66 w 87"/>
              <a:gd name="T9" fmla="*/ 65 h 84"/>
              <a:gd name="T10" fmla="*/ 48 w 87"/>
              <a:gd name="T11" fmla="*/ 85 h 84"/>
              <a:gd name="T12" fmla="*/ 28 w 87"/>
              <a:gd name="T13" fmla="*/ 132 h 84"/>
              <a:gd name="T14" fmla="*/ 12 w 87"/>
              <a:gd name="T15" fmla="*/ 161 h 84"/>
              <a:gd name="T16" fmla="*/ 0 w 87"/>
              <a:gd name="T17" fmla="*/ 210 h 84"/>
              <a:gd name="T18" fmla="*/ 12 w 87"/>
              <a:gd name="T19" fmla="*/ 247 h 84"/>
              <a:gd name="T20" fmla="*/ 28 w 87"/>
              <a:gd name="T21" fmla="*/ 295 h 84"/>
              <a:gd name="T22" fmla="*/ 48 w 87"/>
              <a:gd name="T23" fmla="*/ 323 h 84"/>
              <a:gd name="T24" fmla="*/ 66 w 87"/>
              <a:gd name="T25" fmla="*/ 360 h 84"/>
              <a:gd name="T26" fmla="*/ 101 w 87"/>
              <a:gd name="T27" fmla="*/ 377 h 84"/>
              <a:gd name="T28" fmla="*/ 132 w 87"/>
              <a:gd name="T29" fmla="*/ 401 h 84"/>
              <a:gd name="T30" fmla="*/ 178 w 87"/>
              <a:gd name="T31" fmla="*/ 411 h 84"/>
              <a:gd name="T32" fmla="*/ 225 w 87"/>
              <a:gd name="T33" fmla="*/ 423 h 84"/>
              <a:gd name="T34" fmla="*/ 262 w 87"/>
              <a:gd name="T35" fmla="*/ 411 h 84"/>
              <a:gd name="T36" fmla="*/ 311 w 87"/>
              <a:gd name="T37" fmla="*/ 401 h 84"/>
              <a:gd name="T38" fmla="*/ 339 w 87"/>
              <a:gd name="T39" fmla="*/ 377 h 84"/>
              <a:gd name="T40" fmla="*/ 375 w 87"/>
              <a:gd name="T41" fmla="*/ 360 h 84"/>
              <a:gd name="T42" fmla="*/ 408 w 87"/>
              <a:gd name="T43" fmla="*/ 323 h 84"/>
              <a:gd name="T44" fmla="*/ 421 w 87"/>
              <a:gd name="T45" fmla="*/ 295 h 84"/>
              <a:gd name="T46" fmla="*/ 439 w 87"/>
              <a:gd name="T47" fmla="*/ 247 h 84"/>
              <a:gd name="T48" fmla="*/ 439 w 87"/>
              <a:gd name="T49" fmla="*/ 210 h 84"/>
              <a:gd name="T50" fmla="*/ 439 w 87"/>
              <a:gd name="T51" fmla="*/ 161 h 84"/>
              <a:gd name="T52" fmla="*/ 421 w 87"/>
              <a:gd name="T53" fmla="*/ 132 h 84"/>
              <a:gd name="T54" fmla="*/ 408 w 87"/>
              <a:gd name="T55" fmla="*/ 85 h 84"/>
              <a:gd name="T56" fmla="*/ 375 w 87"/>
              <a:gd name="T57" fmla="*/ 65 h 84"/>
              <a:gd name="T58" fmla="*/ 339 w 87"/>
              <a:gd name="T59" fmla="*/ 29 h 84"/>
              <a:gd name="T60" fmla="*/ 311 w 87"/>
              <a:gd name="T61" fmla="*/ 12 h 84"/>
              <a:gd name="T62" fmla="*/ 262 w 87"/>
              <a:gd name="T63" fmla="*/ 0 h 84"/>
              <a:gd name="T64" fmla="*/ 225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4" y="0"/>
                </a:moveTo>
                <a:lnTo>
                  <a:pt x="35" y="0"/>
                </a:lnTo>
                <a:lnTo>
                  <a:pt x="26" y="2"/>
                </a:lnTo>
                <a:lnTo>
                  <a:pt x="20" y="6"/>
                </a:lnTo>
                <a:lnTo>
                  <a:pt x="13" y="13"/>
                </a:lnTo>
                <a:lnTo>
                  <a:pt x="9" y="17"/>
                </a:lnTo>
                <a:lnTo>
                  <a:pt x="5" y="26"/>
                </a:lnTo>
                <a:lnTo>
                  <a:pt x="2" y="32"/>
                </a:lnTo>
                <a:lnTo>
                  <a:pt x="0" y="41"/>
                </a:lnTo>
                <a:lnTo>
                  <a:pt x="2" y="49"/>
                </a:lnTo>
                <a:lnTo>
                  <a:pt x="5" y="58"/>
                </a:lnTo>
                <a:lnTo>
                  <a:pt x="9" y="64"/>
                </a:lnTo>
                <a:lnTo>
                  <a:pt x="13" y="71"/>
                </a:lnTo>
                <a:lnTo>
                  <a:pt x="20" y="75"/>
                </a:lnTo>
                <a:lnTo>
                  <a:pt x="26" y="80"/>
                </a:lnTo>
                <a:lnTo>
                  <a:pt x="35" y="82"/>
                </a:lnTo>
                <a:lnTo>
                  <a:pt x="44" y="84"/>
                </a:lnTo>
                <a:lnTo>
                  <a:pt x="52" y="82"/>
                </a:lnTo>
                <a:lnTo>
                  <a:pt x="61" y="80"/>
                </a:lnTo>
                <a:lnTo>
                  <a:pt x="67" y="75"/>
                </a:lnTo>
                <a:lnTo>
                  <a:pt x="74" y="71"/>
                </a:lnTo>
                <a:lnTo>
                  <a:pt x="80" y="64"/>
                </a:lnTo>
                <a:lnTo>
                  <a:pt x="83" y="58"/>
                </a:lnTo>
                <a:lnTo>
                  <a:pt x="87" y="49"/>
                </a:lnTo>
                <a:lnTo>
                  <a:pt x="87" y="41"/>
                </a:lnTo>
                <a:lnTo>
                  <a:pt x="87" y="32"/>
                </a:lnTo>
                <a:lnTo>
                  <a:pt x="83" y="26"/>
                </a:lnTo>
                <a:lnTo>
                  <a:pt x="80" y="17"/>
                </a:lnTo>
                <a:lnTo>
                  <a:pt x="74" y="13"/>
                </a:lnTo>
                <a:lnTo>
                  <a:pt x="67" y="6"/>
                </a:lnTo>
                <a:lnTo>
                  <a:pt x="61" y="2"/>
                </a:lnTo>
                <a:lnTo>
                  <a:pt x="52" y="0"/>
                </a:lnTo>
                <a:lnTo>
                  <a:pt x="44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0" name="Shape 2140"/>
          <p:cNvSpPr>
            <a:spLocks noChangeAspect="1"/>
          </p:cNvSpPr>
          <p:nvPr/>
        </p:nvSpPr>
        <p:spPr bwMode="auto">
          <a:xfrm>
            <a:off x="3805958" y="2225759"/>
            <a:ext cx="158166" cy="156832"/>
          </a:xfrm>
          <a:custGeom>
            <a:avLst/>
            <a:gdLst>
              <a:gd name="T0" fmla="*/ 219 w 86"/>
              <a:gd name="T1" fmla="*/ 0 h 85"/>
              <a:gd name="T2" fmla="*/ 176 w 86"/>
              <a:gd name="T3" fmla="*/ 0 h 85"/>
              <a:gd name="T4" fmla="*/ 134 w 86"/>
              <a:gd name="T5" fmla="*/ 12 h 85"/>
              <a:gd name="T6" fmla="*/ 99 w 86"/>
              <a:gd name="T7" fmla="*/ 37 h 85"/>
              <a:gd name="T8" fmla="*/ 66 w 86"/>
              <a:gd name="T9" fmla="*/ 55 h 85"/>
              <a:gd name="T10" fmla="*/ 42 w 86"/>
              <a:gd name="T11" fmla="*/ 95 h 85"/>
              <a:gd name="T12" fmla="*/ 21 w 86"/>
              <a:gd name="T13" fmla="*/ 136 h 85"/>
              <a:gd name="T14" fmla="*/ 12 w 86"/>
              <a:gd name="T15" fmla="*/ 171 h 85"/>
              <a:gd name="T16" fmla="*/ 0 w 86"/>
              <a:gd name="T17" fmla="*/ 215 h 85"/>
              <a:gd name="T18" fmla="*/ 12 w 86"/>
              <a:gd name="T19" fmla="*/ 264 h 85"/>
              <a:gd name="T20" fmla="*/ 21 w 86"/>
              <a:gd name="T21" fmla="*/ 311 h 85"/>
              <a:gd name="T22" fmla="*/ 42 w 86"/>
              <a:gd name="T23" fmla="*/ 340 h 85"/>
              <a:gd name="T24" fmla="*/ 66 w 86"/>
              <a:gd name="T25" fmla="*/ 377 h 85"/>
              <a:gd name="T26" fmla="*/ 99 w 86"/>
              <a:gd name="T27" fmla="*/ 410 h 85"/>
              <a:gd name="T28" fmla="*/ 134 w 86"/>
              <a:gd name="T29" fmla="*/ 427 h 85"/>
              <a:gd name="T30" fmla="*/ 176 w 86"/>
              <a:gd name="T31" fmla="*/ 447 h 85"/>
              <a:gd name="T32" fmla="*/ 219 w 86"/>
              <a:gd name="T33" fmla="*/ 447 h 85"/>
              <a:gd name="T34" fmla="*/ 265 w 86"/>
              <a:gd name="T35" fmla="*/ 447 h 85"/>
              <a:gd name="T36" fmla="*/ 311 w 86"/>
              <a:gd name="T37" fmla="*/ 427 h 85"/>
              <a:gd name="T38" fmla="*/ 346 w 86"/>
              <a:gd name="T39" fmla="*/ 410 h 85"/>
              <a:gd name="T40" fmla="*/ 376 w 86"/>
              <a:gd name="T41" fmla="*/ 377 h 85"/>
              <a:gd name="T42" fmla="*/ 411 w 86"/>
              <a:gd name="T43" fmla="*/ 340 h 85"/>
              <a:gd name="T44" fmla="*/ 424 w 86"/>
              <a:gd name="T45" fmla="*/ 311 h 85"/>
              <a:gd name="T46" fmla="*/ 440 w 86"/>
              <a:gd name="T47" fmla="*/ 264 h 85"/>
              <a:gd name="T48" fmla="*/ 440 w 86"/>
              <a:gd name="T49" fmla="*/ 215 h 85"/>
              <a:gd name="T50" fmla="*/ 440 w 86"/>
              <a:gd name="T51" fmla="*/ 171 h 85"/>
              <a:gd name="T52" fmla="*/ 424 w 86"/>
              <a:gd name="T53" fmla="*/ 136 h 85"/>
              <a:gd name="T54" fmla="*/ 411 w 86"/>
              <a:gd name="T55" fmla="*/ 95 h 85"/>
              <a:gd name="T56" fmla="*/ 376 w 86"/>
              <a:gd name="T57" fmla="*/ 55 h 85"/>
              <a:gd name="T58" fmla="*/ 346 w 86"/>
              <a:gd name="T59" fmla="*/ 37 h 85"/>
              <a:gd name="T60" fmla="*/ 311 w 86"/>
              <a:gd name="T61" fmla="*/ 12 h 85"/>
              <a:gd name="T62" fmla="*/ 265 w 86"/>
              <a:gd name="T63" fmla="*/ 0 h 85"/>
              <a:gd name="T64" fmla="*/ 219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2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2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6" y="50"/>
                </a:lnTo>
                <a:lnTo>
                  <a:pt x="86" y="41"/>
                </a:lnTo>
                <a:lnTo>
                  <a:pt x="86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1" name="Shape 2141"/>
          <p:cNvSpPr>
            <a:spLocks noChangeAspect="1"/>
          </p:cNvSpPr>
          <p:nvPr/>
        </p:nvSpPr>
        <p:spPr bwMode="auto">
          <a:xfrm>
            <a:off x="3805958" y="2225759"/>
            <a:ext cx="158166" cy="156832"/>
          </a:xfrm>
          <a:custGeom>
            <a:avLst/>
            <a:gdLst>
              <a:gd name="T0" fmla="*/ 219 w 86"/>
              <a:gd name="T1" fmla="*/ 0 h 85"/>
              <a:gd name="T2" fmla="*/ 176 w 86"/>
              <a:gd name="T3" fmla="*/ 0 h 85"/>
              <a:gd name="T4" fmla="*/ 134 w 86"/>
              <a:gd name="T5" fmla="*/ 12 h 85"/>
              <a:gd name="T6" fmla="*/ 99 w 86"/>
              <a:gd name="T7" fmla="*/ 37 h 85"/>
              <a:gd name="T8" fmla="*/ 66 w 86"/>
              <a:gd name="T9" fmla="*/ 55 h 85"/>
              <a:gd name="T10" fmla="*/ 42 w 86"/>
              <a:gd name="T11" fmla="*/ 95 h 85"/>
              <a:gd name="T12" fmla="*/ 21 w 86"/>
              <a:gd name="T13" fmla="*/ 136 h 85"/>
              <a:gd name="T14" fmla="*/ 12 w 86"/>
              <a:gd name="T15" fmla="*/ 171 h 85"/>
              <a:gd name="T16" fmla="*/ 0 w 86"/>
              <a:gd name="T17" fmla="*/ 215 h 85"/>
              <a:gd name="T18" fmla="*/ 12 w 86"/>
              <a:gd name="T19" fmla="*/ 264 h 85"/>
              <a:gd name="T20" fmla="*/ 21 w 86"/>
              <a:gd name="T21" fmla="*/ 311 h 85"/>
              <a:gd name="T22" fmla="*/ 42 w 86"/>
              <a:gd name="T23" fmla="*/ 340 h 85"/>
              <a:gd name="T24" fmla="*/ 66 w 86"/>
              <a:gd name="T25" fmla="*/ 377 h 85"/>
              <a:gd name="T26" fmla="*/ 99 w 86"/>
              <a:gd name="T27" fmla="*/ 410 h 85"/>
              <a:gd name="T28" fmla="*/ 134 w 86"/>
              <a:gd name="T29" fmla="*/ 427 h 85"/>
              <a:gd name="T30" fmla="*/ 176 w 86"/>
              <a:gd name="T31" fmla="*/ 447 h 85"/>
              <a:gd name="T32" fmla="*/ 219 w 86"/>
              <a:gd name="T33" fmla="*/ 447 h 85"/>
              <a:gd name="T34" fmla="*/ 265 w 86"/>
              <a:gd name="T35" fmla="*/ 447 h 85"/>
              <a:gd name="T36" fmla="*/ 311 w 86"/>
              <a:gd name="T37" fmla="*/ 427 h 85"/>
              <a:gd name="T38" fmla="*/ 346 w 86"/>
              <a:gd name="T39" fmla="*/ 410 h 85"/>
              <a:gd name="T40" fmla="*/ 376 w 86"/>
              <a:gd name="T41" fmla="*/ 377 h 85"/>
              <a:gd name="T42" fmla="*/ 411 w 86"/>
              <a:gd name="T43" fmla="*/ 340 h 85"/>
              <a:gd name="T44" fmla="*/ 424 w 86"/>
              <a:gd name="T45" fmla="*/ 311 h 85"/>
              <a:gd name="T46" fmla="*/ 440 w 86"/>
              <a:gd name="T47" fmla="*/ 264 h 85"/>
              <a:gd name="T48" fmla="*/ 440 w 86"/>
              <a:gd name="T49" fmla="*/ 215 h 85"/>
              <a:gd name="T50" fmla="*/ 440 w 86"/>
              <a:gd name="T51" fmla="*/ 171 h 85"/>
              <a:gd name="T52" fmla="*/ 424 w 86"/>
              <a:gd name="T53" fmla="*/ 136 h 85"/>
              <a:gd name="T54" fmla="*/ 411 w 86"/>
              <a:gd name="T55" fmla="*/ 95 h 85"/>
              <a:gd name="T56" fmla="*/ 376 w 86"/>
              <a:gd name="T57" fmla="*/ 55 h 85"/>
              <a:gd name="T58" fmla="*/ 346 w 86"/>
              <a:gd name="T59" fmla="*/ 37 h 85"/>
              <a:gd name="T60" fmla="*/ 311 w 86"/>
              <a:gd name="T61" fmla="*/ 12 h 85"/>
              <a:gd name="T62" fmla="*/ 265 w 86"/>
              <a:gd name="T63" fmla="*/ 0 h 85"/>
              <a:gd name="T64" fmla="*/ 219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2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2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6" y="50"/>
                </a:lnTo>
                <a:lnTo>
                  <a:pt x="86" y="41"/>
                </a:lnTo>
                <a:lnTo>
                  <a:pt x="86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2" name="Shape 2142"/>
          <p:cNvSpPr>
            <a:spLocks noChangeAspect="1"/>
          </p:cNvSpPr>
          <p:nvPr/>
        </p:nvSpPr>
        <p:spPr bwMode="auto">
          <a:xfrm>
            <a:off x="3944528" y="2851687"/>
            <a:ext cx="152567" cy="151231"/>
          </a:xfrm>
          <a:custGeom>
            <a:avLst/>
            <a:gdLst>
              <a:gd name="T0" fmla="*/ 210 w 83"/>
              <a:gd name="T1" fmla="*/ 0 h 82"/>
              <a:gd name="T2" fmla="*/ 167 w 83"/>
              <a:gd name="T3" fmla="*/ 0 h 82"/>
              <a:gd name="T4" fmla="*/ 133 w 83"/>
              <a:gd name="T5" fmla="*/ 12 h 82"/>
              <a:gd name="T6" fmla="*/ 95 w 83"/>
              <a:gd name="T7" fmla="*/ 32 h 82"/>
              <a:gd name="T8" fmla="*/ 55 w 83"/>
              <a:gd name="T9" fmla="*/ 66 h 82"/>
              <a:gd name="T10" fmla="*/ 37 w 83"/>
              <a:gd name="T11" fmla="*/ 87 h 82"/>
              <a:gd name="T12" fmla="*/ 12 w 83"/>
              <a:gd name="T13" fmla="*/ 136 h 82"/>
              <a:gd name="T14" fmla="*/ 0 w 83"/>
              <a:gd name="T15" fmla="*/ 165 h 82"/>
              <a:gd name="T16" fmla="*/ 0 w 83"/>
              <a:gd name="T17" fmla="*/ 215 h 82"/>
              <a:gd name="T18" fmla="*/ 0 w 83"/>
              <a:gd name="T19" fmla="*/ 258 h 82"/>
              <a:gd name="T20" fmla="*/ 12 w 83"/>
              <a:gd name="T21" fmla="*/ 302 h 82"/>
              <a:gd name="T22" fmla="*/ 37 w 83"/>
              <a:gd name="T23" fmla="*/ 340 h 82"/>
              <a:gd name="T24" fmla="*/ 55 w 83"/>
              <a:gd name="T25" fmla="*/ 373 h 82"/>
              <a:gd name="T26" fmla="*/ 95 w 83"/>
              <a:gd name="T27" fmla="*/ 390 h 82"/>
              <a:gd name="T28" fmla="*/ 133 w 83"/>
              <a:gd name="T29" fmla="*/ 416 h 82"/>
              <a:gd name="T30" fmla="*/ 167 w 83"/>
              <a:gd name="T31" fmla="*/ 427 h 82"/>
              <a:gd name="T32" fmla="*/ 210 w 83"/>
              <a:gd name="T33" fmla="*/ 427 h 82"/>
              <a:gd name="T34" fmla="*/ 259 w 83"/>
              <a:gd name="T35" fmla="*/ 427 h 82"/>
              <a:gd name="T36" fmla="*/ 302 w 83"/>
              <a:gd name="T37" fmla="*/ 416 h 82"/>
              <a:gd name="T38" fmla="*/ 332 w 83"/>
              <a:gd name="T39" fmla="*/ 390 h 82"/>
              <a:gd name="T40" fmla="*/ 370 w 83"/>
              <a:gd name="T41" fmla="*/ 373 h 82"/>
              <a:gd name="T42" fmla="*/ 390 w 83"/>
              <a:gd name="T43" fmla="*/ 340 h 82"/>
              <a:gd name="T44" fmla="*/ 411 w 83"/>
              <a:gd name="T45" fmla="*/ 302 h 82"/>
              <a:gd name="T46" fmla="*/ 425 w 83"/>
              <a:gd name="T47" fmla="*/ 258 h 82"/>
              <a:gd name="T48" fmla="*/ 425 w 83"/>
              <a:gd name="T49" fmla="*/ 215 h 82"/>
              <a:gd name="T50" fmla="*/ 425 w 83"/>
              <a:gd name="T51" fmla="*/ 165 h 82"/>
              <a:gd name="T52" fmla="*/ 411 w 83"/>
              <a:gd name="T53" fmla="*/ 136 h 82"/>
              <a:gd name="T54" fmla="*/ 390 w 83"/>
              <a:gd name="T55" fmla="*/ 87 h 82"/>
              <a:gd name="T56" fmla="*/ 370 w 83"/>
              <a:gd name="T57" fmla="*/ 66 h 82"/>
              <a:gd name="T58" fmla="*/ 332 w 83"/>
              <a:gd name="T59" fmla="*/ 32 h 82"/>
              <a:gd name="T60" fmla="*/ 302 w 83"/>
              <a:gd name="T61" fmla="*/ 12 h 82"/>
              <a:gd name="T62" fmla="*/ 259 w 83"/>
              <a:gd name="T63" fmla="*/ 0 h 82"/>
              <a:gd name="T64" fmla="*/ 210 w 83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2"/>
              <a:gd name="T101" fmla="*/ 83 w 83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6" y="65"/>
                </a:lnTo>
                <a:lnTo>
                  <a:pt x="80" y="58"/>
                </a:lnTo>
                <a:lnTo>
                  <a:pt x="83" y="49"/>
                </a:lnTo>
                <a:lnTo>
                  <a:pt x="83" y="41"/>
                </a:lnTo>
                <a:lnTo>
                  <a:pt x="83" y="32"/>
                </a:lnTo>
                <a:lnTo>
                  <a:pt x="80" y="26"/>
                </a:lnTo>
                <a:lnTo>
                  <a:pt x="76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3" name="Shape 2143"/>
          <p:cNvSpPr>
            <a:spLocks noChangeAspect="1"/>
          </p:cNvSpPr>
          <p:nvPr/>
        </p:nvSpPr>
        <p:spPr bwMode="auto">
          <a:xfrm>
            <a:off x="3944528" y="2851687"/>
            <a:ext cx="152567" cy="151231"/>
          </a:xfrm>
          <a:custGeom>
            <a:avLst/>
            <a:gdLst>
              <a:gd name="T0" fmla="*/ 210 w 83"/>
              <a:gd name="T1" fmla="*/ 0 h 82"/>
              <a:gd name="T2" fmla="*/ 167 w 83"/>
              <a:gd name="T3" fmla="*/ 0 h 82"/>
              <a:gd name="T4" fmla="*/ 133 w 83"/>
              <a:gd name="T5" fmla="*/ 12 h 82"/>
              <a:gd name="T6" fmla="*/ 95 w 83"/>
              <a:gd name="T7" fmla="*/ 32 h 82"/>
              <a:gd name="T8" fmla="*/ 55 w 83"/>
              <a:gd name="T9" fmla="*/ 66 h 82"/>
              <a:gd name="T10" fmla="*/ 37 w 83"/>
              <a:gd name="T11" fmla="*/ 87 h 82"/>
              <a:gd name="T12" fmla="*/ 12 w 83"/>
              <a:gd name="T13" fmla="*/ 136 h 82"/>
              <a:gd name="T14" fmla="*/ 0 w 83"/>
              <a:gd name="T15" fmla="*/ 165 h 82"/>
              <a:gd name="T16" fmla="*/ 0 w 83"/>
              <a:gd name="T17" fmla="*/ 215 h 82"/>
              <a:gd name="T18" fmla="*/ 0 w 83"/>
              <a:gd name="T19" fmla="*/ 258 h 82"/>
              <a:gd name="T20" fmla="*/ 12 w 83"/>
              <a:gd name="T21" fmla="*/ 302 h 82"/>
              <a:gd name="T22" fmla="*/ 37 w 83"/>
              <a:gd name="T23" fmla="*/ 340 h 82"/>
              <a:gd name="T24" fmla="*/ 55 w 83"/>
              <a:gd name="T25" fmla="*/ 373 h 82"/>
              <a:gd name="T26" fmla="*/ 95 w 83"/>
              <a:gd name="T27" fmla="*/ 390 h 82"/>
              <a:gd name="T28" fmla="*/ 133 w 83"/>
              <a:gd name="T29" fmla="*/ 416 h 82"/>
              <a:gd name="T30" fmla="*/ 167 w 83"/>
              <a:gd name="T31" fmla="*/ 427 h 82"/>
              <a:gd name="T32" fmla="*/ 210 w 83"/>
              <a:gd name="T33" fmla="*/ 427 h 82"/>
              <a:gd name="T34" fmla="*/ 259 w 83"/>
              <a:gd name="T35" fmla="*/ 427 h 82"/>
              <a:gd name="T36" fmla="*/ 302 w 83"/>
              <a:gd name="T37" fmla="*/ 416 h 82"/>
              <a:gd name="T38" fmla="*/ 332 w 83"/>
              <a:gd name="T39" fmla="*/ 390 h 82"/>
              <a:gd name="T40" fmla="*/ 370 w 83"/>
              <a:gd name="T41" fmla="*/ 373 h 82"/>
              <a:gd name="T42" fmla="*/ 390 w 83"/>
              <a:gd name="T43" fmla="*/ 340 h 82"/>
              <a:gd name="T44" fmla="*/ 411 w 83"/>
              <a:gd name="T45" fmla="*/ 302 h 82"/>
              <a:gd name="T46" fmla="*/ 425 w 83"/>
              <a:gd name="T47" fmla="*/ 258 h 82"/>
              <a:gd name="T48" fmla="*/ 425 w 83"/>
              <a:gd name="T49" fmla="*/ 215 h 82"/>
              <a:gd name="T50" fmla="*/ 425 w 83"/>
              <a:gd name="T51" fmla="*/ 165 h 82"/>
              <a:gd name="T52" fmla="*/ 411 w 83"/>
              <a:gd name="T53" fmla="*/ 136 h 82"/>
              <a:gd name="T54" fmla="*/ 390 w 83"/>
              <a:gd name="T55" fmla="*/ 87 h 82"/>
              <a:gd name="T56" fmla="*/ 370 w 83"/>
              <a:gd name="T57" fmla="*/ 66 h 82"/>
              <a:gd name="T58" fmla="*/ 332 w 83"/>
              <a:gd name="T59" fmla="*/ 32 h 82"/>
              <a:gd name="T60" fmla="*/ 302 w 83"/>
              <a:gd name="T61" fmla="*/ 12 h 82"/>
              <a:gd name="T62" fmla="*/ 259 w 83"/>
              <a:gd name="T63" fmla="*/ 0 h 82"/>
              <a:gd name="T64" fmla="*/ 210 w 83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2"/>
              <a:gd name="T101" fmla="*/ 83 w 83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6" y="65"/>
                </a:lnTo>
                <a:lnTo>
                  <a:pt x="80" y="58"/>
                </a:lnTo>
                <a:lnTo>
                  <a:pt x="83" y="49"/>
                </a:lnTo>
                <a:lnTo>
                  <a:pt x="83" y="41"/>
                </a:lnTo>
                <a:lnTo>
                  <a:pt x="83" y="32"/>
                </a:lnTo>
                <a:lnTo>
                  <a:pt x="80" y="26"/>
                </a:lnTo>
                <a:lnTo>
                  <a:pt x="76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4" name="Shape 2144"/>
          <p:cNvSpPr>
            <a:spLocks noChangeAspect="1"/>
          </p:cNvSpPr>
          <p:nvPr/>
        </p:nvSpPr>
        <p:spPr bwMode="auto">
          <a:xfrm>
            <a:off x="4160081" y="2489013"/>
            <a:ext cx="156766" cy="158233"/>
          </a:xfrm>
          <a:custGeom>
            <a:avLst/>
            <a:gdLst>
              <a:gd name="T0" fmla="*/ 215 w 85"/>
              <a:gd name="T1" fmla="*/ 0 h 86"/>
              <a:gd name="T2" fmla="*/ 171 w 85"/>
              <a:gd name="T3" fmla="*/ 12 h 86"/>
              <a:gd name="T4" fmla="*/ 136 w 85"/>
              <a:gd name="T5" fmla="*/ 21 h 86"/>
              <a:gd name="T6" fmla="*/ 95 w 85"/>
              <a:gd name="T7" fmla="*/ 49 h 86"/>
              <a:gd name="T8" fmla="*/ 66 w 85"/>
              <a:gd name="T9" fmla="*/ 66 h 86"/>
              <a:gd name="T10" fmla="*/ 37 w 85"/>
              <a:gd name="T11" fmla="*/ 99 h 86"/>
              <a:gd name="T12" fmla="*/ 12 w 85"/>
              <a:gd name="T13" fmla="*/ 134 h 86"/>
              <a:gd name="T14" fmla="*/ 0 w 85"/>
              <a:gd name="T15" fmla="*/ 180 h 86"/>
              <a:gd name="T16" fmla="*/ 0 w 85"/>
              <a:gd name="T17" fmla="*/ 219 h 86"/>
              <a:gd name="T18" fmla="*/ 0 w 85"/>
              <a:gd name="T19" fmla="*/ 265 h 86"/>
              <a:gd name="T20" fmla="*/ 12 w 85"/>
              <a:gd name="T21" fmla="*/ 313 h 86"/>
              <a:gd name="T22" fmla="*/ 37 w 85"/>
              <a:gd name="T23" fmla="*/ 346 h 86"/>
              <a:gd name="T24" fmla="*/ 66 w 85"/>
              <a:gd name="T25" fmla="*/ 376 h 86"/>
              <a:gd name="T26" fmla="*/ 95 w 85"/>
              <a:gd name="T27" fmla="*/ 411 h 86"/>
              <a:gd name="T28" fmla="*/ 136 w 85"/>
              <a:gd name="T29" fmla="*/ 424 h 86"/>
              <a:gd name="T30" fmla="*/ 171 w 85"/>
              <a:gd name="T31" fmla="*/ 434 h 86"/>
              <a:gd name="T32" fmla="*/ 215 w 85"/>
              <a:gd name="T33" fmla="*/ 440 h 86"/>
              <a:gd name="T34" fmla="*/ 264 w 85"/>
              <a:gd name="T35" fmla="*/ 434 h 86"/>
              <a:gd name="T36" fmla="*/ 311 w 85"/>
              <a:gd name="T37" fmla="*/ 424 h 86"/>
              <a:gd name="T38" fmla="*/ 340 w 85"/>
              <a:gd name="T39" fmla="*/ 411 h 86"/>
              <a:gd name="T40" fmla="*/ 377 w 85"/>
              <a:gd name="T41" fmla="*/ 376 h 86"/>
              <a:gd name="T42" fmla="*/ 398 w 85"/>
              <a:gd name="T43" fmla="*/ 346 h 86"/>
              <a:gd name="T44" fmla="*/ 416 w 85"/>
              <a:gd name="T45" fmla="*/ 313 h 86"/>
              <a:gd name="T46" fmla="*/ 434 w 85"/>
              <a:gd name="T47" fmla="*/ 265 h 86"/>
              <a:gd name="T48" fmla="*/ 447 w 85"/>
              <a:gd name="T49" fmla="*/ 219 h 86"/>
              <a:gd name="T50" fmla="*/ 434 w 85"/>
              <a:gd name="T51" fmla="*/ 180 h 86"/>
              <a:gd name="T52" fmla="*/ 416 w 85"/>
              <a:gd name="T53" fmla="*/ 134 h 86"/>
              <a:gd name="T54" fmla="*/ 398 w 85"/>
              <a:gd name="T55" fmla="*/ 99 h 86"/>
              <a:gd name="T56" fmla="*/ 377 w 85"/>
              <a:gd name="T57" fmla="*/ 66 h 86"/>
              <a:gd name="T58" fmla="*/ 340 w 85"/>
              <a:gd name="T59" fmla="*/ 49 h 86"/>
              <a:gd name="T60" fmla="*/ 311 w 85"/>
              <a:gd name="T61" fmla="*/ 21 h 86"/>
              <a:gd name="T62" fmla="*/ 264 w 85"/>
              <a:gd name="T63" fmla="*/ 12 h 86"/>
              <a:gd name="T64" fmla="*/ 215 w 85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6"/>
              <a:gd name="T101" fmla="*/ 85 w 85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6">
                <a:moveTo>
                  <a:pt x="41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3" y="13"/>
                </a:lnTo>
                <a:lnTo>
                  <a:pt x="7" y="19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61"/>
                </a:lnTo>
                <a:lnTo>
                  <a:pt x="7" y="67"/>
                </a:lnTo>
                <a:lnTo>
                  <a:pt x="13" y="73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1" y="86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3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5" y="43"/>
                </a:lnTo>
                <a:lnTo>
                  <a:pt x="83" y="35"/>
                </a:lnTo>
                <a:lnTo>
                  <a:pt x="80" y="26"/>
                </a:lnTo>
                <a:lnTo>
                  <a:pt x="76" y="19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5" name="Shape 2145"/>
          <p:cNvSpPr>
            <a:spLocks noChangeAspect="1"/>
          </p:cNvSpPr>
          <p:nvPr/>
        </p:nvSpPr>
        <p:spPr bwMode="auto">
          <a:xfrm>
            <a:off x="4160081" y="2489013"/>
            <a:ext cx="156766" cy="158233"/>
          </a:xfrm>
          <a:custGeom>
            <a:avLst/>
            <a:gdLst>
              <a:gd name="T0" fmla="*/ 215 w 85"/>
              <a:gd name="T1" fmla="*/ 0 h 86"/>
              <a:gd name="T2" fmla="*/ 171 w 85"/>
              <a:gd name="T3" fmla="*/ 12 h 86"/>
              <a:gd name="T4" fmla="*/ 136 w 85"/>
              <a:gd name="T5" fmla="*/ 21 h 86"/>
              <a:gd name="T6" fmla="*/ 95 w 85"/>
              <a:gd name="T7" fmla="*/ 49 h 86"/>
              <a:gd name="T8" fmla="*/ 66 w 85"/>
              <a:gd name="T9" fmla="*/ 66 h 86"/>
              <a:gd name="T10" fmla="*/ 37 w 85"/>
              <a:gd name="T11" fmla="*/ 99 h 86"/>
              <a:gd name="T12" fmla="*/ 12 w 85"/>
              <a:gd name="T13" fmla="*/ 134 h 86"/>
              <a:gd name="T14" fmla="*/ 0 w 85"/>
              <a:gd name="T15" fmla="*/ 180 h 86"/>
              <a:gd name="T16" fmla="*/ 0 w 85"/>
              <a:gd name="T17" fmla="*/ 219 h 86"/>
              <a:gd name="T18" fmla="*/ 0 w 85"/>
              <a:gd name="T19" fmla="*/ 265 h 86"/>
              <a:gd name="T20" fmla="*/ 12 w 85"/>
              <a:gd name="T21" fmla="*/ 313 h 86"/>
              <a:gd name="T22" fmla="*/ 37 w 85"/>
              <a:gd name="T23" fmla="*/ 346 h 86"/>
              <a:gd name="T24" fmla="*/ 66 w 85"/>
              <a:gd name="T25" fmla="*/ 376 h 86"/>
              <a:gd name="T26" fmla="*/ 95 w 85"/>
              <a:gd name="T27" fmla="*/ 411 h 86"/>
              <a:gd name="T28" fmla="*/ 136 w 85"/>
              <a:gd name="T29" fmla="*/ 424 h 86"/>
              <a:gd name="T30" fmla="*/ 171 w 85"/>
              <a:gd name="T31" fmla="*/ 434 h 86"/>
              <a:gd name="T32" fmla="*/ 215 w 85"/>
              <a:gd name="T33" fmla="*/ 440 h 86"/>
              <a:gd name="T34" fmla="*/ 264 w 85"/>
              <a:gd name="T35" fmla="*/ 434 h 86"/>
              <a:gd name="T36" fmla="*/ 311 w 85"/>
              <a:gd name="T37" fmla="*/ 424 h 86"/>
              <a:gd name="T38" fmla="*/ 340 w 85"/>
              <a:gd name="T39" fmla="*/ 411 h 86"/>
              <a:gd name="T40" fmla="*/ 377 w 85"/>
              <a:gd name="T41" fmla="*/ 376 h 86"/>
              <a:gd name="T42" fmla="*/ 398 w 85"/>
              <a:gd name="T43" fmla="*/ 346 h 86"/>
              <a:gd name="T44" fmla="*/ 416 w 85"/>
              <a:gd name="T45" fmla="*/ 313 h 86"/>
              <a:gd name="T46" fmla="*/ 434 w 85"/>
              <a:gd name="T47" fmla="*/ 265 h 86"/>
              <a:gd name="T48" fmla="*/ 447 w 85"/>
              <a:gd name="T49" fmla="*/ 219 h 86"/>
              <a:gd name="T50" fmla="*/ 434 w 85"/>
              <a:gd name="T51" fmla="*/ 180 h 86"/>
              <a:gd name="T52" fmla="*/ 416 w 85"/>
              <a:gd name="T53" fmla="*/ 134 h 86"/>
              <a:gd name="T54" fmla="*/ 398 w 85"/>
              <a:gd name="T55" fmla="*/ 99 h 86"/>
              <a:gd name="T56" fmla="*/ 377 w 85"/>
              <a:gd name="T57" fmla="*/ 66 h 86"/>
              <a:gd name="T58" fmla="*/ 340 w 85"/>
              <a:gd name="T59" fmla="*/ 49 h 86"/>
              <a:gd name="T60" fmla="*/ 311 w 85"/>
              <a:gd name="T61" fmla="*/ 21 h 86"/>
              <a:gd name="T62" fmla="*/ 264 w 85"/>
              <a:gd name="T63" fmla="*/ 12 h 86"/>
              <a:gd name="T64" fmla="*/ 215 w 85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6"/>
              <a:gd name="T101" fmla="*/ 85 w 85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6">
                <a:moveTo>
                  <a:pt x="41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3" y="13"/>
                </a:lnTo>
                <a:lnTo>
                  <a:pt x="7" y="19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61"/>
                </a:lnTo>
                <a:lnTo>
                  <a:pt x="7" y="67"/>
                </a:lnTo>
                <a:lnTo>
                  <a:pt x="13" y="73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1" y="86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3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5" y="43"/>
                </a:lnTo>
                <a:lnTo>
                  <a:pt x="83" y="35"/>
                </a:lnTo>
                <a:lnTo>
                  <a:pt x="80" y="26"/>
                </a:lnTo>
                <a:lnTo>
                  <a:pt x="76" y="19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6" name="Shape 2146"/>
          <p:cNvSpPr>
            <a:spLocks noChangeAspect="1"/>
          </p:cNvSpPr>
          <p:nvPr/>
        </p:nvSpPr>
        <p:spPr bwMode="auto">
          <a:xfrm>
            <a:off x="3738773" y="2445604"/>
            <a:ext cx="153967" cy="149831"/>
          </a:xfrm>
          <a:custGeom>
            <a:avLst/>
            <a:gdLst>
              <a:gd name="T0" fmla="*/ 216 w 84"/>
              <a:gd name="T1" fmla="*/ 0 h 82"/>
              <a:gd name="T2" fmla="*/ 173 w 84"/>
              <a:gd name="T3" fmla="*/ 0 h 82"/>
              <a:gd name="T4" fmla="*/ 132 w 84"/>
              <a:gd name="T5" fmla="*/ 12 h 82"/>
              <a:gd name="T6" fmla="*/ 85 w 84"/>
              <a:gd name="T7" fmla="*/ 35 h 82"/>
              <a:gd name="T8" fmla="*/ 54 w 84"/>
              <a:gd name="T9" fmla="*/ 51 h 82"/>
              <a:gd name="T10" fmla="*/ 29 w 84"/>
              <a:gd name="T11" fmla="*/ 85 h 82"/>
              <a:gd name="T12" fmla="*/ 12 w 84"/>
              <a:gd name="T13" fmla="*/ 127 h 82"/>
              <a:gd name="T14" fmla="*/ 0 w 84"/>
              <a:gd name="T15" fmla="*/ 162 h 82"/>
              <a:gd name="T16" fmla="*/ 0 w 84"/>
              <a:gd name="T17" fmla="*/ 202 h 82"/>
              <a:gd name="T18" fmla="*/ 0 w 84"/>
              <a:gd name="T19" fmla="*/ 247 h 82"/>
              <a:gd name="T20" fmla="*/ 12 w 84"/>
              <a:gd name="T21" fmla="*/ 290 h 82"/>
              <a:gd name="T22" fmla="*/ 29 w 84"/>
              <a:gd name="T23" fmla="*/ 322 h 82"/>
              <a:gd name="T24" fmla="*/ 54 w 84"/>
              <a:gd name="T25" fmla="*/ 356 h 82"/>
              <a:gd name="T26" fmla="*/ 85 w 84"/>
              <a:gd name="T27" fmla="*/ 373 h 82"/>
              <a:gd name="T28" fmla="*/ 132 w 84"/>
              <a:gd name="T29" fmla="*/ 393 h 82"/>
              <a:gd name="T30" fmla="*/ 173 w 84"/>
              <a:gd name="T31" fmla="*/ 407 h 82"/>
              <a:gd name="T32" fmla="*/ 216 w 84"/>
              <a:gd name="T33" fmla="*/ 407 h 82"/>
              <a:gd name="T34" fmla="*/ 249 w 84"/>
              <a:gd name="T35" fmla="*/ 407 h 82"/>
              <a:gd name="T36" fmla="*/ 295 w 84"/>
              <a:gd name="T37" fmla="*/ 393 h 82"/>
              <a:gd name="T38" fmla="*/ 339 w 84"/>
              <a:gd name="T39" fmla="*/ 373 h 82"/>
              <a:gd name="T40" fmla="*/ 360 w 84"/>
              <a:gd name="T41" fmla="*/ 356 h 82"/>
              <a:gd name="T42" fmla="*/ 393 w 84"/>
              <a:gd name="T43" fmla="*/ 322 h 82"/>
              <a:gd name="T44" fmla="*/ 411 w 84"/>
              <a:gd name="T45" fmla="*/ 290 h 82"/>
              <a:gd name="T46" fmla="*/ 423 w 84"/>
              <a:gd name="T47" fmla="*/ 247 h 82"/>
              <a:gd name="T48" fmla="*/ 423 w 84"/>
              <a:gd name="T49" fmla="*/ 202 h 82"/>
              <a:gd name="T50" fmla="*/ 423 w 84"/>
              <a:gd name="T51" fmla="*/ 162 h 82"/>
              <a:gd name="T52" fmla="*/ 411 w 84"/>
              <a:gd name="T53" fmla="*/ 127 h 82"/>
              <a:gd name="T54" fmla="*/ 393 w 84"/>
              <a:gd name="T55" fmla="*/ 85 h 82"/>
              <a:gd name="T56" fmla="*/ 360 w 84"/>
              <a:gd name="T57" fmla="*/ 51 h 82"/>
              <a:gd name="T58" fmla="*/ 339 w 84"/>
              <a:gd name="T59" fmla="*/ 35 h 82"/>
              <a:gd name="T60" fmla="*/ 295 w 84"/>
              <a:gd name="T61" fmla="*/ 12 h 82"/>
              <a:gd name="T62" fmla="*/ 249 w 84"/>
              <a:gd name="T63" fmla="*/ 0 h 82"/>
              <a:gd name="T64" fmla="*/ 216 w 8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2"/>
              <a:gd name="T101" fmla="*/ 84 w 8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0" y="82"/>
                </a:lnTo>
                <a:lnTo>
                  <a:pt x="58" y="80"/>
                </a:lnTo>
                <a:lnTo>
                  <a:pt x="67" y="76"/>
                </a:lnTo>
                <a:lnTo>
                  <a:pt x="71" y="72"/>
                </a:lnTo>
                <a:lnTo>
                  <a:pt x="78" y="65"/>
                </a:lnTo>
                <a:lnTo>
                  <a:pt x="82" y="59"/>
                </a:lnTo>
                <a:lnTo>
                  <a:pt x="84" y="50"/>
                </a:lnTo>
                <a:lnTo>
                  <a:pt x="84" y="41"/>
                </a:lnTo>
                <a:lnTo>
                  <a:pt x="84" y="33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7" y="7"/>
                </a:lnTo>
                <a:lnTo>
                  <a:pt x="58" y="2"/>
                </a:lnTo>
                <a:lnTo>
                  <a:pt x="50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7" name="Shape 2147"/>
          <p:cNvSpPr>
            <a:spLocks noChangeAspect="1"/>
          </p:cNvSpPr>
          <p:nvPr/>
        </p:nvSpPr>
        <p:spPr bwMode="auto">
          <a:xfrm>
            <a:off x="3738773" y="2445604"/>
            <a:ext cx="153967" cy="149831"/>
          </a:xfrm>
          <a:custGeom>
            <a:avLst/>
            <a:gdLst>
              <a:gd name="T0" fmla="*/ 216 w 84"/>
              <a:gd name="T1" fmla="*/ 0 h 82"/>
              <a:gd name="T2" fmla="*/ 173 w 84"/>
              <a:gd name="T3" fmla="*/ 0 h 82"/>
              <a:gd name="T4" fmla="*/ 132 w 84"/>
              <a:gd name="T5" fmla="*/ 12 h 82"/>
              <a:gd name="T6" fmla="*/ 85 w 84"/>
              <a:gd name="T7" fmla="*/ 35 h 82"/>
              <a:gd name="T8" fmla="*/ 54 w 84"/>
              <a:gd name="T9" fmla="*/ 51 h 82"/>
              <a:gd name="T10" fmla="*/ 29 w 84"/>
              <a:gd name="T11" fmla="*/ 85 h 82"/>
              <a:gd name="T12" fmla="*/ 12 w 84"/>
              <a:gd name="T13" fmla="*/ 127 h 82"/>
              <a:gd name="T14" fmla="*/ 0 w 84"/>
              <a:gd name="T15" fmla="*/ 162 h 82"/>
              <a:gd name="T16" fmla="*/ 0 w 84"/>
              <a:gd name="T17" fmla="*/ 202 h 82"/>
              <a:gd name="T18" fmla="*/ 0 w 84"/>
              <a:gd name="T19" fmla="*/ 247 h 82"/>
              <a:gd name="T20" fmla="*/ 12 w 84"/>
              <a:gd name="T21" fmla="*/ 290 h 82"/>
              <a:gd name="T22" fmla="*/ 29 w 84"/>
              <a:gd name="T23" fmla="*/ 322 h 82"/>
              <a:gd name="T24" fmla="*/ 54 w 84"/>
              <a:gd name="T25" fmla="*/ 356 h 82"/>
              <a:gd name="T26" fmla="*/ 85 w 84"/>
              <a:gd name="T27" fmla="*/ 373 h 82"/>
              <a:gd name="T28" fmla="*/ 132 w 84"/>
              <a:gd name="T29" fmla="*/ 393 h 82"/>
              <a:gd name="T30" fmla="*/ 173 w 84"/>
              <a:gd name="T31" fmla="*/ 407 h 82"/>
              <a:gd name="T32" fmla="*/ 216 w 84"/>
              <a:gd name="T33" fmla="*/ 407 h 82"/>
              <a:gd name="T34" fmla="*/ 249 w 84"/>
              <a:gd name="T35" fmla="*/ 407 h 82"/>
              <a:gd name="T36" fmla="*/ 295 w 84"/>
              <a:gd name="T37" fmla="*/ 393 h 82"/>
              <a:gd name="T38" fmla="*/ 339 w 84"/>
              <a:gd name="T39" fmla="*/ 373 h 82"/>
              <a:gd name="T40" fmla="*/ 360 w 84"/>
              <a:gd name="T41" fmla="*/ 356 h 82"/>
              <a:gd name="T42" fmla="*/ 393 w 84"/>
              <a:gd name="T43" fmla="*/ 322 h 82"/>
              <a:gd name="T44" fmla="*/ 411 w 84"/>
              <a:gd name="T45" fmla="*/ 290 h 82"/>
              <a:gd name="T46" fmla="*/ 423 w 84"/>
              <a:gd name="T47" fmla="*/ 247 h 82"/>
              <a:gd name="T48" fmla="*/ 423 w 84"/>
              <a:gd name="T49" fmla="*/ 202 h 82"/>
              <a:gd name="T50" fmla="*/ 423 w 84"/>
              <a:gd name="T51" fmla="*/ 162 h 82"/>
              <a:gd name="T52" fmla="*/ 411 w 84"/>
              <a:gd name="T53" fmla="*/ 127 h 82"/>
              <a:gd name="T54" fmla="*/ 393 w 84"/>
              <a:gd name="T55" fmla="*/ 85 h 82"/>
              <a:gd name="T56" fmla="*/ 360 w 84"/>
              <a:gd name="T57" fmla="*/ 51 h 82"/>
              <a:gd name="T58" fmla="*/ 339 w 84"/>
              <a:gd name="T59" fmla="*/ 35 h 82"/>
              <a:gd name="T60" fmla="*/ 295 w 84"/>
              <a:gd name="T61" fmla="*/ 12 h 82"/>
              <a:gd name="T62" fmla="*/ 249 w 84"/>
              <a:gd name="T63" fmla="*/ 0 h 82"/>
              <a:gd name="T64" fmla="*/ 216 w 8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2"/>
              <a:gd name="T101" fmla="*/ 84 w 8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0" y="82"/>
                </a:lnTo>
                <a:lnTo>
                  <a:pt x="58" y="80"/>
                </a:lnTo>
                <a:lnTo>
                  <a:pt x="67" y="76"/>
                </a:lnTo>
                <a:lnTo>
                  <a:pt x="71" y="72"/>
                </a:lnTo>
                <a:lnTo>
                  <a:pt x="78" y="65"/>
                </a:lnTo>
                <a:lnTo>
                  <a:pt x="82" y="59"/>
                </a:lnTo>
                <a:lnTo>
                  <a:pt x="84" y="50"/>
                </a:lnTo>
                <a:lnTo>
                  <a:pt x="84" y="41"/>
                </a:lnTo>
                <a:lnTo>
                  <a:pt x="84" y="33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7" y="7"/>
                </a:lnTo>
                <a:lnTo>
                  <a:pt x="58" y="2"/>
                </a:lnTo>
                <a:lnTo>
                  <a:pt x="50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8" name="Shape 2148"/>
          <p:cNvSpPr>
            <a:spLocks noChangeAspect="1"/>
          </p:cNvSpPr>
          <p:nvPr/>
        </p:nvSpPr>
        <p:spPr bwMode="auto">
          <a:xfrm>
            <a:off x="4077499" y="2201954"/>
            <a:ext cx="153967" cy="159633"/>
          </a:xfrm>
          <a:custGeom>
            <a:avLst/>
            <a:gdLst>
              <a:gd name="T0" fmla="*/ 210 w 84"/>
              <a:gd name="T1" fmla="*/ 0 h 87"/>
              <a:gd name="T2" fmla="*/ 173 w 84"/>
              <a:gd name="T3" fmla="*/ 12 h 87"/>
              <a:gd name="T4" fmla="*/ 132 w 84"/>
              <a:gd name="T5" fmla="*/ 28 h 87"/>
              <a:gd name="T6" fmla="*/ 96 w 84"/>
              <a:gd name="T7" fmla="*/ 48 h 87"/>
              <a:gd name="T8" fmla="*/ 65 w 84"/>
              <a:gd name="T9" fmla="*/ 66 h 87"/>
              <a:gd name="T10" fmla="*/ 29 w 84"/>
              <a:gd name="T11" fmla="*/ 101 h 87"/>
              <a:gd name="T12" fmla="*/ 21 w 84"/>
              <a:gd name="T13" fmla="*/ 132 h 87"/>
              <a:gd name="T14" fmla="*/ 12 w 84"/>
              <a:gd name="T15" fmla="*/ 178 h 87"/>
              <a:gd name="T16" fmla="*/ 0 w 84"/>
              <a:gd name="T17" fmla="*/ 225 h 87"/>
              <a:gd name="T18" fmla="*/ 12 w 84"/>
              <a:gd name="T19" fmla="*/ 262 h 87"/>
              <a:gd name="T20" fmla="*/ 21 w 84"/>
              <a:gd name="T21" fmla="*/ 311 h 87"/>
              <a:gd name="T22" fmla="*/ 29 w 84"/>
              <a:gd name="T23" fmla="*/ 339 h 87"/>
              <a:gd name="T24" fmla="*/ 65 w 84"/>
              <a:gd name="T25" fmla="*/ 375 h 87"/>
              <a:gd name="T26" fmla="*/ 96 w 84"/>
              <a:gd name="T27" fmla="*/ 408 h 87"/>
              <a:gd name="T28" fmla="*/ 132 w 84"/>
              <a:gd name="T29" fmla="*/ 411 h 87"/>
              <a:gd name="T30" fmla="*/ 173 w 84"/>
              <a:gd name="T31" fmla="*/ 439 h 87"/>
              <a:gd name="T32" fmla="*/ 210 w 84"/>
              <a:gd name="T33" fmla="*/ 439 h 87"/>
              <a:gd name="T34" fmla="*/ 249 w 84"/>
              <a:gd name="T35" fmla="*/ 439 h 87"/>
              <a:gd name="T36" fmla="*/ 295 w 84"/>
              <a:gd name="T37" fmla="*/ 411 h 87"/>
              <a:gd name="T38" fmla="*/ 326 w 84"/>
              <a:gd name="T39" fmla="*/ 408 h 87"/>
              <a:gd name="T40" fmla="*/ 360 w 84"/>
              <a:gd name="T41" fmla="*/ 375 h 87"/>
              <a:gd name="T42" fmla="*/ 386 w 84"/>
              <a:gd name="T43" fmla="*/ 339 h 87"/>
              <a:gd name="T44" fmla="*/ 401 w 84"/>
              <a:gd name="T45" fmla="*/ 311 h 87"/>
              <a:gd name="T46" fmla="*/ 411 w 84"/>
              <a:gd name="T47" fmla="*/ 262 h 87"/>
              <a:gd name="T48" fmla="*/ 423 w 84"/>
              <a:gd name="T49" fmla="*/ 225 h 87"/>
              <a:gd name="T50" fmla="*/ 411 w 84"/>
              <a:gd name="T51" fmla="*/ 178 h 87"/>
              <a:gd name="T52" fmla="*/ 401 w 84"/>
              <a:gd name="T53" fmla="*/ 132 h 87"/>
              <a:gd name="T54" fmla="*/ 386 w 84"/>
              <a:gd name="T55" fmla="*/ 101 h 87"/>
              <a:gd name="T56" fmla="*/ 360 w 84"/>
              <a:gd name="T57" fmla="*/ 66 h 87"/>
              <a:gd name="T58" fmla="*/ 326 w 84"/>
              <a:gd name="T59" fmla="*/ 48 h 87"/>
              <a:gd name="T60" fmla="*/ 295 w 84"/>
              <a:gd name="T61" fmla="*/ 28 h 87"/>
              <a:gd name="T62" fmla="*/ 249 w 84"/>
              <a:gd name="T63" fmla="*/ 12 h 87"/>
              <a:gd name="T64" fmla="*/ 210 w 84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7"/>
              <a:gd name="T101" fmla="*/ 84 w 84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7">
                <a:moveTo>
                  <a:pt x="41" y="0"/>
                </a:moveTo>
                <a:lnTo>
                  <a:pt x="34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2" y="35"/>
                </a:lnTo>
                <a:lnTo>
                  <a:pt x="0" y="44"/>
                </a:lnTo>
                <a:lnTo>
                  <a:pt x="2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2"/>
                </a:lnTo>
                <a:lnTo>
                  <a:pt x="34" y="87"/>
                </a:lnTo>
                <a:lnTo>
                  <a:pt x="41" y="87"/>
                </a:lnTo>
                <a:lnTo>
                  <a:pt x="50" y="87"/>
                </a:lnTo>
                <a:lnTo>
                  <a:pt x="58" y="82"/>
                </a:lnTo>
                <a:lnTo>
                  <a:pt x="65" y="80"/>
                </a:lnTo>
                <a:lnTo>
                  <a:pt x="71" y="74"/>
                </a:lnTo>
                <a:lnTo>
                  <a:pt x="76" y="67"/>
                </a:lnTo>
                <a:lnTo>
                  <a:pt x="80" y="61"/>
                </a:lnTo>
                <a:lnTo>
                  <a:pt x="82" y="52"/>
                </a:lnTo>
                <a:lnTo>
                  <a:pt x="84" y="44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9" name="Shape 2149"/>
          <p:cNvSpPr>
            <a:spLocks noChangeAspect="1"/>
          </p:cNvSpPr>
          <p:nvPr/>
        </p:nvSpPr>
        <p:spPr bwMode="auto">
          <a:xfrm>
            <a:off x="4077499" y="2201954"/>
            <a:ext cx="153967" cy="159633"/>
          </a:xfrm>
          <a:custGeom>
            <a:avLst/>
            <a:gdLst>
              <a:gd name="T0" fmla="*/ 210 w 84"/>
              <a:gd name="T1" fmla="*/ 0 h 87"/>
              <a:gd name="T2" fmla="*/ 173 w 84"/>
              <a:gd name="T3" fmla="*/ 12 h 87"/>
              <a:gd name="T4" fmla="*/ 132 w 84"/>
              <a:gd name="T5" fmla="*/ 28 h 87"/>
              <a:gd name="T6" fmla="*/ 96 w 84"/>
              <a:gd name="T7" fmla="*/ 48 h 87"/>
              <a:gd name="T8" fmla="*/ 65 w 84"/>
              <a:gd name="T9" fmla="*/ 66 h 87"/>
              <a:gd name="T10" fmla="*/ 29 w 84"/>
              <a:gd name="T11" fmla="*/ 101 h 87"/>
              <a:gd name="T12" fmla="*/ 21 w 84"/>
              <a:gd name="T13" fmla="*/ 132 h 87"/>
              <a:gd name="T14" fmla="*/ 12 w 84"/>
              <a:gd name="T15" fmla="*/ 178 h 87"/>
              <a:gd name="T16" fmla="*/ 0 w 84"/>
              <a:gd name="T17" fmla="*/ 225 h 87"/>
              <a:gd name="T18" fmla="*/ 12 w 84"/>
              <a:gd name="T19" fmla="*/ 262 h 87"/>
              <a:gd name="T20" fmla="*/ 21 w 84"/>
              <a:gd name="T21" fmla="*/ 311 h 87"/>
              <a:gd name="T22" fmla="*/ 29 w 84"/>
              <a:gd name="T23" fmla="*/ 339 h 87"/>
              <a:gd name="T24" fmla="*/ 65 w 84"/>
              <a:gd name="T25" fmla="*/ 375 h 87"/>
              <a:gd name="T26" fmla="*/ 96 w 84"/>
              <a:gd name="T27" fmla="*/ 408 h 87"/>
              <a:gd name="T28" fmla="*/ 132 w 84"/>
              <a:gd name="T29" fmla="*/ 411 h 87"/>
              <a:gd name="T30" fmla="*/ 173 w 84"/>
              <a:gd name="T31" fmla="*/ 439 h 87"/>
              <a:gd name="T32" fmla="*/ 210 w 84"/>
              <a:gd name="T33" fmla="*/ 439 h 87"/>
              <a:gd name="T34" fmla="*/ 249 w 84"/>
              <a:gd name="T35" fmla="*/ 439 h 87"/>
              <a:gd name="T36" fmla="*/ 295 w 84"/>
              <a:gd name="T37" fmla="*/ 411 h 87"/>
              <a:gd name="T38" fmla="*/ 326 w 84"/>
              <a:gd name="T39" fmla="*/ 408 h 87"/>
              <a:gd name="T40" fmla="*/ 360 w 84"/>
              <a:gd name="T41" fmla="*/ 375 h 87"/>
              <a:gd name="T42" fmla="*/ 386 w 84"/>
              <a:gd name="T43" fmla="*/ 339 h 87"/>
              <a:gd name="T44" fmla="*/ 401 w 84"/>
              <a:gd name="T45" fmla="*/ 311 h 87"/>
              <a:gd name="T46" fmla="*/ 411 w 84"/>
              <a:gd name="T47" fmla="*/ 262 h 87"/>
              <a:gd name="T48" fmla="*/ 423 w 84"/>
              <a:gd name="T49" fmla="*/ 225 h 87"/>
              <a:gd name="T50" fmla="*/ 411 w 84"/>
              <a:gd name="T51" fmla="*/ 178 h 87"/>
              <a:gd name="T52" fmla="*/ 401 w 84"/>
              <a:gd name="T53" fmla="*/ 132 h 87"/>
              <a:gd name="T54" fmla="*/ 386 w 84"/>
              <a:gd name="T55" fmla="*/ 101 h 87"/>
              <a:gd name="T56" fmla="*/ 360 w 84"/>
              <a:gd name="T57" fmla="*/ 66 h 87"/>
              <a:gd name="T58" fmla="*/ 326 w 84"/>
              <a:gd name="T59" fmla="*/ 48 h 87"/>
              <a:gd name="T60" fmla="*/ 295 w 84"/>
              <a:gd name="T61" fmla="*/ 28 h 87"/>
              <a:gd name="T62" fmla="*/ 249 w 84"/>
              <a:gd name="T63" fmla="*/ 12 h 87"/>
              <a:gd name="T64" fmla="*/ 210 w 84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7"/>
              <a:gd name="T101" fmla="*/ 84 w 84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7">
                <a:moveTo>
                  <a:pt x="41" y="0"/>
                </a:moveTo>
                <a:lnTo>
                  <a:pt x="34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2" y="35"/>
                </a:lnTo>
                <a:lnTo>
                  <a:pt x="0" y="44"/>
                </a:lnTo>
                <a:lnTo>
                  <a:pt x="2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2"/>
                </a:lnTo>
                <a:lnTo>
                  <a:pt x="34" y="87"/>
                </a:lnTo>
                <a:lnTo>
                  <a:pt x="41" y="87"/>
                </a:lnTo>
                <a:lnTo>
                  <a:pt x="50" y="87"/>
                </a:lnTo>
                <a:lnTo>
                  <a:pt x="58" y="82"/>
                </a:lnTo>
                <a:lnTo>
                  <a:pt x="65" y="80"/>
                </a:lnTo>
                <a:lnTo>
                  <a:pt x="71" y="74"/>
                </a:lnTo>
                <a:lnTo>
                  <a:pt x="76" y="67"/>
                </a:lnTo>
                <a:lnTo>
                  <a:pt x="80" y="61"/>
                </a:lnTo>
                <a:lnTo>
                  <a:pt x="82" y="52"/>
                </a:lnTo>
                <a:lnTo>
                  <a:pt x="84" y="44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0" name="Shape 2150"/>
          <p:cNvSpPr>
            <a:spLocks noChangeAspect="1"/>
          </p:cNvSpPr>
          <p:nvPr/>
        </p:nvSpPr>
        <p:spPr bwMode="auto">
          <a:xfrm>
            <a:off x="4224467" y="2711659"/>
            <a:ext cx="153967" cy="155432"/>
          </a:xfrm>
          <a:custGeom>
            <a:avLst/>
            <a:gdLst>
              <a:gd name="T0" fmla="*/ 210 w 84"/>
              <a:gd name="T1" fmla="*/ 0 h 84"/>
              <a:gd name="T2" fmla="*/ 161 w 84"/>
              <a:gd name="T3" fmla="*/ 0 h 84"/>
              <a:gd name="T4" fmla="*/ 132 w 84"/>
              <a:gd name="T5" fmla="*/ 12 h 84"/>
              <a:gd name="T6" fmla="*/ 85 w 84"/>
              <a:gd name="T7" fmla="*/ 37 h 84"/>
              <a:gd name="T8" fmla="*/ 54 w 84"/>
              <a:gd name="T9" fmla="*/ 59 h 84"/>
              <a:gd name="T10" fmla="*/ 29 w 84"/>
              <a:gd name="T11" fmla="*/ 87 h 84"/>
              <a:gd name="T12" fmla="*/ 12 w 84"/>
              <a:gd name="T13" fmla="*/ 136 h 84"/>
              <a:gd name="T14" fmla="*/ 0 w 84"/>
              <a:gd name="T15" fmla="*/ 170 h 84"/>
              <a:gd name="T16" fmla="*/ 0 w 84"/>
              <a:gd name="T17" fmla="*/ 217 h 84"/>
              <a:gd name="T18" fmla="*/ 0 w 84"/>
              <a:gd name="T19" fmla="*/ 266 h 84"/>
              <a:gd name="T20" fmla="*/ 12 w 84"/>
              <a:gd name="T21" fmla="*/ 311 h 84"/>
              <a:gd name="T22" fmla="*/ 29 w 84"/>
              <a:gd name="T23" fmla="*/ 349 h 84"/>
              <a:gd name="T24" fmla="*/ 54 w 84"/>
              <a:gd name="T25" fmla="*/ 379 h 84"/>
              <a:gd name="T26" fmla="*/ 85 w 84"/>
              <a:gd name="T27" fmla="*/ 415 h 84"/>
              <a:gd name="T28" fmla="*/ 132 w 84"/>
              <a:gd name="T29" fmla="*/ 426 h 84"/>
              <a:gd name="T30" fmla="*/ 161 w 84"/>
              <a:gd name="T31" fmla="*/ 447 h 84"/>
              <a:gd name="T32" fmla="*/ 210 w 84"/>
              <a:gd name="T33" fmla="*/ 447 h 84"/>
              <a:gd name="T34" fmla="*/ 249 w 84"/>
              <a:gd name="T35" fmla="*/ 447 h 84"/>
              <a:gd name="T36" fmla="*/ 295 w 84"/>
              <a:gd name="T37" fmla="*/ 426 h 84"/>
              <a:gd name="T38" fmla="*/ 326 w 84"/>
              <a:gd name="T39" fmla="*/ 415 h 84"/>
              <a:gd name="T40" fmla="*/ 360 w 84"/>
              <a:gd name="T41" fmla="*/ 379 h 84"/>
              <a:gd name="T42" fmla="*/ 393 w 84"/>
              <a:gd name="T43" fmla="*/ 349 h 84"/>
              <a:gd name="T44" fmla="*/ 411 w 84"/>
              <a:gd name="T45" fmla="*/ 311 h 84"/>
              <a:gd name="T46" fmla="*/ 423 w 84"/>
              <a:gd name="T47" fmla="*/ 266 h 84"/>
              <a:gd name="T48" fmla="*/ 423 w 84"/>
              <a:gd name="T49" fmla="*/ 217 h 84"/>
              <a:gd name="T50" fmla="*/ 423 w 84"/>
              <a:gd name="T51" fmla="*/ 170 h 84"/>
              <a:gd name="T52" fmla="*/ 411 w 84"/>
              <a:gd name="T53" fmla="*/ 136 h 84"/>
              <a:gd name="T54" fmla="*/ 393 w 84"/>
              <a:gd name="T55" fmla="*/ 87 h 84"/>
              <a:gd name="T56" fmla="*/ 360 w 84"/>
              <a:gd name="T57" fmla="*/ 59 h 84"/>
              <a:gd name="T58" fmla="*/ 326 w 84"/>
              <a:gd name="T59" fmla="*/ 37 h 84"/>
              <a:gd name="T60" fmla="*/ 295 w 84"/>
              <a:gd name="T61" fmla="*/ 12 h 84"/>
              <a:gd name="T62" fmla="*/ 249 w 84"/>
              <a:gd name="T63" fmla="*/ 0 h 84"/>
              <a:gd name="T64" fmla="*/ 210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1" y="0"/>
                </a:moveTo>
                <a:lnTo>
                  <a:pt x="32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6" y="65"/>
                </a:lnTo>
                <a:lnTo>
                  <a:pt x="11" y="71"/>
                </a:lnTo>
                <a:lnTo>
                  <a:pt x="17" y="78"/>
                </a:lnTo>
                <a:lnTo>
                  <a:pt x="26" y="80"/>
                </a:lnTo>
                <a:lnTo>
                  <a:pt x="32" y="84"/>
                </a:lnTo>
                <a:lnTo>
                  <a:pt x="41" y="84"/>
                </a:lnTo>
                <a:lnTo>
                  <a:pt x="50" y="84"/>
                </a:lnTo>
                <a:lnTo>
                  <a:pt x="58" y="80"/>
                </a:lnTo>
                <a:lnTo>
                  <a:pt x="65" y="78"/>
                </a:lnTo>
                <a:lnTo>
                  <a:pt x="71" y="71"/>
                </a:lnTo>
                <a:lnTo>
                  <a:pt x="78" y="65"/>
                </a:lnTo>
                <a:lnTo>
                  <a:pt x="82" y="58"/>
                </a:lnTo>
                <a:lnTo>
                  <a:pt x="84" y="50"/>
                </a:lnTo>
                <a:lnTo>
                  <a:pt x="84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5" y="7"/>
                </a:lnTo>
                <a:lnTo>
                  <a:pt x="58" y="2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1" name="Shape 2151"/>
          <p:cNvSpPr>
            <a:spLocks noChangeAspect="1"/>
          </p:cNvSpPr>
          <p:nvPr/>
        </p:nvSpPr>
        <p:spPr bwMode="auto">
          <a:xfrm>
            <a:off x="4224467" y="2711659"/>
            <a:ext cx="153967" cy="155432"/>
          </a:xfrm>
          <a:custGeom>
            <a:avLst/>
            <a:gdLst>
              <a:gd name="T0" fmla="*/ 210 w 84"/>
              <a:gd name="T1" fmla="*/ 0 h 84"/>
              <a:gd name="T2" fmla="*/ 161 w 84"/>
              <a:gd name="T3" fmla="*/ 0 h 84"/>
              <a:gd name="T4" fmla="*/ 132 w 84"/>
              <a:gd name="T5" fmla="*/ 12 h 84"/>
              <a:gd name="T6" fmla="*/ 85 w 84"/>
              <a:gd name="T7" fmla="*/ 37 h 84"/>
              <a:gd name="T8" fmla="*/ 54 w 84"/>
              <a:gd name="T9" fmla="*/ 59 h 84"/>
              <a:gd name="T10" fmla="*/ 29 w 84"/>
              <a:gd name="T11" fmla="*/ 87 h 84"/>
              <a:gd name="T12" fmla="*/ 12 w 84"/>
              <a:gd name="T13" fmla="*/ 136 h 84"/>
              <a:gd name="T14" fmla="*/ 0 w 84"/>
              <a:gd name="T15" fmla="*/ 170 h 84"/>
              <a:gd name="T16" fmla="*/ 0 w 84"/>
              <a:gd name="T17" fmla="*/ 217 h 84"/>
              <a:gd name="T18" fmla="*/ 0 w 84"/>
              <a:gd name="T19" fmla="*/ 266 h 84"/>
              <a:gd name="T20" fmla="*/ 12 w 84"/>
              <a:gd name="T21" fmla="*/ 311 h 84"/>
              <a:gd name="T22" fmla="*/ 29 w 84"/>
              <a:gd name="T23" fmla="*/ 349 h 84"/>
              <a:gd name="T24" fmla="*/ 54 w 84"/>
              <a:gd name="T25" fmla="*/ 379 h 84"/>
              <a:gd name="T26" fmla="*/ 85 w 84"/>
              <a:gd name="T27" fmla="*/ 415 h 84"/>
              <a:gd name="T28" fmla="*/ 132 w 84"/>
              <a:gd name="T29" fmla="*/ 426 h 84"/>
              <a:gd name="T30" fmla="*/ 161 w 84"/>
              <a:gd name="T31" fmla="*/ 447 h 84"/>
              <a:gd name="T32" fmla="*/ 210 w 84"/>
              <a:gd name="T33" fmla="*/ 447 h 84"/>
              <a:gd name="T34" fmla="*/ 249 w 84"/>
              <a:gd name="T35" fmla="*/ 447 h 84"/>
              <a:gd name="T36" fmla="*/ 295 w 84"/>
              <a:gd name="T37" fmla="*/ 426 h 84"/>
              <a:gd name="T38" fmla="*/ 326 w 84"/>
              <a:gd name="T39" fmla="*/ 415 h 84"/>
              <a:gd name="T40" fmla="*/ 360 w 84"/>
              <a:gd name="T41" fmla="*/ 379 h 84"/>
              <a:gd name="T42" fmla="*/ 393 w 84"/>
              <a:gd name="T43" fmla="*/ 349 h 84"/>
              <a:gd name="T44" fmla="*/ 411 w 84"/>
              <a:gd name="T45" fmla="*/ 311 h 84"/>
              <a:gd name="T46" fmla="*/ 423 w 84"/>
              <a:gd name="T47" fmla="*/ 266 h 84"/>
              <a:gd name="T48" fmla="*/ 423 w 84"/>
              <a:gd name="T49" fmla="*/ 217 h 84"/>
              <a:gd name="T50" fmla="*/ 423 w 84"/>
              <a:gd name="T51" fmla="*/ 170 h 84"/>
              <a:gd name="T52" fmla="*/ 411 w 84"/>
              <a:gd name="T53" fmla="*/ 136 h 84"/>
              <a:gd name="T54" fmla="*/ 393 w 84"/>
              <a:gd name="T55" fmla="*/ 87 h 84"/>
              <a:gd name="T56" fmla="*/ 360 w 84"/>
              <a:gd name="T57" fmla="*/ 59 h 84"/>
              <a:gd name="T58" fmla="*/ 326 w 84"/>
              <a:gd name="T59" fmla="*/ 37 h 84"/>
              <a:gd name="T60" fmla="*/ 295 w 84"/>
              <a:gd name="T61" fmla="*/ 12 h 84"/>
              <a:gd name="T62" fmla="*/ 249 w 84"/>
              <a:gd name="T63" fmla="*/ 0 h 84"/>
              <a:gd name="T64" fmla="*/ 210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1" y="0"/>
                </a:moveTo>
                <a:lnTo>
                  <a:pt x="32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6" y="65"/>
                </a:lnTo>
                <a:lnTo>
                  <a:pt x="11" y="71"/>
                </a:lnTo>
                <a:lnTo>
                  <a:pt x="17" y="78"/>
                </a:lnTo>
                <a:lnTo>
                  <a:pt x="26" y="80"/>
                </a:lnTo>
                <a:lnTo>
                  <a:pt x="32" y="84"/>
                </a:lnTo>
                <a:lnTo>
                  <a:pt x="41" y="84"/>
                </a:lnTo>
                <a:lnTo>
                  <a:pt x="50" y="84"/>
                </a:lnTo>
                <a:lnTo>
                  <a:pt x="58" y="80"/>
                </a:lnTo>
                <a:lnTo>
                  <a:pt x="65" y="78"/>
                </a:lnTo>
                <a:lnTo>
                  <a:pt x="71" y="71"/>
                </a:lnTo>
                <a:lnTo>
                  <a:pt x="78" y="65"/>
                </a:lnTo>
                <a:lnTo>
                  <a:pt x="82" y="58"/>
                </a:lnTo>
                <a:lnTo>
                  <a:pt x="84" y="50"/>
                </a:lnTo>
                <a:lnTo>
                  <a:pt x="84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5" y="7"/>
                </a:lnTo>
                <a:lnTo>
                  <a:pt x="58" y="2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2" name="Shape 2152"/>
          <p:cNvSpPr>
            <a:spLocks noChangeAspect="1"/>
          </p:cNvSpPr>
          <p:nvPr/>
        </p:nvSpPr>
        <p:spPr bwMode="auto">
          <a:xfrm>
            <a:off x="4347641" y="2297174"/>
            <a:ext cx="151167" cy="156832"/>
          </a:xfrm>
          <a:custGeom>
            <a:avLst/>
            <a:gdLst>
              <a:gd name="T0" fmla="*/ 215 w 82"/>
              <a:gd name="T1" fmla="*/ 0 h 85"/>
              <a:gd name="T2" fmla="*/ 165 w 82"/>
              <a:gd name="T3" fmla="*/ 12 h 85"/>
              <a:gd name="T4" fmla="*/ 136 w 82"/>
              <a:gd name="T5" fmla="*/ 28 h 85"/>
              <a:gd name="T6" fmla="*/ 87 w 82"/>
              <a:gd name="T7" fmla="*/ 49 h 85"/>
              <a:gd name="T8" fmla="*/ 55 w 82"/>
              <a:gd name="T9" fmla="*/ 66 h 85"/>
              <a:gd name="T10" fmla="*/ 32 w 82"/>
              <a:gd name="T11" fmla="*/ 103 h 85"/>
              <a:gd name="T12" fmla="*/ 12 w 82"/>
              <a:gd name="T13" fmla="*/ 136 h 85"/>
              <a:gd name="T14" fmla="*/ 0 w 82"/>
              <a:gd name="T15" fmla="*/ 182 h 85"/>
              <a:gd name="T16" fmla="*/ 0 w 82"/>
              <a:gd name="T17" fmla="*/ 225 h 85"/>
              <a:gd name="T18" fmla="*/ 0 w 82"/>
              <a:gd name="T19" fmla="*/ 274 h 85"/>
              <a:gd name="T20" fmla="*/ 12 w 82"/>
              <a:gd name="T21" fmla="*/ 311 h 85"/>
              <a:gd name="T22" fmla="*/ 32 w 82"/>
              <a:gd name="T23" fmla="*/ 340 h 85"/>
              <a:gd name="T24" fmla="*/ 55 w 82"/>
              <a:gd name="T25" fmla="*/ 377 h 85"/>
              <a:gd name="T26" fmla="*/ 87 w 82"/>
              <a:gd name="T27" fmla="*/ 410 h 85"/>
              <a:gd name="T28" fmla="*/ 136 w 82"/>
              <a:gd name="T29" fmla="*/ 416 h 85"/>
              <a:gd name="T30" fmla="*/ 165 w 82"/>
              <a:gd name="T31" fmla="*/ 447 h 85"/>
              <a:gd name="T32" fmla="*/ 215 w 82"/>
              <a:gd name="T33" fmla="*/ 447 h 85"/>
              <a:gd name="T34" fmla="*/ 262 w 82"/>
              <a:gd name="T35" fmla="*/ 447 h 85"/>
              <a:gd name="T36" fmla="*/ 302 w 82"/>
              <a:gd name="T37" fmla="*/ 416 h 85"/>
              <a:gd name="T38" fmla="*/ 340 w 82"/>
              <a:gd name="T39" fmla="*/ 410 h 85"/>
              <a:gd name="T40" fmla="*/ 373 w 82"/>
              <a:gd name="T41" fmla="*/ 377 h 85"/>
              <a:gd name="T42" fmla="*/ 398 w 82"/>
              <a:gd name="T43" fmla="*/ 340 h 85"/>
              <a:gd name="T44" fmla="*/ 416 w 82"/>
              <a:gd name="T45" fmla="*/ 311 h 85"/>
              <a:gd name="T46" fmla="*/ 427 w 82"/>
              <a:gd name="T47" fmla="*/ 274 h 85"/>
              <a:gd name="T48" fmla="*/ 427 w 82"/>
              <a:gd name="T49" fmla="*/ 225 h 85"/>
              <a:gd name="T50" fmla="*/ 427 w 82"/>
              <a:gd name="T51" fmla="*/ 182 h 85"/>
              <a:gd name="T52" fmla="*/ 416 w 82"/>
              <a:gd name="T53" fmla="*/ 136 h 85"/>
              <a:gd name="T54" fmla="*/ 398 w 82"/>
              <a:gd name="T55" fmla="*/ 103 h 85"/>
              <a:gd name="T56" fmla="*/ 373 w 82"/>
              <a:gd name="T57" fmla="*/ 66 h 85"/>
              <a:gd name="T58" fmla="*/ 340 w 82"/>
              <a:gd name="T59" fmla="*/ 49 h 85"/>
              <a:gd name="T60" fmla="*/ 302 w 82"/>
              <a:gd name="T61" fmla="*/ 28 h 85"/>
              <a:gd name="T62" fmla="*/ 262 w 82"/>
              <a:gd name="T63" fmla="*/ 12 h 85"/>
              <a:gd name="T64" fmla="*/ 215 w 82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5"/>
              <a:gd name="T101" fmla="*/ 82 w 82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5">
                <a:moveTo>
                  <a:pt x="41" y="0"/>
                </a:moveTo>
                <a:lnTo>
                  <a:pt x="32" y="2"/>
                </a:lnTo>
                <a:lnTo>
                  <a:pt x="26" y="5"/>
                </a:lnTo>
                <a:lnTo>
                  <a:pt x="17" y="9"/>
                </a:lnTo>
                <a:lnTo>
                  <a:pt x="11" y="13"/>
                </a:lnTo>
                <a:lnTo>
                  <a:pt x="6" y="20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0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6" y="65"/>
                </a:lnTo>
                <a:lnTo>
                  <a:pt x="80" y="59"/>
                </a:lnTo>
                <a:lnTo>
                  <a:pt x="82" y="52"/>
                </a:lnTo>
                <a:lnTo>
                  <a:pt x="82" y="43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3" name="Shape 2153"/>
          <p:cNvSpPr>
            <a:spLocks noChangeAspect="1"/>
          </p:cNvSpPr>
          <p:nvPr/>
        </p:nvSpPr>
        <p:spPr bwMode="auto">
          <a:xfrm>
            <a:off x="4347641" y="2297174"/>
            <a:ext cx="151167" cy="156832"/>
          </a:xfrm>
          <a:custGeom>
            <a:avLst/>
            <a:gdLst>
              <a:gd name="T0" fmla="*/ 215 w 82"/>
              <a:gd name="T1" fmla="*/ 0 h 85"/>
              <a:gd name="T2" fmla="*/ 165 w 82"/>
              <a:gd name="T3" fmla="*/ 12 h 85"/>
              <a:gd name="T4" fmla="*/ 136 w 82"/>
              <a:gd name="T5" fmla="*/ 28 h 85"/>
              <a:gd name="T6" fmla="*/ 87 w 82"/>
              <a:gd name="T7" fmla="*/ 49 h 85"/>
              <a:gd name="T8" fmla="*/ 55 w 82"/>
              <a:gd name="T9" fmla="*/ 66 h 85"/>
              <a:gd name="T10" fmla="*/ 32 w 82"/>
              <a:gd name="T11" fmla="*/ 103 h 85"/>
              <a:gd name="T12" fmla="*/ 12 w 82"/>
              <a:gd name="T13" fmla="*/ 136 h 85"/>
              <a:gd name="T14" fmla="*/ 0 w 82"/>
              <a:gd name="T15" fmla="*/ 182 h 85"/>
              <a:gd name="T16" fmla="*/ 0 w 82"/>
              <a:gd name="T17" fmla="*/ 225 h 85"/>
              <a:gd name="T18" fmla="*/ 0 w 82"/>
              <a:gd name="T19" fmla="*/ 274 h 85"/>
              <a:gd name="T20" fmla="*/ 12 w 82"/>
              <a:gd name="T21" fmla="*/ 311 h 85"/>
              <a:gd name="T22" fmla="*/ 32 w 82"/>
              <a:gd name="T23" fmla="*/ 340 h 85"/>
              <a:gd name="T24" fmla="*/ 55 w 82"/>
              <a:gd name="T25" fmla="*/ 377 h 85"/>
              <a:gd name="T26" fmla="*/ 87 w 82"/>
              <a:gd name="T27" fmla="*/ 410 h 85"/>
              <a:gd name="T28" fmla="*/ 136 w 82"/>
              <a:gd name="T29" fmla="*/ 416 h 85"/>
              <a:gd name="T30" fmla="*/ 165 w 82"/>
              <a:gd name="T31" fmla="*/ 447 h 85"/>
              <a:gd name="T32" fmla="*/ 215 w 82"/>
              <a:gd name="T33" fmla="*/ 447 h 85"/>
              <a:gd name="T34" fmla="*/ 262 w 82"/>
              <a:gd name="T35" fmla="*/ 447 h 85"/>
              <a:gd name="T36" fmla="*/ 302 w 82"/>
              <a:gd name="T37" fmla="*/ 416 h 85"/>
              <a:gd name="T38" fmla="*/ 340 w 82"/>
              <a:gd name="T39" fmla="*/ 410 h 85"/>
              <a:gd name="T40" fmla="*/ 373 w 82"/>
              <a:gd name="T41" fmla="*/ 377 h 85"/>
              <a:gd name="T42" fmla="*/ 398 w 82"/>
              <a:gd name="T43" fmla="*/ 340 h 85"/>
              <a:gd name="T44" fmla="*/ 416 w 82"/>
              <a:gd name="T45" fmla="*/ 311 h 85"/>
              <a:gd name="T46" fmla="*/ 427 w 82"/>
              <a:gd name="T47" fmla="*/ 274 h 85"/>
              <a:gd name="T48" fmla="*/ 427 w 82"/>
              <a:gd name="T49" fmla="*/ 225 h 85"/>
              <a:gd name="T50" fmla="*/ 427 w 82"/>
              <a:gd name="T51" fmla="*/ 182 h 85"/>
              <a:gd name="T52" fmla="*/ 416 w 82"/>
              <a:gd name="T53" fmla="*/ 136 h 85"/>
              <a:gd name="T54" fmla="*/ 398 w 82"/>
              <a:gd name="T55" fmla="*/ 103 h 85"/>
              <a:gd name="T56" fmla="*/ 373 w 82"/>
              <a:gd name="T57" fmla="*/ 66 h 85"/>
              <a:gd name="T58" fmla="*/ 340 w 82"/>
              <a:gd name="T59" fmla="*/ 49 h 85"/>
              <a:gd name="T60" fmla="*/ 302 w 82"/>
              <a:gd name="T61" fmla="*/ 28 h 85"/>
              <a:gd name="T62" fmla="*/ 262 w 82"/>
              <a:gd name="T63" fmla="*/ 12 h 85"/>
              <a:gd name="T64" fmla="*/ 215 w 82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5"/>
              <a:gd name="T101" fmla="*/ 82 w 82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5">
                <a:moveTo>
                  <a:pt x="41" y="0"/>
                </a:moveTo>
                <a:lnTo>
                  <a:pt x="32" y="2"/>
                </a:lnTo>
                <a:lnTo>
                  <a:pt x="26" y="5"/>
                </a:lnTo>
                <a:lnTo>
                  <a:pt x="17" y="9"/>
                </a:lnTo>
                <a:lnTo>
                  <a:pt x="11" y="13"/>
                </a:lnTo>
                <a:lnTo>
                  <a:pt x="6" y="20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0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6" y="65"/>
                </a:lnTo>
                <a:lnTo>
                  <a:pt x="80" y="59"/>
                </a:lnTo>
                <a:lnTo>
                  <a:pt x="82" y="52"/>
                </a:lnTo>
                <a:lnTo>
                  <a:pt x="82" y="43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4" name="Shape 2154"/>
          <p:cNvSpPr>
            <a:spLocks noChangeAspect="1"/>
          </p:cNvSpPr>
          <p:nvPr/>
        </p:nvSpPr>
        <p:spPr bwMode="auto">
          <a:xfrm>
            <a:off x="3717777" y="2918901"/>
            <a:ext cx="155366" cy="155432"/>
          </a:xfrm>
          <a:custGeom>
            <a:avLst/>
            <a:gdLst>
              <a:gd name="T0" fmla="*/ 217 w 84"/>
              <a:gd name="T1" fmla="*/ 0 h 85"/>
              <a:gd name="T2" fmla="*/ 170 w 84"/>
              <a:gd name="T3" fmla="*/ 0 h 85"/>
              <a:gd name="T4" fmla="*/ 136 w 84"/>
              <a:gd name="T5" fmla="*/ 16 h 85"/>
              <a:gd name="T6" fmla="*/ 87 w 84"/>
              <a:gd name="T7" fmla="*/ 35 h 85"/>
              <a:gd name="T8" fmla="*/ 59 w 84"/>
              <a:gd name="T9" fmla="*/ 52 h 85"/>
              <a:gd name="T10" fmla="*/ 34 w 84"/>
              <a:gd name="T11" fmla="*/ 89 h 85"/>
              <a:gd name="T12" fmla="*/ 12 w 84"/>
              <a:gd name="T13" fmla="*/ 127 h 85"/>
              <a:gd name="T14" fmla="*/ 0 w 84"/>
              <a:gd name="T15" fmla="*/ 162 h 85"/>
              <a:gd name="T16" fmla="*/ 0 w 84"/>
              <a:gd name="T17" fmla="*/ 210 h 85"/>
              <a:gd name="T18" fmla="*/ 0 w 84"/>
              <a:gd name="T19" fmla="*/ 247 h 85"/>
              <a:gd name="T20" fmla="*/ 12 w 84"/>
              <a:gd name="T21" fmla="*/ 294 h 85"/>
              <a:gd name="T22" fmla="*/ 34 w 84"/>
              <a:gd name="T23" fmla="*/ 323 h 85"/>
              <a:gd name="T24" fmla="*/ 59 w 84"/>
              <a:gd name="T25" fmla="*/ 358 h 85"/>
              <a:gd name="T26" fmla="*/ 87 w 84"/>
              <a:gd name="T27" fmla="*/ 387 h 85"/>
              <a:gd name="T28" fmla="*/ 136 w 84"/>
              <a:gd name="T29" fmla="*/ 409 h 85"/>
              <a:gd name="T30" fmla="*/ 170 w 84"/>
              <a:gd name="T31" fmla="*/ 422 h 85"/>
              <a:gd name="T32" fmla="*/ 217 w 84"/>
              <a:gd name="T33" fmla="*/ 422 h 85"/>
              <a:gd name="T34" fmla="*/ 266 w 84"/>
              <a:gd name="T35" fmla="*/ 422 h 85"/>
              <a:gd name="T36" fmla="*/ 311 w 84"/>
              <a:gd name="T37" fmla="*/ 409 h 85"/>
              <a:gd name="T38" fmla="*/ 349 w 84"/>
              <a:gd name="T39" fmla="*/ 387 h 85"/>
              <a:gd name="T40" fmla="*/ 379 w 84"/>
              <a:gd name="T41" fmla="*/ 358 h 85"/>
              <a:gd name="T42" fmla="*/ 415 w 84"/>
              <a:gd name="T43" fmla="*/ 323 h 85"/>
              <a:gd name="T44" fmla="*/ 426 w 84"/>
              <a:gd name="T45" fmla="*/ 294 h 85"/>
              <a:gd name="T46" fmla="*/ 447 w 84"/>
              <a:gd name="T47" fmla="*/ 247 h 85"/>
              <a:gd name="T48" fmla="*/ 447 w 84"/>
              <a:gd name="T49" fmla="*/ 210 h 85"/>
              <a:gd name="T50" fmla="*/ 447 w 84"/>
              <a:gd name="T51" fmla="*/ 162 h 85"/>
              <a:gd name="T52" fmla="*/ 426 w 84"/>
              <a:gd name="T53" fmla="*/ 127 h 85"/>
              <a:gd name="T54" fmla="*/ 415 w 84"/>
              <a:gd name="T55" fmla="*/ 89 h 85"/>
              <a:gd name="T56" fmla="*/ 379 w 84"/>
              <a:gd name="T57" fmla="*/ 52 h 85"/>
              <a:gd name="T58" fmla="*/ 349 w 84"/>
              <a:gd name="T59" fmla="*/ 35 h 85"/>
              <a:gd name="T60" fmla="*/ 311 w 84"/>
              <a:gd name="T61" fmla="*/ 16 h 85"/>
              <a:gd name="T62" fmla="*/ 266 w 84"/>
              <a:gd name="T63" fmla="*/ 0 h 85"/>
              <a:gd name="T64" fmla="*/ 217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1" y="0"/>
                </a:moveTo>
                <a:lnTo>
                  <a:pt x="32" y="0"/>
                </a:lnTo>
                <a:lnTo>
                  <a:pt x="26" y="3"/>
                </a:lnTo>
                <a:lnTo>
                  <a:pt x="17" y="7"/>
                </a:lnTo>
                <a:lnTo>
                  <a:pt x="11" y="11"/>
                </a:lnTo>
                <a:lnTo>
                  <a:pt x="6" y="18"/>
                </a:lnTo>
                <a:lnTo>
                  <a:pt x="2" y="26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3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3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0"/>
                </a:lnTo>
                <a:lnTo>
                  <a:pt x="84" y="42"/>
                </a:lnTo>
                <a:lnTo>
                  <a:pt x="84" y="33"/>
                </a:lnTo>
                <a:lnTo>
                  <a:pt x="80" y="26"/>
                </a:lnTo>
                <a:lnTo>
                  <a:pt x="78" y="18"/>
                </a:lnTo>
                <a:lnTo>
                  <a:pt x="71" y="11"/>
                </a:lnTo>
                <a:lnTo>
                  <a:pt x="65" y="7"/>
                </a:lnTo>
                <a:lnTo>
                  <a:pt x="58" y="3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5" name="Shape 2155"/>
          <p:cNvSpPr>
            <a:spLocks noChangeAspect="1"/>
          </p:cNvSpPr>
          <p:nvPr/>
        </p:nvSpPr>
        <p:spPr bwMode="auto">
          <a:xfrm>
            <a:off x="3717777" y="2918901"/>
            <a:ext cx="155366" cy="155432"/>
          </a:xfrm>
          <a:custGeom>
            <a:avLst/>
            <a:gdLst>
              <a:gd name="T0" fmla="*/ 217 w 84"/>
              <a:gd name="T1" fmla="*/ 0 h 85"/>
              <a:gd name="T2" fmla="*/ 170 w 84"/>
              <a:gd name="T3" fmla="*/ 0 h 85"/>
              <a:gd name="T4" fmla="*/ 136 w 84"/>
              <a:gd name="T5" fmla="*/ 16 h 85"/>
              <a:gd name="T6" fmla="*/ 87 w 84"/>
              <a:gd name="T7" fmla="*/ 35 h 85"/>
              <a:gd name="T8" fmla="*/ 59 w 84"/>
              <a:gd name="T9" fmla="*/ 52 h 85"/>
              <a:gd name="T10" fmla="*/ 34 w 84"/>
              <a:gd name="T11" fmla="*/ 89 h 85"/>
              <a:gd name="T12" fmla="*/ 12 w 84"/>
              <a:gd name="T13" fmla="*/ 127 h 85"/>
              <a:gd name="T14" fmla="*/ 0 w 84"/>
              <a:gd name="T15" fmla="*/ 162 h 85"/>
              <a:gd name="T16" fmla="*/ 0 w 84"/>
              <a:gd name="T17" fmla="*/ 210 h 85"/>
              <a:gd name="T18" fmla="*/ 0 w 84"/>
              <a:gd name="T19" fmla="*/ 247 h 85"/>
              <a:gd name="T20" fmla="*/ 12 w 84"/>
              <a:gd name="T21" fmla="*/ 294 h 85"/>
              <a:gd name="T22" fmla="*/ 34 w 84"/>
              <a:gd name="T23" fmla="*/ 323 h 85"/>
              <a:gd name="T24" fmla="*/ 59 w 84"/>
              <a:gd name="T25" fmla="*/ 358 h 85"/>
              <a:gd name="T26" fmla="*/ 87 w 84"/>
              <a:gd name="T27" fmla="*/ 387 h 85"/>
              <a:gd name="T28" fmla="*/ 136 w 84"/>
              <a:gd name="T29" fmla="*/ 409 h 85"/>
              <a:gd name="T30" fmla="*/ 170 w 84"/>
              <a:gd name="T31" fmla="*/ 422 h 85"/>
              <a:gd name="T32" fmla="*/ 217 w 84"/>
              <a:gd name="T33" fmla="*/ 422 h 85"/>
              <a:gd name="T34" fmla="*/ 266 w 84"/>
              <a:gd name="T35" fmla="*/ 422 h 85"/>
              <a:gd name="T36" fmla="*/ 311 w 84"/>
              <a:gd name="T37" fmla="*/ 409 h 85"/>
              <a:gd name="T38" fmla="*/ 349 w 84"/>
              <a:gd name="T39" fmla="*/ 387 h 85"/>
              <a:gd name="T40" fmla="*/ 379 w 84"/>
              <a:gd name="T41" fmla="*/ 358 h 85"/>
              <a:gd name="T42" fmla="*/ 415 w 84"/>
              <a:gd name="T43" fmla="*/ 323 h 85"/>
              <a:gd name="T44" fmla="*/ 426 w 84"/>
              <a:gd name="T45" fmla="*/ 294 h 85"/>
              <a:gd name="T46" fmla="*/ 447 w 84"/>
              <a:gd name="T47" fmla="*/ 247 h 85"/>
              <a:gd name="T48" fmla="*/ 447 w 84"/>
              <a:gd name="T49" fmla="*/ 210 h 85"/>
              <a:gd name="T50" fmla="*/ 447 w 84"/>
              <a:gd name="T51" fmla="*/ 162 h 85"/>
              <a:gd name="T52" fmla="*/ 426 w 84"/>
              <a:gd name="T53" fmla="*/ 127 h 85"/>
              <a:gd name="T54" fmla="*/ 415 w 84"/>
              <a:gd name="T55" fmla="*/ 89 h 85"/>
              <a:gd name="T56" fmla="*/ 379 w 84"/>
              <a:gd name="T57" fmla="*/ 52 h 85"/>
              <a:gd name="T58" fmla="*/ 349 w 84"/>
              <a:gd name="T59" fmla="*/ 35 h 85"/>
              <a:gd name="T60" fmla="*/ 311 w 84"/>
              <a:gd name="T61" fmla="*/ 16 h 85"/>
              <a:gd name="T62" fmla="*/ 266 w 84"/>
              <a:gd name="T63" fmla="*/ 0 h 85"/>
              <a:gd name="T64" fmla="*/ 217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1" y="0"/>
                </a:moveTo>
                <a:lnTo>
                  <a:pt x="32" y="0"/>
                </a:lnTo>
                <a:lnTo>
                  <a:pt x="26" y="3"/>
                </a:lnTo>
                <a:lnTo>
                  <a:pt x="17" y="7"/>
                </a:lnTo>
                <a:lnTo>
                  <a:pt x="11" y="11"/>
                </a:lnTo>
                <a:lnTo>
                  <a:pt x="6" y="18"/>
                </a:lnTo>
                <a:lnTo>
                  <a:pt x="2" y="26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3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3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0"/>
                </a:lnTo>
                <a:lnTo>
                  <a:pt x="84" y="42"/>
                </a:lnTo>
                <a:lnTo>
                  <a:pt x="84" y="33"/>
                </a:lnTo>
                <a:lnTo>
                  <a:pt x="80" y="26"/>
                </a:lnTo>
                <a:lnTo>
                  <a:pt x="78" y="18"/>
                </a:lnTo>
                <a:lnTo>
                  <a:pt x="71" y="11"/>
                </a:lnTo>
                <a:lnTo>
                  <a:pt x="65" y="7"/>
                </a:lnTo>
                <a:lnTo>
                  <a:pt x="58" y="3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6" name="Shape 2156"/>
          <p:cNvSpPr>
            <a:spLocks noChangeAspect="1"/>
          </p:cNvSpPr>
          <p:nvPr/>
        </p:nvSpPr>
        <p:spPr bwMode="auto">
          <a:xfrm>
            <a:off x="4097095" y="2918901"/>
            <a:ext cx="158166" cy="155432"/>
          </a:xfrm>
          <a:custGeom>
            <a:avLst/>
            <a:gdLst>
              <a:gd name="T0" fmla="*/ 219 w 86"/>
              <a:gd name="T1" fmla="*/ 0 h 85"/>
              <a:gd name="T2" fmla="*/ 176 w 86"/>
              <a:gd name="T3" fmla="*/ 0 h 85"/>
              <a:gd name="T4" fmla="*/ 134 w 86"/>
              <a:gd name="T5" fmla="*/ 16 h 85"/>
              <a:gd name="T6" fmla="*/ 99 w 86"/>
              <a:gd name="T7" fmla="*/ 35 h 85"/>
              <a:gd name="T8" fmla="*/ 66 w 86"/>
              <a:gd name="T9" fmla="*/ 52 h 85"/>
              <a:gd name="T10" fmla="*/ 42 w 86"/>
              <a:gd name="T11" fmla="*/ 89 h 85"/>
              <a:gd name="T12" fmla="*/ 21 w 86"/>
              <a:gd name="T13" fmla="*/ 127 h 85"/>
              <a:gd name="T14" fmla="*/ 12 w 86"/>
              <a:gd name="T15" fmla="*/ 162 h 85"/>
              <a:gd name="T16" fmla="*/ 0 w 86"/>
              <a:gd name="T17" fmla="*/ 210 h 85"/>
              <a:gd name="T18" fmla="*/ 12 w 86"/>
              <a:gd name="T19" fmla="*/ 247 h 85"/>
              <a:gd name="T20" fmla="*/ 21 w 86"/>
              <a:gd name="T21" fmla="*/ 294 h 85"/>
              <a:gd name="T22" fmla="*/ 42 w 86"/>
              <a:gd name="T23" fmla="*/ 323 h 85"/>
              <a:gd name="T24" fmla="*/ 66 w 86"/>
              <a:gd name="T25" fmla="*/ 358 h 85"/>
              <a:gd name="T26" fmla="*/ 99 w 86"/>
              <a:gd name="T27" fmla="*/ 387 h 85"/>
              <a:gd name="T28" fmla="*/ 134 w 86"/>
              <a:gd name="T29" fmla="*/ 409 h 85"/>
              <a:gd name="T30" fmla="*/ 176 w 86"/>
              <a:gd name="T31" fmla="*/ 422 h 85"/>
              <a:gd name="T32" fmla="*/ 219 w 86"/>
              <a:gd name="T33" fmla="*/ 422 h 85"/>
              <a:gd name="T34" fmla="*/ 265 w 86"/>
              <a:gd name="T35" fmla="*/ 422 h 85"/>
              <a:gd name="T36" fmla="*/ 311 w 86"/>
              <a:gd name="T37" fmla="*/ 409 h 85"/>
              <a:gd name="T38" fmla="*/ 346 w 86"/>
              <a:gd name="T39" fmla="*/ 387 h 85"/>
              <a:gd name="T40" fmla="*/ 376 w 86"/>
              <a:gd name="T41" fmla="*/ 358 h 85"/>
              <a:gd name="T42" fmla="*/ 411 w 86"/>
              <a:gd name="T43" fmla="*/ 323 h 85"/>
              <a:gd name="T44" fmla="*/ 424 w 86"/>
              <a:gd name="T45" fmla="*/ 294 h 85"/>
              <a:gd name="T46" fmla="*/ 434 w 86"/>
              <a:gd name="T47" fmla="*/ 247 h 85"/>
              <a:gd name="T48" fmla="*/ 440 w 86"/>
              <a:gd name="T49" fmla="*/ 210 h 85"/>
              <a:gd name="T50" fmla="*/ 434 w 86"/>
              <a:gd name="T51" fmla="*/ 162 h 85"/>
              <a:gd name="T52" fmla="*/ 424 w 86"/>
              <a:gd name="T53" fmla="*/ 127 h 85"/>
              <a:gd name="T54" fmla="*/ 411 w 86"/>
              <a:gd name="T55" fmla="*/ 89 h 85"/>
              <a:gd name="T56" fmla="*/ 376 w 86"/>
              <a:gd name="T57" fmla="*/ 52 h 85"/>
              <a:gd name="T58" fmla="*/ 346 w 86"/>
              <a:gd name="T59" fmla="*/ 35 h 85"/>
              <a:gd name="T60" fmla="*/ 311 w 86"/>
              <a:gd name="T61" fmla="*/ 16 h 85"/>
              <a:gd name="T62" fmla="*/ 265 w 86"/>
              <a:gd name="T63" fmla="*/ 0 h 85"/>
              <a:gd name="T64" fmla="*/ 219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3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2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3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3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4" y="50"/>
                </a:lnTo>
                <a:lnTo>
                  <a:pt x="86" y="42"/>
                </a:lnTo>
                <a:lnTo>
                  <a:pt x="84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3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7" name="Shape 2157"/>
          <p:cNvSpPr>
            <a:spLocks noChangeAspect="1"/>
          </p:cNvSpPr>
          <p:nvPr/>
        </p:nvSpPr>
        <p:spPr bwMode="auto">
          <a:xfrm>
            <a:off x="4097095" y="2918901"/>
            <a:ext cx="158166" cy="155432"/>
          </a:xfrm>
          <a:custGeom>
            <a:avLst/>
            <a:gdLst>
              <a:gd name="T0" fmla="*/ 219 w 86"/>
              <a:gd name="T1" fmla="*/ 0 h 85"/>
              <a:gd name="T2" fmla="*/ 176 w 86"/>
              <a:gd name="T3" fmla="*/ 0 h 85"/>
              <a:gd name="T4" fmla="*/ 134 w 86"/>
              <a:gd name="T5" fmla="*/ 16 h 85"/>
              <a:gd name="T6" fmla="*/ 99 w 86"/>
              <a:gd name="T7" fmla="*/ 35 h 85"/>
              <a:gd name="T8" fmla="*/ 66 w 86"/>
              <a:gd name="T9" fmla="*/ 52 h 85"/>
              <a:gd name="T10" fmla="*/ 42 w 86"/>
              <a:gd name="T11" fmla="*/ 89 h 85"/>
              <a:gd name="T12" fmla="*/ 21 w 86"/>
              <a:gd name="T13" fmla="*/ 127 h 85"/>
              <a:gd name="T14" fmla="*/ 12 w 86"/>
              <a:gd name="T15" fmla="*/ 162 h 85"/>
              <a:gd name="T16" fmla="*/ 0 w 86"/>
              <a:gd name="T17" fmla="*/ 210 h 85"/>
              <a:gd name="T18" fmla="*/ 12 w 86"/>
              <a:gd name="T19" fmla="*/ 247 h 85"/>
              <a:gd name="T20" fmla="*/ 21 w 86"/>
              <a:gd name="T21" fmla="*/ 294 h 85"/>
              <a:gd name="T22" fmla="*/ 42 w 86"/>
              <a:gd name="T23" fmla="*/ 323 h 85"/>
              <a:gd name="T24" fmla="*/ 66 w 86"/>
              <a:gd name="T25" fmla="*/ 358 h 85"/>
              <a:gd name="T26" fmla="*/ 99 w 86"/>
              <a:gd name="T27" fmla="*/ 387 h 85"/>
              <a:gd name="T28" fmla="*/ 134 w 86"/>
              <a:gd name="T29" fmla="*/ 409 h 85"/>
              <a:gd name="T30" fmla="*/ 176 w 86"/>
              <a:gd name="T31" fmla="*/ 422 h 85"/>
              <a:gd name="T32" fmla="*/ 219 w 86"/>
              <a:gd name="T33" fmla="*/ 422 h 85"/>
              <a:gd name="T34" fmla="*/ 265 w 86"/>
              <a:gd name="T35" fmla="*/ 422 h 85"/>
              <a:gd name="T36" fmla="*/ 311 w 86"/>
              <a:gd name="T37" fmla="*/ 409 h 85"/>
              <a:gd name="T38" fmla="*/ 346 w 86"/>
              <a:gd name="T39" fmla="*/ 387 h 85"/>
              <a:gd name="T40" fmla="*/ 376 w 86"/>
              <a:gd name="T41" fmla="*/ 358 h 85"/>
              <a:gd name="T42" fmla="*/ 411 w 86"/>
              <a:gd name="T43" fmla="*/ 323 h 85"/>
              <a:gd name="T44" fmla="*/ 424 w 86"/>
              <a:gd name="T45" fmla="*/ 294 h 85"/>
              <a:gd name="T46" fmla="*/ 434 w 86"/>
              <a:gd name="T47" fmla="*/ 247 h 85"/>
              <a:gd name="T48" fmla="*/ 440 w 86"/>
              <a:gd name="T49" fmla="*/ 210 h 85"/>
              <a:gd name="T50" fmla="*/ 434 w 86"/>
              <a:gd name="T51" fmla="*/ 162 h 85"/>
              <a:gd name="T52" fmla="*/ 424 w 86"/>
              <a:gd name="T53" fmla="*/ 127 h 85"/>
              <a:gd name="T54" fmla="*/ 411 w 86"/>
              <a:gd name="T55" fmla="*/ 89 h 85"/>
              <a:gd name="T56" fmla="*/ 376 w 86"/>
              <a:gd name="T57" fmla="*/ 52 h 85"/>
              <a:gd name="T58" fmla="*/ 346 w 86"/>
              <a:gd name="T59" fmla="*/ 35 h 85"/>
              <a:gd name="T60" fmla="*/ 311 w 86"/>
              <a:gd name="T61" fmla="*/ 16 h 85"/>
              <a:gd name="T62" fmla="*/ 265 w 86"/>
              <a:gd name="T63" fmla="*/ 0 h 85"/>
              <a:gd name="T64" fmla="*/ 219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3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2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3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3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4" y="50"/>
                </a:lnTo>
                <a:lnTo>
                  <a:pt x="86" y="42"/>
                </a:lnTo>
                <a:lnTo>
                  <a:pt x="84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3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8" name="Shape 2158"/>
          <p:cNvSpPr>
            <a:spLocks noChangeAspect="1"/>
          </p:cNvSpPr>
          <p:nvPr/>
        </p:nvSpPr>
        <p:spPr bwMode="auto">
          <a:xfrm>
            <a:off x="4440021" y="2560428"/>
            <a:ext cx="153967" cy="159633"/>
          </a:xfrm>
          <a:custGeom>
            <a:avLst/>
            <a:gdLst>
              <a:gd name="T0" fmla="*/ 216 w 84"/>
              <a:gd name="T1" fmla="*/ 0 h 86"/>
              <a:gd name="T2" fmla="*/ 173 w 84"/>
              <a:gd name="T3" fmla="*/ 0 h 86"/>
              <a:gd name="T4" fmla="*/ 132 w 84"/>
              <a:gd name="T5" fmla="*/ 21 h 86"/>
              <a:gd name="T6" fmla="*/ 85 w 84"/>
              <a:gd name="T7" fmla="*/ 36 h 86"/>
              <a:gd name="T8" fmla="*/ 65 w 84"/>
              <a:gd name="T9" fmla="*/ 70 h 86"/>
              <a:gd name="T10" fmla="*/ 29 w 84"/>
              <a:gd name="T11" fmla="*/ 102 h 86"/>
              <a:gd name="T12" fmla="*/ 12 w 84"/>
              <a:gd name="T13" fmla="*/ 141 h 86"/>
              <a:gd name="T14" fmla="*/ 0 w 84"/>
              <a:gd name="T15" fmla="*/ 187 h 86"/>
              <a:gd name="T16" fmla="*/ 0 w 84"/>
              <a:gd name="T17" fmla="*/ 236 h 86"/>
              <a:gd name="T18" fmla="*/ 0 w 84"/>
              <a:gd name="T19" fmla="*/ 281 h 86"/>
              <a:gd name="T20" fmla="*/ 12 w 84"/>
              <a:gd name="T21" fmla="*/ 314 h 86"/>
              <a:gd name="T22" fmla="*/ 29 w 84"/>
              <a:gd name="T23" fmla="*/ 363 h 86"/>
              <a:gd name="T24" fmla="*/ 65 w 84"/>
              <a:gd name="T25" fmla="*/ 399 h 86"/>
              <a:gd name="T26" fmla="*/ 85 w 84"/>
              <a:gd name="T27" fmla="*/ 423 h 86"/>
              <a:gd name="T28" fmla="*/ 132 w 84"/>
              <a:gd name="T29" fmla="*/ 444 h 86"/>
              <a:gd name="T30" fmla="*/ 173 w 84"/>
              <a:gd name="T31" fmla="*/ 453 h 86"/>
              <a:gd name="T32" fmla="*/ 216 w 84"/>
              <a:gd name="T33" fmla="*/ 465 h 86"/>
              <a:gd name="T34" fmla="*/ 262 w 84"/>
              <a:gd name="T35" fmla="*/ 453 h 86"/>
              <a:gd name="T36" fmla="*/ 295 w 84"/>
              <a:gd name="T37" fmla="*/ 444 h 86"/>
              <a:gd name="T38" fmla="*/ 339 w 84"/>
              <a:gd name="T39" fmla="*/ 423 h 86"/>
              <a:gd name="T40" fmla="*/ 371 w 84"/>
              <a:gd name="T41" fmla="*/ 399 h 86"/>
              <a:gd name="T42" fmla="*/ 393 w 84"/>
              <a:gd name="T43" fmla="*/ 363 h 86"/>
              <a:gd name="T44" fmla="*/ 411 w 84"/>
              <a:gd name="T45" fmla="*/ 314 h 86"/>
              <a:gd name="T46" fmla="*/ 423 w 84"/>
              <a:gd name="T47" fmla="*/ 281 h 86"/>
              <a:gd name="T48" fmla="*/ 423 w 84"/>
              <a:gd name="T49" fmla="*/ 236 h 86"/>
              <a:gd name="T50" fmla="*/ 423 w 84"/>
              <a:gd name="T51" fmla="*/ 187 h 86"/>
              <a:gd name="T52" fmla="*/ 411 w 84"/>
              <a:gd name="T53" fmla="*/ 141 h 86"/>
              <a:gd name="T54" fmla="*/ 393 w 84"/>
              <a:gd name="T55" fmla="*/ 102 h 86"/>
              <a:gd name="T56" fmla="*/ 371 w 84"/>
              <a:gd name="T57" fmla="*/ 70 h 86"/>
              <a:gd name="T58" fmla="*/ 339 w 84"/>
              <a:gd name="T59" fmla="*/ 36 h 86"/>
              <a:gd name="T60" fmla="*/ 295 w 84"/>
              <a:gd name="T61" fmla="*/ 21 h 86"/>
              <a:gd name="T62" fmla="*/ 262 w 84"/>
              <a:gd name="T63" fmla="*/ 0 h 86"/>
              <a:gd name="T64" fmla="*/ 216 w 84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6"/>
              <a:gd name="T101" fmla="*/ 84 w 84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6">
                <a:moveTo>
                  <a:pt x="43" y="0"/>
                </a:moveTo>
                <a:lnTo>
                  <a:pt x="34" y="0"/>
                </a:lnTo>
                <a:lnTo>
                  <a:pt x="26" y="4"/>
                </a:lnTo>
                <a:lnTo>
                  <a:pt x="17" y="6"/>
                </a:lnTo>
                <a:lnTo>
                  <a:pt x="13" y="13"/>
                </a:lnTo>
                <a:lnTo>
                  <a:pt x="6" y="19"/>
                </a:lnTo>
                <a:lnTo>
                  <a:pt x="2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2" y="58"/>
                </a:lnTo>
                <a:lnTo>
                  <a:pt x="6" y="67"/>
                </a:lnTo>
                <a:lnTo>
                  <a:pt x="13" y="73"/>
                </a:lnTo>
                <a:lnTo>
                  <a:pt x="17" y="78"/>
                </a:lnTo>
                <a:lnTo>
                  <a:pt x="26" y="82"/>
                </a:lnTo>
                <a:lnTo>
                  <a:pt x="34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8"/>
                </a:lnTo>
                <a:lnTo>
                  <a:pt x="73" y="73"/>
                </a:lnTo>
                <a:lnTo>
                  <a:pt x="78" y="67"/>
                </a:lnTo>
                <a:lnTo>
                  <a:pt x="82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3" y="13"/>
                </a:lnTo>
                <a:lnTo>
                  <a:pt x="67" y="6"/>
                </a:lnTo>
                <a:lnTo>
                  <a:pt x="58" y="4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29" name="Shape 2159"/>
          <p:cNvSpPr>
            <a:spLocks noChangeAspect="1"/>
          </p:cNvSpPr>
          <p:nvPr/>
        </p:nvSpPr>
        <p:spPr bwMode="auto">
          <a:xfrm>
            <a:off x="4440021" y="2560428"/>
            <a:ext cx="153967" cy="159633"/>
          </a:xfrm>
          <a:custGeom>
            <a:avLst/>
            <a:gdLst>
              <a:gd name="T0" fmla="*/ 216 w 84"/>
              <a:gd name="T1" fmla="*/ 0 h 86"/>
              <a:gd name="T2" fmla="*/ 173 w 84"/>
              <a:gd name="T3" fmla="*/ 0 h 86"/>
              <a:gd name="T4" fmla="*/ 132 w 84"/>
              <a:gd name="T5" fmla="*/ 21 h 86"/>
              <a:gd name="T6" fmla="*/ 85 w 84"/>
              <a:gd name="T7" fmla="*/ 36 h 86"/>
              <a:gd name="T8" fmla="*/ 65 w 84"/>
              <a:gd name="T9" fmla="*/ 70 h 86"/>
              <a:gd name="T10" fmla="*/ 29 w 84"/>
              <a:gd name="T11" fmla="*/ 102 h 86"/>
              <a:gd name="T12" fmla="*/ 12 w 84"/>
              <a:gd name="T13" fmla="*/ 141 h 86"/>
              <a:gd name="T14" fmla="*/ 0 w 84"/>
              <a:gd name="T15" fmla="*/ 187 h 86"/>
              <a:gd name="T16" fmla="*/ 0 w 84"/>
              <a:gd name="T17" fmla="*/ 236 h 86"/>
              <a:gd name="T18" fmla="*/ 0 w 84"/>
              <a:gd name="T19" fmla="*/ 281 h 86"/>
              <a:gd name="T20" fmla="*/ 12 w 84"/>
              <a:gd name="T21" fmla="*/ 314 h 86"/>
              <a:gd name="T22" fmla="*/ 29 w 84"/>
              <a:gd name="T23" fmla="*/ 363 h 86"/>
              <a:gd name="T24" fmla="*/ 65 w 84"/>
              <a:gd name="T25" fmla="*/ 399 h 86"/>
              <a:gd name="T26" fmla="*/ 85 w 84"/>
              <a:gd name="T27" fmla="*/ 423 h 86"/>
              <a:gd name="T28" fmla="*/ 132 w 84"/>
              <a:gd name="T29" fmla="*/ 444 h 86"/>
              <a:gd name="T30" fmla="*/ 173 w 84"/>
              <a:gd name="T31" fmla="*/ 453 h 86"/>
              <a:gd name="T32" fmla="*/ 216 w 84"/>
              <a:gd name="T33" fmla="*/ 465 h 86"/>
              <a:gd name="T34" fmla="*/ 262 w 84"/>
              <a:gd name="T35" fmla="*/ 453 h 86"/>
              <a:gd name="T36" fmla="*/ 295 w 84"/>
              <a:gd name="T37" fmla="*/ 444 h 86"/>
              <a:gd name="T38" fmla="*/ 339 w 84"/>
              <a:gd name="T39" fmla="*/ 423 h 86"/>
              <a:gd name="T40" fmla="*/ 371 w 84"/>
              <a:gd name="T41" fmla="*/ 399 h 86"/>
              <a:gd name="T42" fmla="*/ 393 w 84"/>
              <a:gd name="T43" fmla="*/ 363 h 86"/>
              <a:gd name="T44" fmla="*/ 411 w 84"/>
              <a:gd name="T45" fmla="*/ 314 h 86"/>
              <a:gd name="T46" fmla="*/ 423 w 84"/>
              <a:gd name="T47" fmla="*/ 281 h 86"/>
              <a:gd name="T48" fmla="*/ 423 w 84"/>
              <a:gd name="T49" fmla="*/ 236 h 86"/>
              <a:gd name="T50" fmla="*/ 423 w 84"/>
              <a:gd name="T51" fmla="*/ 187 h 86"/>
              <a:gd name="T52" fmla="*/ 411 w 84"/>
              <a:gd name="T53" fmla="*/ 141 h 86"/>
              <a:gd name="T54" fmla="*/ 393 w 84"/>
              <a:gd name="T55" fmla="*/ 102 h 86"/>
              <a:gd name="T56" fmla="*/ 371 w 84"/>
              <a:gd name="T57" fmla="*/ 70 h 86"/>
              <a:gd name="T58" fmla="*/ 339 w 84"/>
              <a:gd name="T59" fmla="*/ 36 h 86"/>
              <a:gd name="T60" fmla="*/ 295 w 84"/>
              <a:gd name="T61" fmla="*/ 21 h 86"/>
              <a:gd name="T62" fmla="*/ 262 w 84"/>
              <a:gd name="T63" fmla="*/ 0 h 86"/>
              <a:gd name="T64" fmla="*/ 216 w 84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6"/>
              <a:gd name="T101" fmla="*/ 84 w 84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6">
                <a:moveTo>
                  <a:pt x="43" y="0"/>
                </a:moveTo>
                <a:lnTo>
                  <a:pt x="34" y="0"/>
                </a:lnTo>
                <a:lnTo>
                  <a:pt x="26" y="4"/>
                </a:lnTo>
                <a:lnTo>
                  <a:pt x="17" y="6"/>
                </a:lnTo>
                <a:lnTo>
                  <a:pt x="13" y="13"/>
                </a:lnTo>
                <a:lnTo>
                  <a:pt x="6" y="19"/>
                </a:lnTo>
                <a:lnTo>
                  <a:pt x="2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2" y="58"/>
                </a:lnTo>
                <a:lnTo>
                  <a:pt x="6" y="67"/>
                </a:lnTo>
                <a:lnTo>
                  <a:pt x="13" y="73"/>
                </a:lnTo>
                <a:lnTo>
                  <a:pt x="17" y="78"/>
                </a:lnTo>
                <a:lnTo>
                  <a:pt x="26" y="82"/>
                </a:lnTo>
                <a:lnTo>
                  <a:pt x="34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8"/>
                </a:lnTo>
                <a:lnTo>
                  <a:pt x="73" y="73"/>
                </a:lnTo>
                <a:lnTo>
                  <a:pt x="78" y="67"/>
                </a:lnTo>
                <a:lnTo>
                  <a:pt x="82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3" y="13"/>
                </a:lnTo>
                <a:lnTo>
                  <a:pt x="67" y="6"/>
                </a:lnTo>
                <a:lnTo>
                  <a:pt x="58" y="4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0" name="Shape 2160"/>
          <p:cNvSpPr>
            <a:spLocks noChangeAspect="1"/>
          </p:cNvSpPr>
          <p:nvPr/>
        </p:nvSpPr>
        <p:spPr bwMode="auto">
          <a:xfrm>
            <a:off x="4463815" y="2794276"/>
            <a:ext cx="158166" cy="161033"/>
          </a:xfrm>
          <a:custGeom>
            <a:avLst/>
            <a:gdLst>
              <a:gd name="T0" fmla="*/ 219 w 86"/>
              <a:gd name="T1" fmla="*/ 0 h 87"/>
              <a:gd name="T2" fmla="*/ 176 w 86"/>
              <a:gd name="T3" fmla="*/ 16 h 87"/>
              <a:gd name="T4" fmla="*/ 134 w 86"/>
              <a:gd name="T5" fmla="*/ 28 h 87"/>
              <a:gd name="T6" fmla="*/ 99 w 86"/>
              <a:gd name="T7" fmla="*/ 49 h 87"/>
              <a:gd name="T8" fmla="*/ 66 w 86"/>
              <a:gd name="T9" fmla="*/ 66 h 87"/>
              <a:gd name="T10" fmla="*/ 32 w 86"/>
              <a:gd name="T11" fmla="*/ 103 h 87"/>
              <a:gd name="T12" fmla="*/ 21 w 86"/>
              <a:gd name="T13" fmla="*/ 136 h 87"/>
              <a:gd name="T14" fmla="*/ 0 w 86"/>
              <a:gd name="T15" fmla="*/ 186 h 87"/>
              <a:gd name="T16" fmla="*/ 0 w 86"/>
              <a:gd name="T17" fmla="*/ 235 h 87"/>
              <a:gd name="T18" fmla="*/ 0 w 86"/>
              <a:gd name="T19" fmla="*/ 278 h 87"/>
              <a:gd name="T20" fmla="*/ 21 w 86"/>
              <a:gd name="T21" fmla="*/ 325 h 87"/>
              <a:gd name="T22" fmla="*/ 32 w 86"/>
              <a:gd name="T23" fmla="*/ 360 h 87"/>
              <a:gd name="T24" fmla="*/ 66 w 86"/>
              <a:gd name="T25" fmla="*/ 397 h 87"/>
              <a:gd name="T26" fmla="*/ 99 w 86"/>
              <a:gd name="T27" fmla="*/ 428 h 87"/>
              <a:gd name="T28" fmla="*/ 134 w 86"/>
              <a:gd name="T29" fmla="*/ 444 h 87"/>
              <a:gd name="T30" fmla="*/ 176 w 86"/>
              <a:gd name="T31" fmla="*/ 452 h 87"/>
              <a:gd name="T32" fmla="*/ 219 w 86"/>
              <a:gd name="T33" fmla="*/ 465 h 87"/>
              <a:gd name="T34" fmla="*/ 265 w 86"/>
              <a:gd name="T35" fmla="*/ 452 h 87"/>
              <a:gd name="T36" fmla="*/ 297 w 86"/>
              <a:gd name="T37" fmla="*/ 444 h 87"/>
              <a:gd name="T38" fmla="*/ 346 w 86"/>
              <a:gd name="T39" fmla="*/ 428 h 87"/>
              <a:gd name="T40" fmla="*/ 376 w 86"/>
              <a:gd name="T41" fmla="*/ 397 h 87"/>
              <a:gd name="T42" fmla="*/ 399 w 86"/>
              <a:gd name="T43" fmla="*/ 360 h 87"/>
              <a:gd name="T44" fmla="*/ 424 w 86"/>
              <a:gd name="T45" fmla="*/ 325 h 87"/>
              <a:gd name="T46" fmla="*/ 434 w 86"/>
              <a:gd name="T47" fmla="*/ 278 h 87"/>
              <a:gd name="T48" fmla="*/ 440 w 86"/>
              <a:gd name="T49" fmla="*/ 235 h 87"/>
              <a:gd name="T50" fmla="*/ 434 w 86"/>
              <a:gd name="T51" fmla="*/ 186 h 87"/>
              <a:gd name="T52" fmla="*/ 424 w 86"/>
              <a:gd name="T53" fmla="*/ 136 h 87"/>
              <a:gd name="T54" fmla="*/ 399 w 86"/>
              <a:gd name="T55" fmla="*/ 103 h 87"/>
              <a:gd name="T56" fmla="*/ 376 w 86"/>
              <a:gd name="T57" fmla="*/ 66 h 87"/>
              <a:gd name="T58" fmla="*/ 346 w 86"/>
              <a:gd name="T59" fmla="*/ 49 h 87"/>
              <a:gd name="T60" fmla="*/ 297 w 86"/>
              <a:gd name="T61" fmla="*/ 28 h 87"/>
              <a:gd name="T62" fmla="*/ 265 w 86"/>
              <a:gd name="T63" fmla="*/ 16 h 87"/>
              <a:gd name="T64" fmla="*/ 219 w 86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7"/>
              <a:gd name="T101" fmla="*/ 86 w 86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7">
                <a:moveTo>
                  <a:pt x="43" y="0"/>
                </a:moveTo>
                <a:lnTo>
                  <a:pt x="34" y="3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3"/>
                </a:lnTo>
                <a:lnTo>
                  <a:pt x="34" y="85"/>
                </a:lnTo>
                <a:lnTo>
                  <a:pt x="43" y="87"/>
                </a:lnTo>
                <a:lnTo>
                  <a:pt x="52" y="85"/>
                </a:lnTo>
                <a:lnTo>
                  <a:pt x="58" y="83"/>
                </a:lnTo>
                <a:lnTo>
                  <a:pt x="67" y="80"/>
                </a:lnTo>
                <a:lnTo>
                  <a:pt x="73" y="74"/>
                </a:lnTo>
                <a:lnTo>
                  <a:pt x="78" y="67"/>
                </a:lnTo>
                <a:lnTo>
                  <a:pt x="82" y="61"/>
                </a:lnTo>
                <a:lnTo>
                  <a:pt x="84" y="52"/>
                </a:lnTo>
                <a:lnTo>
                  <a:pt x="86" y="44"/>
                </a:lnTo>
                <a:lnTo>
                  <a:pt x="84" y="35"/>
                </a:lnTo>
                <a:lnTo>
                  <a:pt x="82" y="26"/>
                </a:lnTo>
                <a:lnTo>
                  <a:pt x="78" y="20"/>
                </a:lnTo>
                <a:lnTo>
                  <a:pt x="73" y="13"/>
                </a:lnTo>
                <a:lnTo>
                  <a:pt x="67" y="9"/>
                </a:lnTo>
                <a:lnTo>
                  <a:pt x="58" y="5"/>
                </a:lnTo>
                <a:lnTo>
                  <a:pt x="52" y="3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1" name="Shape 2161"/>
          <p:cNvSpPr>
            <a:spLocks noChangeAspect="1"/>
          </p:cNvSpPr>
          <p:nvPr/>
        </p:nvSpPr>
        <p:spPr bwMode="auto">
          <a:xfrm>
            <a:off x="4463815" y="2794276"/>
            <a:ext cx="158166" cy="161033"/>
          </a:xfrm>
          <a:custGeom>
            <a:avLst/>
            <a:gdLst>
              <a:gd name="T0" fmla="*/ 219 w 86"/>
              <a:gd name="T1" fmla="*/ 0 h 87"/>
              <a:gd name="T2" fmla="*/ 176 w 86"/>
              <a:gd name="T3" fmla="*/ 16 h 87"/>
              <a:gd name="T4" fmla="*/ 134 w 86"/>
              <a:gd name="T5" fmla="*/ 28 h 87"/>
              <a:gd name="T6" fmla="*/ 99 w 86"/>
              <a:gd name="T7" fmla="*/ 49 h 87"/>
              <a:gd name="T8" fmla="*/ 66 w 86"/>
              <a:gd name="T9" fmla="*/ 66 h 87"/>
              <a:gd name="T10" fmla="*/ 32 w 86"/>
              <a:gd name="T11" fmla="*/ 103 h 87"/>
              <a:gd name="T12" fmla="*/ 21 w 86"/>
              <a:gd name="T13" fmla="*/ 136 h 87"/>
              <a:gd name="T14" fmla="*/ 0 w 86"/>
              <a:gd name="T15" fmla="*/ 186 h 87"/>
              <a:gd name="T16" fmla="*/ 0 w 86"/>
              <a:gd name="T17" fmla="*/ 235 h 87"/>
              <a:gd name="T18" fmla="*/ 0 w 86"/>
              <a:gd name="T19" fmla="*/ 278 h 87"/>
              <a:gd name="T20" fmla="*/ 21 w 86"/>
              <a:gd name="T21" fmla="*/ 325 h 87"/>
              <a:gd name="T22" fmla="*/ 32 w 86"/>
              <a:gd name="T23" fmla="*/ 360 h 87"/>
              <a:gd name="T24" fmla="*/ 66 w 86"/>
              <a:gd name="T25" fmla="*/ 397 h 87"/>
              <a:gd name="T26" fmla="*/ 99 w 86"/>
              <a:gd name="T27" fmla="*/ 428 h 87"/>
              <a:gd name="T28" fmla="*/ 134 w 86"/>
              <a:gd name="T29" fmla="*/ 444 h 87"/>
              <a:gd name="T30" fmla="*/ 176 w 86"/>
              <a:gd name="T31" fmla="*/ 452 h 87"/>
              <a:gd name="T32" fmla="*/ 219 w 86"/>
              <a:gd name="T33" fmla="*/ 465 h 87"/>
              <a:gd name="T34" fmla="*/ 265 w 86"/>
              <a:gd name="T35" fmla="*/ 452 h 87"/>
              <a:gd name="T36" fmla="*/ 297 w 86"/>
              <a:gd name="T37" fmla="*/ 444 h 87"/>
              <a:gd name="T38" fmla="*/ 346 w 86"/>
              <a:gd name="T39" fmla="*/ 428 h 87"/>
              <a:gd name="T40" fmla="*/ 376 w 86"/>
              <a:gd name="T41" fmla="*/ 397 h 87"/>
              <a:gd name="T42" fmla="*/ 399 w 86"/>
              <a:gd name="T43" fmla="*/ 360 h 87"/>
              <a:gd name="T44" fmla="*/ 424 w 86"/>
              <a:gd name="T45" fmla="*/ 325 h 87"/>
              <a:gd name="T46" fmla="*/ 434 w 86"/>
              <a:gd name="T47" fmla="*/ 278 h 87"/>
              <a:gd name="T48" fmla="*/ 440 w 86"/>
              <a:gd name="T49" fmla="*/ 235 h 87"/>
              <a:gd name="T50" fmla="*/ 434 w 86"/>
              <a:gd name="T51" fmla="*/ 186 h 87"/>
              <a:gd name="T52" fmla="*/ 424 w 86"/>
              <a:gd name="T53" fmla="*/ 136 h 87"/>
              <a:gd name="T54" fmla="*/ 399 w 86"/>
              <a:gd name="T55" fmla="*/ 103 h 87"/>
              <a:gd name="T56" fmla="*/ 376 w 86"/>
              <a:gd name="T57" fmla="*/ 66 h 87"/>
              <a:gd name="T58" fmla="*/ 346 w 86"/>
              <a:gd name="T59" fmla="*/ 49 h 87"/>
              <a:gd name="T60" fmla="*/ 297 w 86"/>
              <a:gd name="T61" fmla="*/ 28 h 87"/>
              <a:gd name="T62" fmla="*/ 265 w 86"/>
              <a:gd name="T63" fmla="*/ 16 h 87"/>
              <a:gd name="T64" fmla="*/ 219 w 86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7"/>
              <a:gd name="T101" fmla="*/ 86 w 86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7">
                <a:moveTo>
                  <a:pt x="43" y="0"/>
                </a:moveTo>
                <a:lnTo>
                  <a:pt x="34" y="3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3"/>
                </a:lnTo>
                <a:lnTo>
                  <a:pt x="34" y="85"/>
                </a:lnTo>
                <a:lnTo>
                  <a:pt x="43" y="87"/>
                </a:lnTo>
                <a:lnTo>
                  <a:pt x="52" y="85"/>
                </a:lnTo>
                <a:lnTo>
                  <a:pt x="58" y="83"/>
                </a:lnTo>
                <a:lnTo>
                  <a:pt x="67" y="80"/>
                </a:lnTo>
                <a:lnTo>
                  <a:pt x="73" y="74"/>
                </a:lnTo>
                <a:lnTo>
                  <a:pt x="78" y="67"/>
                </a:lnTo>
                <a:lnTo>
                  <a:pt x="82" y="61"/>
                </a:lnTo>
                <a:lnTo>
                  <a:pt x="84" y="52"/>
                </a:lnTo>
                <a:lnTo>
                  <a:pt x="86" y="44"/>
                </a:lnTo>
                <a:lnTo>
                  <a:pt x="84" y="35"/>
                </a:lnTo>
                <a:lnTo>
                  <a:pt x="82" y="26"/>
                </a:lnTo>
                <a:lnTo>
                  <a:pt x="78" y="20"/>
                </a:lnTo>
                <a:lnTo>
                  <a:pt x="73" y="13"/>
                </a:lnTo>
                <a:lnTo>
                  <a:pt x="67" y="9"/>
                </a:lnTo>
                <a:lnTo>
                  <a:pt x="58" y="5"/>
                </a:lnTo>
                <a:lnTo>
                  <a:pt x="52" y="3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2" name="Shape 2162"/>
          <p:cNvSpPr>
            <a:spLocks noChangeAspect="1"/>
          </p:cNvSpPr>
          <p:nvPr/>
        </p:nvSpPr>
        <p:spPr bwMode="auto">
          <a:xfrm>
            <a:off x="3948727" y="2605237"/>
            <a:ext cx="152567" cy="154032"/>
          </a:xfrm>
          <a:custGeom>
            <a:avLst/>
            <a:gdLst>
              <a:gd name="T0" fmla="*/ 215 w 83"/>
              <a:gd name="T1" fmla="*/ 0 h 84"/>
              <a:gd name="T2" fmla="*/ 167 w 83"/>
              <a:gd name="T3" fmla="*/ 12 h 84"/>
              <a:gd name="T4" fmla="*/ 133 w 83"/>
              <a:gd name="T5" fmla="*/ 21 h 84"/>
              <a:gd name="T6" fmla="*/ 95 w 83"/>
              <a:gd name="T7" fmla="*/ 38 h 84"/>
              <a:gd name="T8" fmla="*/ 55 w 83"/>
              <a:gd name="T9" fmla="*/ 65 h 84"/>
              <a:gd name="T10" fmla="*/ 37 w 83"/>
              <a:gd name="T11" fmla="*/ 96 h 84"/>
              <a:gd name="T12" fmla="*/ 16 w 83"/>
              <a:gd name="T13" fmla="*/ 132 h 84"/>
              <a:gd name="T14" fmla="*/ 0 w 83"/>
              <a:gd name="T15" fmla="*/ 173 h 84"/>
              <a:gd name="T16" fmla="*/ 0 w 83"/>
              <a:gd name="T17" fmla="*/ 216 h 84"/>
              <a:gd name="T18" fmla="*/ 0 w 83"/>
              <a:gd name="T19" fmla="*/ 262 h 84"/>
              <a:gd name="T20" fmla="*/ 16 w 83"/>
              <a:gd name="T21" fmla="*/ 295 h 84"/>
              <a:gd name="T22" fmla="*/ 37 w 83"/>
              <a:gd name="T23" fmla="*/ 339 h 84"/>
              <a:gd name="T24" fmla="*/ 55 w 83"/>
              <a:gd name="T25" fmla="*/ 360 h 84"/>
              <a:gd name="T26" fmla="*/ 95 w 83"/>
              <a:gd name="T27" fmla="*/ 389 h 84"/>
              <a:gd name="T28" fmla="*/ 133 w 83"/>
              <a:gd name="T29" fmla="*/ 411 h 84"/>
              <a:gd name="T30" fmla="*/ 167 w 83"/>
              <a:gd name="T31" fmla="*/ 423 h 84"/>
              <a:gd name="T32" fmla="*/ 215 w 83"/>
              <a:gd name="T33" fmla="*/ 423 h 84"/>
              <a:gd name="T34" fmla="*/ 259 w 83"/>
              <a:gd name="T35" fmla="*/ 423 h 84"/>
              <a:gd name="T36" fmla="*/ 302 w 83"/>
              <a:gd name="T37" fmla="*/ 411 h 84"/>
              <a:gd name="T38" fmla="*/ 332 w 83"/>
              <a:gd name="T39" fmla="*/ 389 h 84"/>
              <a:gd name="T40" fmla="*/ 370 w 83"/>
              <a:gd name="T41" fmla="*/ 360 h 84"/>
              <a:gd name="T42" fmla="*/ 390 w 83"/>
              <a:gd name="T43" fmla="*/ 339 h 84"/>
              <a:gd name="T44" fmla="*/ 414 w 83"/>
              <a:gd name="T45" fmla="*/ 295 h 84"/>
              <a:gd name="T46" fmla="*/ 425 w 83"/>
              <a:gd name="T47" fmla="*/ 262 h 84"/>
              <a:gd name="T48" fmla="*/ 425 w 83"/>
              <a:gd name="T49" fmla="*/ 216 h 84"/>
              <a:gd name="T50" fmla="*/ 425 w 83"/>
              <a:gd name="T51" fmla="*/ 173 h 84"/>
              <a:gd name="T52" fmla="*/ 414 w 83"/>
              <a:gd name="T53" fmla="*/ 132 h 84"/>
              <a:gd name="T54" fmla="*/ 390 w 83"/>
              <a:gd name="T55" fmla="*/ 96 h 84"/>
              <a:gd name="T56" fmla="*/ 370 w 83"/>
              <a:gd name="T57" fmla="*/ 65 h 84"/>
              <a:gd name="T58" fmla="*/ 332 w 83"/>
              <a:gd name="T59" fmla="*/ 38 h 84"/>
              <a:gd name="T60" fmla="*/ 302 w 83"/>
              <a:gd name="T61" fmla="*/ 21 h 84"/>
              <a:gd name="T62" fmla="*/ 259 w 83"/>
              <a:gd name="T63" fmla="*/ 12 h 84"/>
              <a:gd name="T64" fmla="*/ 215 w 83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4"/>
              <a:gd name="T101" fmla="*/ 83 w 83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4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8"/>
                </a:lnTo>
                <a:lnTo>
                  <a:pt x="11" y="13"/>
                </a:lnTo>
                <a:lnTo>
                  <a:pt x="7" y="19"/>
                </a:lnTo>
                <a:lnTo>
                  <a:pt x="3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3" y="58"/>
                </a:lnTo>
                <a:lnTo>
                  <a:pt x="7" y="67"/>
                </a:lnTo>
                <a:lnTo>
                  <a:pt x="11" y="71"/>
                </a:lnTo>
                <a:lnTo>
                  <a:pt x="18" y="77"/>
                </a:lnTo>
                <a:lnTo>
                  <a:pt x="26" y="82"/>
                </a:lnTo>
                <a:lnTo>
                  <a:pt x="33" y="84"/>
                </a:lnTo>
                <a:lnTo>
                  <a:pt x="42" y="84"/>
                </a:lnTo>
                <a:lnTo>
                  <a:pt x="50" y="84"/>
                </a:lnTo>
                <a:lnTo>
                  <a:pt x="59" y="82"/>
                </a:lnTo>
                <a:lnTo>
                  <a:pt x="65" y="77"/>
                </a:lnTo>
                <a:lnTo>
                  <a:pt x="72" y="71"/>
                </a:lnTo>
                <a:lnTo>
                  <a:pt x="76" y="67"/>
                </a:lnTo>
                <a:lnTo>
                  <a:pt x="81" y="58"/>
                </a:lnTo>
                <a:lnTo>
                  <a:pt x="83" y="52"/>
                </a:lnTo>
                <a:lnTo>
                  <a:pt x="83" y="43"/>
                </a:lnTo>
                <a:lnTo>
                  <a:pt x="83" y="34"/>
                </a:lnTo>
                <a:lnTo>
                  <a:pt x="81" y="26"/>
                </a:lnTo>
                <a:lnTo>
                  <a:pt x="76" y="19"/>
                </a:lnTo>
                <a:lnTo>
                  <a:pt x="72" y="13"/>
                </a:lnTo>
                <a:lnTo>
                  <a:pt x="65" y="8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3" name="Shape 2163"/>
          <p:cNvSpPr>
            <a:spLocks noChangeAspect="1"/>
          </p:cNvSpPr>
          <p:nvPr/>
        </p:nvSpPr>
        <p:spPr bwMode="auto">
          <a:xfrm>
            <a:off x="3948727" y="2605237"/>
            <a:ext cx="152567" cy="154032"/>
          </a:xfrm>
          <a:custGeom>
            <a:avLst/>
            <a:gdLst>
              <a:gd name="T0" fmla="*/ 215 w 83"/>
              <a:gd name="T1" fmla="*/ 0 h 84"/>
              <a:gd name="T2" fmla="*/ 167 w 83"/>
              <a:gd name="T3" fmla="*/ 12 h 84"/>
              <a:gd name="T4" fmla="*/ 133 w 83"/>
              <a:gd name="T5" fmla="*/ 21 h 84"/>
              <a:gd name="T6" fmla="*/ 95 w 83"/>
              <a:gd name="T7" fmla="*/ 38 h 84"/>
              <a:gd name="T8" fmla="*/ 55 w 83"/>
              <a:gd name="T9" fmla="*/ 65 h 84"/>
              <a:gd name="T10" fmla="*/ 37 w 83"/>
              <a:gd name="T11" fmla="*/ 96 h 84"/>
              <a:gd name="T12" fmla="*/ 16 w 83"/>
              <a:gd name="T13" fmla="*/ 132 h 84"/>
              <a:gd name="T14" fmla="*/ 0 w 83"/>
              <a:gd name="T15" fmla="*/ 173 h 84"/>
              <a:gd name="T16" fmla="*/ 0 w 83"/>
              <a:gd name="T17" fmla="*/ 216 h 84"/>
              <a:gd name="T18" fmla="*/ 0 w 83"/>
              <a:gd name="T19" fmla="*/ 262 h 84"/>
              <a:gd name="T20" fmla="*/ 16 w 83"/>
              <a:gd name="T21" fmla="*/ 295 h 84"/>
              <a:gd name="T22" fmla="*/ 37 w 83"/>
              <a:gd name="T23" fmla="*/ 339 h 84"/>
              <a:gd name="T24" fmla="*/ 55 w 83"/>
              <a:gd name="T25" fmla="*/ 360 h 84"/>
              <a:gd name="T26" fmla="*/ 95 w 83"/>
              <a:gd name="T27" fmla="*/ 389 h 84"/>
              <a:gd name="T28" fmla="*/ 133 w 83"/>
              <a:gd name="T29" fmla="*/ 411 h 84"/>
              <a:gd name="T30" fmla="*/ 167 w 83"/>
              <a:gd name="T31" fmla="*/ 423 h 84"/>
              <a:gd name="T32" fmla="*/ 215 w 83"/>
              <a:gd name="T33" fmla="*/ 423 h 84"/>
              <a:gd name="T34" fmla="*/ 259 w 83"/>
              <a:gd name="T35" fmla="*/ 423 h 84"/>
              <a:gd name="T36" fmla="*/ 302 w 83"/>
              <a:gd name="T37" fmla="*/ 411 h 84"/>
              <a:gd name="T38" fmla="*/ 332 w 83"/>
              <a:gd name="T39" fmla="*/ 389 h 84"/>
              <a:gd name="T40" fmla="*/ 370 w 83"/>
              <a:gd name="T41" fmla="*/ 360 h 84"/>
              <a:gd name="T42" fmla="*/ 390 w 83"/>
              <a:gd name="T43" fmla="*/ 339 h 84"/>
              <a:gd name="T44" fmla="*/ 414 w 83"/>
              <a:gd name="T45" fmla="*/ 295 h 84"/>
              <a:gd name="T46" fmla="*/ 425 w 83"/>
              <a:gd name="T47" fmla="*/ 262 h 84"/>
              <a:gd name="T48" fmla="*/ 425 w 83"/>
              <a:gd name="T49" fmla="*/ 216 h 84"/>
              <a:gd name="T50" fmla="*/ 425 w 83"/>
              <a:gd name="T51" fmla="*/ 173 h 84"/>
              <a:gd name="T52" fmla="*/ 414 w 83"/>
              <a:gd name="T53" fmla="*/ 132 h 84"/>
              <a:gd name="T54" fmla="*/ 390 w 83"/>
              <a:gd name="T55" fmla="*/ 96 h 84"/>
              <a:gd name="T56" fmla="*/ 370 w 83"/>
              <a:gd name="T57" fmla="*/ 65 h 84"/>
              <a:gd name="T58" fmla="*/ 332 w 83"/>
              <a:gd name="T59" fmla="*/ 38 h 84"/>
              <a:gd name="T60" fmla="*/ 302 w 83"/>
              <a:gd name="T61" fmla="*/ 21 h 84"/>
              <a:gd name="T62" fmla="*/ 259 w 83"/>
              <a:gd name="T63" fmla="*/ 12 h 84"/>
              <a:gd name="T64" fmla="*/ 215 w 83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4"/>
              <a:gd name="T101" fmla="*/ 83 w 83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4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8"/>
                </a:lnTo>
                <a:lnTo>
                  <a:pt x="11" y="13"/>
                </a:lnTo>
                <a:lnTo>
                  <a:pt x="7" y="19"/>
                </a:lnTo>
                <a:lnTo>
                  <a:pt x="3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3" y="58"/>
                </a:lnTo>
                <a:lnTo>
                  <a:pt x="7" y="67"/>
                </a:lnTo>
                <a:lnTo>
                  <a:pt x="11" y="71"/>
                </a:lnTo>
                <a:lnTo>
                  <a:pt x="18" y="77"/>
                </a:lnTo>
                <a:lnTo>
                  <a:pt x="26" y="82"/>
                </a:lnTo>
                <a:lnTo>
                  <a:pt x="33" y="84"/>
                </a:lnTo>
                <a:lnTo>
                  <a:pt x="42" y="84"/>
                </a:lnTo>
                <a:lnTo>
                  <a:pt x="50" y="84"/>
                </a:lnTo>
                <a:lnTo>
                  <a:pt x="59" y="82"/>
                </a:lnTo>
                <a:lnTo>
                  <a:pt x="65" y="77"/>
                </a:lnTo>
                <a:lnTo>
                  <a:pt x="72" y="71"/>
                </a:lnTo>
                <a:lnTo>
                  <a:pt x="76" y="67"/>
                </a:lnTo>
                <a:lnTo>
                  <a:pt x="81" y="58"/>
                </a:lnTo>
                <a:lnTo>
                  <a:pt x="83" y="52"/>
                </a:lnTo>
                <a:lnTo>
                  <a:pt x="83" y="43"/>
                </a:lnTo>
                <a:lnTo>
                  <a:pt x="83" y="34"/>
                </a:lnTo>
                <a:lnTo>
                  <a:pt x="81" y="26"/>
                </a:lnTo>
                <a:lnTo>
                  <a:pt x="76" y="19"/>
                </a:lnTo>
                <a:lnTo>
                  <a:pt x="72" y="13"/>
                </a:lnTo>
                <a:lnTo>
                  <a:pt x="65" y="8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4" name="Shape 2164"/>
          <p:cNvSpPr>
            <a:spLocks noChangeAspect="1"/>
          </p:cNvSpPr>
          <p:nvPr/>
        </p:nvSpPr>
        <p:spPr bwMode="auto">
          <a:xfrm>
            <a:off x="3721976" y="2640244"/>
            <a:ext cx="156766" cy="151231"/>
          </a:xfrm>
          <a:custGeom>
            <a:avLst/>
            <a:gdLst>
              <a:gd name="T0" fmla="*/ 215 w 85"/>
              <a:gd name="T1" fmla="*/ 0 h 82"/>
              <a:gd name="T2" fmla="*/ 171 w 85"/>
              <a:gd name="T3" fmla="*/ 0 h 82"/>
              <a:gd name="T4" fmla="*/ 136 w 85"/>
              <a:gd name="T5" fmla="*/ 12 h 82"/>
              <a:gd name="T6" fmla="*/ 87 w 85"/>
              <a:gd name="T7" fmla="*/ 37 h 82"/>
              <a:gd name="T8" fmla="*/ 55 w 85"/>
              <a:gd name="T9" fmla="*/ 55 h 82"/>
              <a:gd name="T10" fmla="*/ 37 w 85"/>
              <a:gd name="T11" fmla="*/ 87 h 82"/>
              <a:gd name="T12" fmla="*/ 12 w 85"/>
              <a:gd name="T13" fmla="*/ 136 h 82"/>
              <a:gd name="T14" fmla="*/ 0 w 85"/>
              <a:gd name="T15" fmla="*/ 171 h 82"/>
              <a:gd name="T16" fmla="*/ 0 w 85"/>
              <a:gd name="T17" fmla="*/ 215 h 82"/>
              <a:gd name="T18" fmla="*/ 0 w 85"/>
              <a:gd name="T19" fmla="*/ 262 h 82"/>
              <a:gd name="T20" fmla="*/ 12 w 85"/>
              <a:gd name="T21" fmla="*/ 302 h 82"/>
              <a:gd name="T22" fmla="*/ 37 w 85"/>
              <a:gd name="T23" fmla="*/ 340 h 82"/>
              <a:gd name="T24" fmla="*/ 55 w 85"/>
              <a:gd name="T25" fmla="*/ 373 h 82"/>
              <a:gd name="T26" fmla="*/ 87 w 85"/>
              <a:gd name="T27" fmla="*/ 398 h 82"/>
              <a:gd name="T28" fmla="*/ 136 w 85"/>
              <a:gd name="T29" fmla="*/ 416 h 82"/>
              <a:gd name="T30" fmla="*/ 171 w 85"/>
              <a:gd name="T31" fmla="*/ 427 h 82"/>
              <a:gd name="T32" fmla="*/ 215 w 85"/>
              <a:gd name="T33" fmla="*/ 427 h 82"/>
              <a:gd name="T34" fmla="*/ 264 w 85"/>
              <a:gd name="T35" fmla="*/ 427 h 82"/>
              <a:gd name="T36" fmla="*/ 311 w 85"/>
              <a:gd name="T37" fmla="*/ 416 h 82"/>
              <a:gd name="T38" fmla="*/ 340 w 85"/>
              <a:gd name="T39" fmla="*/ 398 h 82"/>
              <a:gd name="T40" fmla="*/ 377 w 85"/>
              <a:gd name="T41" fmla="*/ 373 h 82"/>
              <a:gd name="T42" fmla="*/ 410 w 85"/>
              <a:gd name="T43" fmla="*/ 340 h 82"/>
              <a:gd name="T44" fmla="*/ 427 w 85"/>
              <a:gd name="T45" fmla="*/ 302 h 82"/>
              <a:gd name="T46" fmla="*/ 447 w 85"/>
              <a:gd name="T47" fmla="*/ 262 h 82"/>
              <a:gd name="T48" fmla="*/ 447 w 85"/>
              <a:gd name="T49" fmla="*/ 215 h 82"/>
              <a:gd name="T50" fmla="*/ 447 w 85"/>
              <a:gd name="T51" fmla="*/ 171 h 82"/>
              <a:gd name="T52" fmla="*/ 427 w 85"/>
              <a:gd name="T53" fmla="*/ 136 h 82"/>
              <a:gd name="T54" fmla="*/ 410 w 85"/>
              <a:gd name="T55" fmla="*/ 87 h 82"/>
              <a:gd name="T56" fmla="*/ 377 w 85"/>
              <a:gd name="T57" fmla="*/ 55 h 82"/>
              <a:gd name="T58" fmla="*/ 340 w 85"/>
              <a:gd name="T59" fmla="*/ 37 h 82"/>
              <a:gd name="T60" fmla="*/ 311 w 85"/>
              <a:gd name="T61" fmla="*/ 12 h 82"/>
              <a:gd name="T62" fmla="*/ 264 w 85"/>
              <a:gd name="T63" fmla="*/ 0 h 82"/>
              <a:gd name="T64" fmla="*/ 215 w 85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2"/>
              <a:gd name="T101" fmla="*/ 85 w 85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7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7" y="76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6"/>
                </a:lnTo>
                <a:lnTo>
                  <a:pt x="72" y="71"/>
                </a:lnTo>
                <a:lnTo>
                  <a:pt x="78" y="65"/>
                </a:lnTo>
                <a:lnTo>
                  <a:pt x="82" y="58"/>
                </a:lnTo>
                <a:lnTo>
                  <a:pt x="85" y="50"/>
                </a:lnTo>
                <a:lnTo>
                  <a:pt x="85" y="41"/>
                </a:lnTo>
                <a:lnTo>
                  <a:pt x="85" y="33"/>
                </a:lnTo>
                <a:lnTo>
                  <a:pt x="82" y="26"/>
                </a:lnTo>
                <a:lnTo>
                  <a:pt x="78" y="17"/>
                </a:lnTo>
                <a:lnTo>
                  <a:pt x="72" y="11"/>
                </a:lnTo>
                <a:lnTo>
                  <a:pt x="65" y="7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5" name="Shape 2165"/>
          <p:cNvSpPr>
            <a:spLocks noChangeAspect="1"/>
          </p:cNvSpPr>
          <p:nvPr/>
        </p:nvSpPr>
        <p:spPr bwMode="auto">
          <a:xfrm>
            <a:off x="3721976" y="2640244"/>
            <a:ext cx="156766" cy="151231"/>
          </a:xfrm>
          <a:custGeom>
            <a:avLst/>
            <a:gdLst>
              <a:gd name="T0" fmla="*/ 215 w 85"/>
              <a:gd name="T1" fmla="*/ 0 h 82"/>
              <a:gd name="T2" fmla="*/ 171 w 85"/>
              <a:gd name="T3" fmla="*/ 0 h 82"/>
              <a:gd name="T4" fmla="*/ 136 w 85"/>
              <a:gd name="T5" fmla="*/ 12 h 82"/>
              <a:gd name="T6" fmla="*/ 87 w 85"/>
              <a:gd name="T7" fmla="*/ 37 h 82"/>
              <a:gd name="T8" fmla="*/ 55 w 85"/>
              <a:gd name="T9" fmla="*/ 55 h 82"/>
              <a:gd name="T10" fmla="*/ 37 w 85"/>
              <a:gd name="T11" fmla="*/ 87 h 82"/>
              <a:gd name="T12" fmla="*/ 12 w 85"/>
              <a:gd name="T13" fmla="*/ 136 h 82"/>
              <a:gd name="T14" fmla="*/ 0 w 85"/>
              <a:gd name="T15" fmla="*/ 171 h 82"/>
              <a:gd name="T16" fmla="*/ 0 w 85"/>
              <a:gd name="T17" fmla="*/ 215 h 82"/>
              <a:gd name="T18" fmla="*/ 0 w 85"/>
              <a:gd name="T19" fmla="*/ 262 h 82"/>
              <a:gd name="T20" fmla="*/ 12 w 85"/>
              <a:gd name="T21" fmla="*/ 302 h 82"/>
              <a:gd name="T22" fmla="*/ 37 w 85"/>
              <a:gd name="T23" fmla="*/ 340 h 82"/>
              <a:gd name="T24" fmla="*/ 55 w 85"/>
              <a:gd name="T25" fmla="*/ 373 h 82"/>
              <a:gd name="T26" fmla="*/ 87 w 85"/>
              <a:gd name="T27" fmla="*/ 398 h 82"/>
              <a:gd name="T28" fmla="*/ 136 w 85"/>
              <a:gd name="T29" fmla="*/ 416 h 82"/>
              <a:gd name="T30" fmla="*/ 171 w 85"/>
              <a:gd name="T31" fmla="*/ 427 h 82"/>
              <a:gd name="T32" fmla="*/ 215 w 85"/>
              <a:gd name="T33" fmla="*/ 427 h 82"/>
              <a:gd name="T34" fmla="*/ 264 w 85"/>
              <a:gd name="T35" fmla="*/ 427 h 82"/>
              <a:gd name="T36" fmla="*/ 311 w 85"/>
              <a:gd name="T37" fmla="*/ 416 h 82"/>
              <a:gd name="T38" fmla="*/ 340 w 85"/>
              <a:gd name="T39" fmla="*/ 398 h 82"/>
              <a:gd name="T40" fmla="*/ 377 w 85"/>
              <a:gd name="T41" fmla="*/ 373 h 82"/>
              <a:gd name="T42" fmla="*/ 410 w 85"/>
              <a:gd name="T43" fmla="*/ 340 h 82"/>
              <a:gd name="T44" fmla="*/ 427 w 85"/>
              <a:gd name="T45" fmla="*/ 302 h 82"/>
              <a:gd name="T46" fmla="*/ 447 w 85"/>
              <a:gd name="T47" fmla="*/ 262 h 82"/>
              <a:gd name="T48" fmla="*/ 447 w 85"/>
              <a:gd name="T49" fmla="*/ 215 h 82"/>
              <a:gd name="T50" fmla="*/ 447 w 85"/>
              <a:gd name="T51" fmla="*/ 171 h 82"/>
              <a:gd name="T52" fmla="*/ 427 w 85"/>
              <a:gd name="T53" fmla="*/ 136 h 82"/>
              <a:gd name="T54" fmla="*/ 410 w 85"/>
              <a:gd name="T55" fmla="*/ 87 h 82"/>
              <a:gd name="T56" fmla="*/ 377 w 85"/>
              <a:gd name="T57" fmla="*/ 55 h 82"/>
              <a:gd name="T58" fmla="*/ 340 w 85"/>
              <a:gd name="T59" fmla="*/ 37 h 82"/>
              <a:gd name="T60" fmla="*/ 311 w 85"/>
              <a:gd name="T61" fmla="*/ 12 h 82"/>
              <a:gd name="T62" fmla="*/ 264 w 85"/>
              <a:gd name="T63" fmla="*/ 0 h 82"/>
              <a:gd name="T64" fmla="*/ 215 w 85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2"/>
              <a:gd name="T101" fmla="*/ 85 w 85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7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7" y="76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6"/>
                </a:lnTo>
                <a:lnTo>
                  <a:pt x="72" y="71"/>
                </a:lnTo>
                <a:lnTo>
                  <a:pt x="78" y="65"/>
                </a:lnTo>
                <a:lnTo>
                  <a:pt x="82" y="58"/>
                </a:lnTo>
                <a:lnTo>
                  <a:pt x="85" y="50"/>
                </a:lnTo>
                <a:lnTo>
                  <a:pt x="85" y="41"/>
                </a:lnTo>
                <a:lnTo>
                  <a:pt x="85" y="33"/>
                </a:lnTo>
                <a:lnTo>
                  <a:pt x="82" y="26"/>
                </a:lnTo>
                <a:lnTo>
                  <a:pt x="78" y="17"/>
                </a:lnTo>
                <a:lnTo>
                  <a:pt x="72" y="11"/>
                </a:lnTo>
                <a:lnTo>
                  <a:pt x="65" y="7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6" name="Shape 2166"/>
          <p:cNvSpPr>
            <a:spLocks noChangeAspect="1"/>
          </p:cNvSpPr>
          <p:nvPr/>
        </p:nvSpPr>
        <p:spPr bwMode="auto">
          <a:xfrm>
            <a:off x="3948727" y="2393793"/>
            <a:ext cx="152567" cy="159633"/>
          </a:xfrm>
          <a:custGeom>
            <a:avLst/>
            <a:gdLst>
              <a:gd name="T0" fmla="*/ 215 w 83"/>
              <a:gd name="T1" fmla="*/ 0 h 87"/>
              <a:gd name="T2" fmla="*/ 167 w 83"/>
              <a:gd name="T3" fmla="*/ 12 h 87"/>
              <a:gd name="T4" fmla="*/ 133 w 83"/>
              <a:gd name="T5" fmla="*/ 21 h 87"/>
              <a:gd name="T6" fmla="*/ 95 w 83"/>
              <a:gd name="T7" fmla="*/ 48 h 87"/>
              <a:gd name="T8" fmla="*/ 55 w 83"/>
              <a:gd name="T9" fmla="*/ 66 h 87"/>
              <a:gd name="T10" fmla="*/ 37 w 83"/>
              <a:gd name="T11" fmla="*/ 101 h 87"/>
              <a:gd name="T12" fmla="*/ 16 w 83"/>
              <a:gd name="T13" fmla="*/ 132 h 87"/>
              <a:gd name="T14" fmla="*/ 0 w 83"/>
              <a:gd name="T15" fmla="*/ 178 h 87"/>
              <a:gd name="T16" fmla="*/ 0 w 83"/>
              <a:gd name="T17" fmla="*/ 216 h 87"/>
              <a:gd name="T18" fmla="*/ 0 w 83"/>
              <a:gd name="T19" fmla="*/ 262 h 87"/>
              <a:gd name="T20" fmla="*/ 16 w 83"/>
              <a:gd name="T21" fmla="*/ 311 h 87"/>
              <a:gd name="T22" fmla="*/ 37 w 83"/>
              <a:gd name="T23" fmla="*/ 339 h 87"/>
              <a:gd name="T24" fmla="*/ 55 w 83"/>
              <a:gd name="T25" fmla="*/ 375 h 87"/>
              <a:gd name="T26" fmla="*/ 95 w 83"/>
              <a:gd name="T27" fmla="*/ 408 h 87"/>
              <a:gd name="T28" fmla="*/ 133 w 83"/>
              <a:gd name="T29" fmla="*/ 411 h 87"/>
              <a:gd name="T30" fmla="*/ 167 w 83"/>
              <a:gd name="T31" fmla="*/ 426 h 87"/>
              <a:gd name="T32" fmla="*/ 215 w 83"/>
              <a:gd name="T33" fmla="*/ 439 h 87"/>
              <a:gd name="T34" fmla="*/ 259 w 83"/>
              <a:gd name="T35" fmla="*/ 426 h 87"/>
              <a:gd name="T36" fmla="*/ 302 w 83"/>
              <a:gd name="T37" fmla="*/ 411 h 87"/>
              <a:gd name="T38" fmla="*/ 332 w 83"/>
              <a:gd name="T39" fmla="*/ 408 h 87"/>
              <a:gd name="T40" fmla="*/ 370 w 83"/>
              <a:gd name="T41" fmla="*/ 375 h 87"/>
              <a:gd name="T42" fmla="*/ 390 w 83"/>
              <a:gd name="T43" fmla="*/ 339 h 87"/>
              <a:gd name="T44" fmla="*/ 414 w 83"/>
              <a:gd name="T45" fmla="*/ 311 h 87"/>
              <a:gd name="T46" fmla="*/ 425 w 83"/>
              <a:gd name="T47" fmla="*/ 262 h 87"/>
              <a:gd name="T48" fmla="*/ 425 w 83"/>
              <a:gd name="T49" fmla="*/ 216 h 87"/>
              <a:gd name="T50" fmla="*/ 425 w 83"/>
              <a:gd name="T51" fmla="*/ 178 h 87"/>
              <a:gd name="T52" fmla="*/ 414 w 83"/>
              <a:gd name="T53" fmla="*/ 132 h 87"/>
              <a:gd name="T54" fmla="*/ 390 w 83"/>
              <a:gd name="T55" fmla="*/ 101 h 87"/>
              <a:gd name="T56" fmla="*/ 370 w 83"/>
              <a:gd name="T57" fmla="*/ 66 h 87"/>
              <a:gd name="T58" fmla="*/ 332 w 83"/>
              <a:gd name="T59" fmla="*/ 48 h 87"/>
              <a:gd name="T60" fmla="*/ 302 w 83"/>
              <a:gd name="T61" fmla="*/ 21 h 87"/>
              <a:gd name="T62" fmla="*/ 259 w 83"/>
              <a:gd name="T63" fmla="*/ 12 h 87"/>
              <a:gd name="T64" fmla="*/ 215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2" y="87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1" y="61"/>
                </a:lnTo>
                <a:lnTo>
                  <a:pt x="83" y="52"/>
                </a:lnTo>
                <a:lnTo>
                  <a:pt x="83" y="43"/>
                </a:lnTo>
                <a:lnTo>
                  <a:pt x="83" y="35"/>
                </a:lnTo>
                <a:lnTo>
                  <a:pt x="81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7" name="Shape 2167"/>
          <p:cNvSpPr>
            <a:spLocks noChangeAspect="1"/>
          </p:cNvSpPr>
          <p:nvPr/>
        </p:nvSpPr>
        <p:spPr bwMode="auto">
          <a:xfrm>
            <a:off x="3948727" y="2393793"/>
            <a:ext cx="152567" cy="159633"/>
          </a:xfrm>
          <a:custGeom>
            <a:avLst/>
            <a:gdLst>
              <a:gd name="T0" fmla="*/ 215 w 83"/>
              <a:gd name="T1" fmla="*/ 0 h 87"/>
              <a:gd name="T2" fmla="*/ 167 w 83"/>
              <a:gd name="T3" fmla="*/ 12 h 87"/>
              <a:gd name="T4" fmla="*/ 133 w 83"/>
              <a:gd name="T5" fmla="*/ 21 h 87"/>
              <a:gd name="T6" fmla="*/ 95 w 83"/>
              <a:gd name="T7" fmla="*/ 48 h 87"/>
              <a:gd name="T8" fmla="*/ 55 w 83"/>
              <a:gd name="T9" fmla="*/ 66 h 87"/>
              <a:gd name="T10" fmla="*/ 37 w 83"/>
              <a:gd name="T11" fmla="*/ 101 h 87"/>
              <a:gd name="T12" fmla="*/ 16 w 83"/>
              <a:gd name="T13" fmla="*/ 132 h 87"/>
              <a:gd name="T14" fmla="*/ 0 w 83"/>
              <a:gd name="T15" fmla="*/ 178 h 87"/>
              <a:gd name="T16" fmla="*/ 0 w 83"/>
              <a:gd name="T17" fmla="*/ 216 h 87"/>
              <a:gd name="T18" fmla="*/ 0 w 83"/>
              <a:gd name="T19" fmla="*/ 262 h 87"/>
              <a:gd name="T20" fmla="*/ 16 w 83"/>
              <a:gd name="T21" fmla="*/ 311 h 87"/>
              <a:gd name="T22" fmla="*/ 37 w 83"/>
              <a:gd name="T23" fmla="*/ 339 h 87"/>
              <a:gd name="T24" fmla="*/ 55 w 83"/>
              <a:gd name="T25" fmla="*/ 375 h 87"/>
              <a:gd name="T26" fmla="*/ 95 w 83"/>
              <a:gd name="T27" fmla="*/ 408 h 87"/>
              <a:gd name="T28" fmla="*/ 133 w 83"/>
              <a:gd name="T29" fmla="*/ 411 h 87"/>
              <a:gd name="T30" fmla="*/ 167 w 83"/>
              <a:gd name="T31" fmla="*/ 426 h 87"/>
              <a:gd name="T32" fmla="*/ 215 w 83"/>
              <a:gd name="T33" fmla="*/ 439 h 87"/>
              <a:gd name="T34" fmla="*/ 259 w 83"/>
              <a:gd name="T35" fmla="*/ 426 h 87"/>
              <a:gd name="T36" fmla="*/ 302 w 83"/>
              <a:gd name="T37" fmla="*/ 411 h 87"/>
              <a:gd name="T38" fmla="*/ 332 w 83"/>
              <a:gd name="T39" fmla="*/ 408 h 87"/>
              <a:gd name="T40" fmla="*/ 370 w 83"/>
              <a:gd name="T41" fmla="*/ 375 h 87"/>
              <a:gd name="T42" fmla="*/ 390 w 83"/>
              <a:gd name="T43" fmla="*/ 339 h 87"/>
              <a:gd name="T44" fmla="*/ 414 w 83"/>
              <a:gd name="T45" fmla="*/ 311 h 87"/>
              <a:gd name="T46" fmla="*/ 425 w 83"/>
              <a:gd name="T47" fmla="*/ 262 h 87"/>
              <a:gd name="T48" fmla="*/ 425 w 83"/>
              <a:gd name="T49" fmla="*/ 216 h 87"/>
              <a:gd name="T50" fmla="*/ 425 w 83"/>
              <a:gd name="T51" fmla="*/ 178 h 87"/>
              <a:gd name="T52" fmla="*/ 414 w 83"/>
              <a:gd name="T53" fmla="*/ 132 h 87"/>
              <a:gd name="T54" fmla="*/ 390 w 83"/>
              <a:gd name="T55" fmla="*/ 101 h 87"/>
              <a:gd name="T56" fmla="*/ 370 w 83"/>
              <a:gd name="T57" fmla="*/ 66 h 87"/>
              <a:gd name="T58" fmla="*/ 332 w 83"/>
              <a:gd name="T59" fmla="*/ 48 h 87"/>
              <a:gd name="T60" fmla="*/ 302 w 83"/>
              <a:gd name="T61" fmla="*/ 21 h 87"/>
              <a:gd name="T62" fmla="*/ 259 w 83"/>
              <a:gd name="T63" fmla="*/ 12 h 87"/>
              <a:gd name="T64" fmla="*/ 215 w 83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7"/>
              <a:gd name="T101" fmla="*/ 83 w 8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7">
                <a:moveTo>
                  <a:pt x="42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1" y="13"/>
                </a:lnTo>
                <a:lnTo>
                  <a:pt x="7" y="20"/>
                </a:lnTo>
                <a:lnTo>
                  <a:pt x="3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3" y="61"/>
                </a:lnTo>
                <a:lnTo>
                  <a:pt x="7" y="67"/>
                </a:lnTo>
                <a:lnTo>
                  <a:pt x="11" y="74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2" y="87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4"/>
                </a:lnTo>
                <a:lnTo>
                  <a:pt x="76" y="67"/>
                </a:lnTo>
                <a:lnTo>
                  <a:pt x="81" y="61"/>
                </a:lnTo>
                <a:lnTo>
                  <a:pt x="83" y="52"/>
                </a:lnTo>
                <a:lnTo>
                  <a:pt x="83" y="43"/>
                </a:lnTo>
                <a:lnTo>
                  <a:pt x="83" y="35"/>
                </a:lnTo>
                <a:lnTo>
                  <a:pt x="81" y="26"/>
                </a:lnTo>
                <a:lnTo>
                  <a:pt x="76" y="20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2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8" name="Shape 2168"/>
          <p:cNvSpPr>
            <a:spLocks noChangeAspect="1"/>
          </p:cNvSpPr>
          <p:nvPr/>
        </p:nvSpPr>
        <p:spPr bwMode="auto">
          <a:xfrm>
            <a:off x="3605801" y="2259366"/>
            <a:ext cx="159565" cy="154032"/>
          </a:xfrm>
          <a:custGeom>
            <a:avLst/>
            <a:gdLst>
              <a:gd name="T0" fmla="*/ 225 w 87"/>
              <a:gd name="T1" fmla="*/ 0 h 84"/>
              <a:gd name="T2" fmla="*/ 178 w 87"/>
              <a:gd name="T3" fmla="*/ 0 h 84"/>
              <a:gd name="T4" fmla="*/ 132 w 87"/>
              <a:gd name="T5" fmla="*/ 12 h 84"/>
              <a:gd name="T6" fmla="*/ 101 w 87"/>
              <a:gd name="T7" fmla="*/ 29 h 84"/>
              <a:gd name="T8" fmla="*/ 66 w 87"/>
              <a:gd name="T9" fmla="*/ 65 h 84"/>
              <a:gd name="T10" fmla="*/ 48 w 87"/>
              <a:gd name="T11" fmla="*/ 85 h 84"/>
              <a:gd name="T12" fmla="*/ 28 w 87"/>
              <a:gd name="T13" fmla="*/ 132 h 84"/>
              <a:gd name="T14" fmla="*/ 12 w 87"/>
              <a:gd name="T15" fmla="*/ 161 h 84"/>
              <a:gd name="T16" fmla="*/ 0 w 87"/>
              <a:gd name="T17" fmla="*/ 210 h 84"/>
              <a:gd name="T18" fmla="*/ 12 w 87"/>
              <a:gd name="T19" fmla="*/ 247 h 84"/>
              <a:gd name="T20" fmla="*/ 28 w 87"/>
              <a:gd name="T21" fmla="*/ 295 h 84"/>
              <a:gd name="T22" fmla="*/ 48 w 87"/>
              <a:gd name="T23" fmla="*/ 323 h 84"/>
              <a:gd name="T24" fmla="*/ 66 w 87"/>
              <a:gd name="T25" fmla="*/ 360 h 84"/>
              <a:gd name="T26" fmla="*/ 101 w 87"/>
              <a:gd name="T27" fmla="*/ 377 h 84"/>
              <a:gd name="T28" fmla="*/ 132 w 87"/>
              <a:gd name="T29" fmla="*/ 401 h 84"/>
              <a:gd name="T30" fmla="*/ 178 w 87"/>
              <a:gd name="T31" fmla="*/ 411 h 84"/>
              <a:gd name="T32" fmla="*/ 225 w 87"/>
              <a:gd name="T33" fmla="*/ 423 h 84"/>
              <a:gd name="T34" fmla="*/ 262 w 87"/>
              <a:gd name="T35" fmla="*/ 411 h 84"/>
              <a:gd name="T36" fmla="*/ 311 w 87"/>
              <a:gd name="T37" fmla="*/ 401 h 84"/>
              <a:gd name="T38" fmla="*/ 339 w 87"/>
              <a:gd name="T39" fmla="*/ 377 h 84"/>
              <a:gd name="T40" fmla="*/ 375 w 87"/>
              <a:gd name="T41" fmla="*/ 360 h 84"/>
              <a:gd name="T42" fmla="*/ 408 w 87"/>
              <a:gd name="T43" fmla="*/ 323 h 84"/>
              <a:gd name="T44" fmla="*/ 421 w 87"/>
              <a:gd name="T45" fmla="*/ 295 h 84"/>
              <a:gd name="T46" fmla="*/ 439 w 87"/>
              <a:gd name="T47" fmla="*/ 247 h 84"/>
              <a:gd name="T48" fmla="*/ 439 w 87"/>
              <a:gd name="T49" fmla="*/ 210 h 84"/>
              <a:gd name="T50" fmla="*/ 439 w 87"/>
              <a:gd name="T51" fmla="*/ 161 h 84"/>
              <a:gd name="T52" fmla="*/ 421 w 87"/>
              <a:gd name="T53" fmla="*/ 132 h 84"/>
              <a:gd name="T54" fmla="*/ 408 w 87"/>
              <a:gd name="T55" fmla="*/ 85 h 84"/>
              <a:gd name="T56" fmla="*/ 375 w 87"/>
              <a:gd name="T57" fmla="*/ 65 h 84"/>
              <a:gd name="T58" fmla="*/ 339 w 87"/>
              <a:gd name="T59" fmla="*/ 29 h 84"/>
              <a:gd name="T60" fmla="*/ 311 w 87"/>
              <a:gd name="T61" fmla="*/ 12 h 84"/>
              <a:gd name="T62" fmla="*/ 262 w 87"/>
              <a:gd name="T63" fmla="*/ 0 h 84"/>
              <a:gd name="T64" fmla="*/ 225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4" y="0"/>
                </a:moveTo>
                <a:lnTo>
                  <a:pt x="35" y="0"/>
                </a:lnTo>
                <a:lnTo>
                  <a:pt x="26" y="2"/>
                </a:lnTo>
                <a:lnTo>
                  <a:pt x="20" y="6"/>
                </a:lnTo>
                <a:lnTo>
                  <a:pt x="13" y="13"/>
                </a:lnTo>
                <a:lnTo>
                  <a:pt x="9" y="17"/>
                </a:lnTo>
                <a:lnTo>
                  <a:pt x="5" y="26"/>
                </a:lnTo>
                <a:lnTo>
                  <a:pt x="2" y="32"/>
                </a:lnTo>
                <a:lnTo>
                  <a:pt x="0" y="41"/>
                </a:lnTo>
                <a:lnTo>
                  <a:pt x="2" y="49"/>
                </a:lnTo>
                <a:lnTo>
                  <a:pt x="5" y="58"/>
                </a:lnTo>
                <a:lnTo>
                  <a:pt x="9" y="64"/>
                </a:lnTo>
                <a:lnTo>
                  <a:pt x="13" y="71"/>
                </a:lnTo>
                <a:lnTo>
                  <a:pt x="20" y="75"/>
                </a:lnTo>
                <a:lnTo>
                  <a:pt x="26" y="80"/>
                </a:lnTo>
                <a:lnTo>
                  <a:pt x="35" y="82"/>
                </a:lnTo>
                <a:lnTo>
                  <a:pt x="44" y="84"/>
                </a:lnTo>
                <a:lnTo>
                  <a:pt x="52" y="82"/>
                </a:lnTo>
                <a:lnTo>
                  <a:pt x="61" y="80"/>
                </a:lnTo>
                <a:lnTo>
                  <a:pt x="67" y="75"/>
                </a:lnTo>
                <a:lnTo>
                  <a:pt x="74" y="71"/>
                </a:lnTo>
                <a:lnTo>
                  <a:pt x="80" y="64"/>
                </a:lnTo>
                <a:lnTo>
                  <a:pt x="83" y="58"/>
                </a:lnTo>
                <a:lnTo>
                  <a:pt x="87" y="49"/>
                </a:lnTo>
                <a:lnTo>
                  <a:pt x="87" y="41"/>
                </a:lnTo>
                <a:lnTo>
                  <a:pt x="87" y="32"/>
                </a:lnTo>
                <a:lnTo>
                  <a:pt x="83" y="26"/>
                </a:lnTo>
                <a:lnTo>
                  <a:pt x="80" y="17"/>
                </a:lnTo>
                <a:lnTo>
                  <a:pt x="74" y="13"/>
                </a:lnTo>
                <a:lnTo>
                  <a:pt x="67" y="6"/>
                </a:lnTo>
                <a:lnTo>
                  <a:pt x="61" y="2"/>
                </a:lnTo>
                <a:lnTo>
                  <a:pt x="52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39" name="Shape 2169"/>
          <p:cNvSpPr>
            <a:spLocks noChangeAspect="1"/>
          </p:cNvSpPr>
          <p:nvPr/>
        </p:nvSpPr>
        <p:spPr bwMode="auto">
          <a:xfrm>
            <a:off x="3605801" y="2259366"/>
            <a:ext cx="159565" cy="154032"/>
          </a:xfrm>
          <a:custGeom>
            <a:avLst/>
            <a:gdLst>
              <a:gd name="T0" fmla="*/ 225 w 87"/>
              <a:gd name="T1" fmla="*/ 0 h 84"/>
              <a:gd name="T2" fmla="*/ 178 w 87"/>
              <a:gd name="T3" fmla="*/ 0 h 84"/>
              <a:gd name="T4" fmla="*/ 132 w 87"/>
              <a:gd name="T5" fmla="*/ 12 h 84"/>
              <a:gd name="T6" fmla="*/ 101 w 87"/>
              <a:gd name="T7" fmla="*/ 29 h 84"/>
              <a:gd name="T8" fmla="*/ 66 w 87"/>
              <a:gd name="T9" fmla="*/ 65 h 84"/>
              <a:gd name="T10" fmla="*/ 48 w 87"/>
              <a:gd name="T11" fmla="*/ 85 h 84"/>
              <a:gd name="T12" fmla="*/ 28 w 87"/>
              <a:gd name="T13" fmla="*/ 132 h 84"/>
              <a:gd name="T14" fmla="*/ 12 w 87"/>
              <a:gd name="T15" fmla="*/ 161 h 84"/>
              <a:gd name="T16" fmla="*/ 0 w 87"/>
              <a:gd name="T17" fmla="*/ 210 h 84"/>
              <a:gd name="T18" fmla="*/ 12 w 87"/>
              <a:gd name="T19" fmla="*/ 247 h 84"/>
              <a:gd name="T20" fmla="*/ 28 w 87"/>
              <a:gd name="T21" fmla="*/ 295 h 84"/>
              <a:gd name="T22" fmla="*/ 48 w 87"/>
              <a:gd name="T23" fmla="*/ 323 h 84"/>
              <a:gd name="T24" fmla="*/ 66 w 87"/>
              <a:gd name="T25" fmla="*/ 360 h 84"/>
              <a:gd name="T26" fmla="*/ 101 w 87"/>
              <a:gd name="T27" fmla="*/ 377 h 84"/>
              <a:gd name="T28" fmla="*/ 132 w 87"/>
              <a:gd name="T29" fmla="*/ 401 h 84"/>
              <a:gd name="T30" fmla="*/ 178 w 87"/>
              <a:gd name="T31" fmla="*/ 411 h 84"/>
              <a:gd name="T32" fmla="*/ 225 w 87"/>
              <a:gd name="T33" fmla="*/ 423 h 84"/>
              <a:gd name="T34" fmla="*/ 262 w 87"/>
              <a:gd name="T35" fmla="*/ 411 h 84"/>
              <a:gd name="T36" fmla="*/ 311 w 87"/>
              <a:gd name="T37" fmla="*/ 401 h 84"/>
              <a:gd name="T38" fmla="*/ 339 w 87"/>
              <a:gd name="T39" fmla="*/ 377 h 84"/>
              <a:gd name="T40" fmla="*/ 375 w 87"/>
              <a:gd name="T41" fmla="*/ 360 h 84"/>
              <a:gd name="T42" fmla="*/ 408 w 87"/>
              <a:gd name="T43" fmla="*/ 323 h 84"/>
              <a:gd name="T44" fmla="*/ 421 w 87"/>
              <a:gd name="T45" fmla="*/ 295 h 84"/>
              <a:gd name="T46" fmla="*/ 439 w 87"/>
              <a:gd name="T47" fmla="*/ 247 h 84"/>
              <a:gd name="T48" fmla="*/ 439 w 87"/>
              <a:gd name="T49" fmla="*/ 210 h 84"/>
              <a:gd name="T50" fmla="*/ 439 w 87"/>
              <a:gd name="T51" fmla="*/ 161 h 84"/>
              <a:gd name="T52" fmla="*/ 421 w 87"/>
              <a:gd name="T53" fmla="*/ 132 h 84"/>
              <a:gd name="T54" fmla="*/ 408 w 87"/>
              <a:gd name="T55" fmla="*/ 85 h 84"/>
              <a:gd name="T56" fmla="*/ 375 w 87"/>
              <a:gd name="T57" fmla="*/ 65 h 84"/>
              <a:gd name="T58" fmla="*/ 339 w 87"/>
              <a:gd name="T59" fmla="*/ 29 h 84"/>
              <a:gd name="T60" fmla="*/ 311 w 87"/>
              <a:gd name="T61" fmla="*/ 12 h 84"/>
              <a:gd name="T62" fmla="*/ 262 w 87"/>
              <a:gd name="T63" fmla="*/ 0 h 84"/>
              <a:gd name="T64" fmla="*/ 225 w 87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7"/>
              <a:gd name="T100" fmla="*/ 0 h 84"/>
              <a:gd name="T101" fmla="*/ 87 w 87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7" h="84">
                <a:moveTo>
                  <a:pt x="44" y="0"/>
                </a:moveTo>
                <a:lnTo>
                  <a:pt x="35" y="0"/>
                </a:lnTo>
                <a:lnTo>
                  <a:pt x="26" y="2"/>
                </a:lnTo>
                <a:lnTo>
                  <a:pt x="20" y="6"/>
                </a:lnTo>
                <a:lnTo>
                  <a:pt x="13" y="13"/>
                </a:lnTo>
                <a:lnTo>
                  <a:pt x="9" y="17"/>
                </a:lnTo>
                <a:lnTo>
                  <a:pt x="5" y="26"/>
                </a:lnTo>
                <a:lnTo>
                  <a:pt x="2" y="32"/>
                </a:lnTo>
                <a:lnTo>
                  <a:pt x="0" y="41"/>
                </a:lnTo>
                <a:lnTo>
                  <a:pt x="2" y="49"/>
                </a:lnTo>
                <a:lnTo>
                  <a:pt x="5" y="58"/>
                </a:lnTo>
                <a:lnTo>
                  <a:pt x="9" y="64"/>
                </a:lnTo>
                <a:lnTo>
                  <a:pt x="13" y="71"/>
                </a:lnTo>
                <a:lnTo>
                  <a:pt x="20" y="75"/>
                </a:lnTo>
                <a:lnTo>
                  <a:pt x="26" y="80"/>
                </a:lnTo>
                <a:lnTo>
                  <a:pt x="35" y="82"/>
                </a:lnTo>
                <a:lnTo>
                  <a:pt x="44" y="84"/>
                </a:lnTo>
                <a:lnTo>
                  <a:pt x="52" y="82"/>
                </a:lnTo>
                <a:lnTo>
                  <a:pt x="61" y="80"/>
                </a:lnTo>
                <a:lnTo>
                  <a:pt x="67" y="75"/>
                </a:lnTo>
                <a:lnTo>
                  <a:pt x="74" y="71"/>
                </a:lnTo>
                <a:lnTo>
                  <a:pt x="80" y="64"/>
                </a:lnTo>
                <a:lnTo>
                  <a:pt x="83" y="58"/>
                </a:lnTo>
                <a:lnTo>
                  <a:pt x="87" y="49"/>
                </a:lnTo>
                <a:lnTo>
                  <a:pt x="87" y="41"/>
                </a:lnTo>
                <a:lnTo>
                  <a:pt x="87" y="32"/>
                </a:lnTo>
                <a:lnTo>
                  <a:pt x="83" y="26"/>
                </a:lnTo>
                <a:lnTo>
                  <a:pt x="80" y="17"/>
                </a:lnTo>
                <a:lnTo>
                  <a:pt x="74" y="13"/>
                </a:lnTo>
                <a:lnTo>
                  <a:pt x="67" y="6"/>
                </a:lnTo>
                <a:lnTo>
                  <a:pt x="61" y="2"/>
                </a:lnTo>
                <a:lnTo>
                  <a:pt x="52" y="0"/>
                </a:lnTo>
                <a:lnTo>
                  <a:pt x="44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0" name="Shape 2170"/>
          <p:cNvSpPr>
            <a:spLocks noChangeAspect="1"/>
          </p:cNvSpPr>
          <p:nvPr/>
        </p:nvSpPr>
        <p:spPr bwMode="auto">
          <a:xfrm>
            <a:off x="3805958" y="2225759"/>
            <a:ext cx="158166" cy="156832"/>
          </a:xfrm>
          <a:custGeom>
            <a:avLst/>
            <a:gdLst>
              <a:gd name="T0" fmla="*/ 219 w 86"/>
              <a:gd name="T1" fmla="*/ 0 h 85"/>
              <a:gd name="T2" fmla="*/ 176 w 86"/>
              <a:gd name="T3" fmla="*/ 0 h 85"/>
              <a:gd name="T4" fmla="*/ 134 w 86"/>
              <a:gd name="T5" fmla="*/ 12 h 85"/>
              <a:gd name="T6" fmla="*/ 99 w 86"/>
              <a:gd name="T7" fmla="*/ 37 h 85"/>
              <a:gd name="T8" fmla="*/ 66 w 86"/>
              <a:gd name="T9" fmla="*/ 55 h 85"/>
              <a:gd name="T10" fmla="*/ 42 w 86"/>
              <a:gd name="T11" fmla="*/ 95 h 85"/>
              <a:gd name="T12" fmla="*/ 21 w 86"/>
              <a:gd name="T13" fmla="*/ 136 h 85"/>
              <a:gd name="T14" fmla="*/ 12 w 86"/>
              <a:gd name="T15" fmla="*/ 171 h 85"/>
              <a:gd name="T16" fmla="*/ 0 w 86"/>
              <a:gd name="T17" fmla="*/ 215 h 85"/>
              <a:gd name="T18" fmla="*/ 12 w 86"/>
              <a:gd name="T19" fmla="*/ 264 h 85"/>
              <a:gd name="T20" fmla="*/ 21 w 86"/>
              <a:gd name="T21" fmla="*/ 311 h 85"/>
              <a:gd name="T22" fmla="*/ 42 w 86"/>
              <a:gd name="T23" fmla="*/ 340 h 85"/>
              <a:gd name="T24" fmla="*/ 66 w 86"/>
              <a:gd name="T25" fmla="*/ 377 h 85"/>
              <a:gd name="T26" fmla="*/ 99 w 86"/>
              <a:gd name="T27" fmla="*/ 410 h 85"/>
              <a:gd name="T28" fmla="*/ 134 w 86"/>
              <a:gd name="T29" fmla="*/ 427 h 85"/>
              <a:gd name="T30" fmla="*/ 176 w 86"/>
              <a:gd name="T31" fmla="*/ 447 h 85"/>
              <a:gd name="T32" fmla="*/ 219 w 86"/>
              <a:gd name="T33" fmla="*/ 447 h 85"/>
              <a:gd name="T34" fmla="*/ 265 w 86"/>
              <a:gd name="T35" fmla="*/ 447 h 85"/>
              <a:gd name="T36" fmla="*/ 311 w 86"/>
              <a:gd name="T37" fmla="*/ 427 h 85"/>
              <a:gd name="T38" fmla="*/ 346 w 86"/>
              <a:gd name="T39" fmla="*/ 410 h 85"/>
              <a:gd name="T40" fmla="*/ 376 w 86"/>
              <a:gd name="T41" fmla="*/ 377 h 85"/>
              <a:gd name="T42" fmla="*/ 411 w 86"/>
              <a:gd name="T43" fmla="*/ 340 h 85"/>
              <a:gd name="T44" fmla="*/ 424 w 86"/>
              <a:gd name="T45" fmla="*/ 311 h 85"/>
              <a:gd name="T46" fmla="*/ 440 w 86"/>
              <a:gd name="T47" fmla="*/ 264 h 85"/>
              <a:gd name="T48" fmla="*/ 440 w 86"/>
              <a:gd name="T49" fmla="*/ 215 h 85"/>
              <a:gd name="T50" fmla="*/ 440 w 86"/>
              <a:gd name="T51" fmla="*/ 171 h 85"/>
              <a:gd name="T52" fmla="*/ 424 w 86"/>
              <a:gd name="T53" fmla="*/ 136 h 85"/>
              <a:gd name="T54" fmla="*/ 411 w 86"/>
              <a:gd name="T55" fmla="*/ 95 h 85"/>
              <a:gd name="T56" fmla="*/ 376 w 86"/>
              <a:gd name="T57" fmla="*/ 55 h 85"/>
              <a:gd name="T58" fmla="*/ 346 w 86"/>
              <a:gd name="T59" fmla="*/ 37 h 85"/>
              <a:gd name="T60" fmla="*/ 311 w 86"/>
              <a:gd name="T61" fmla="*/ 12 h 85"/>
              <a:gd name="T62" fmla="*/ 265 w 86"/>
              <a:gd name="T63" fmla="*/ 0 h 85"/>
              <a:gd name="T64" fmla="*/ 219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2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2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6" y="50"/>
                </a:lnTo>
                <a:lnTo>
                  <a:pt x="86" y="41"/>
                </a:lnTo>
                <a:lnTo>
                  <a:pt x="86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1" name="Shape 2171"/>
          <p:cNvSpPr>
            <a:spLocks noChangeAspect="1"/>
          </p:cNvSpPr>
          <p:nvPr/>
        </p:nvSpPr>
        <p:spPr bwMode="auto">
          <a:xfrm>
            <a:off x="3805958" y="2225759"/>
            <a:ext cx="158166" cy="156832"/>
          </a:xfrm>
          <a:custGeom>
            <a:avLst/>
            <a:gdLst>
              <a:gd name="T0" fmla="*/ 219 w 86"/>
              <a:gd name="T1" fmla="*/ 0 h 85"/>
              <a:gd name="T2" fmla="*/ 176 w 86"/>
              <a:gd name="T3" fmla="*/ 0 h 85"/>
              <a:gd name="T4" fmla="*/ 134 w 86"/>
              <a:gd name="T5" fmla="*/ 12 h 85"/>
              <a:gd name="T6" fmla="*/ 99 w 86"/>
              <a:gd name="T7" fmla="*/ 37 h 85"/>
              <a:gd name="T8" fmla="*/ 66 w 86"/>
              <a:gd name="T9" fmla="*/ 55 h 85"/>
              <a:gd name="T10" fmla="*/ 42 w 86"/>
              <a:gd name="T11" fmla="*/ 95 h 85"/>
              <a:gd name="T12" fmla="*/ 21 w 86"/>
              <a:gd name="T13" fmla="*/ 136 h 85"/>
              <a:gd name="T14" fmla="*/ 12 w 86"/>
              <a:gd name="T15" fmla="*/ 171 h 85"/>
              <a:gd name="T16" fmla="*/ 0 w 86"/>
              <a:gd name="T17" fmla="*/ 215 h 85"/>
              <a:gd name="T18" fmla="*/ 12 w 86"/>
              <a:gd name="T19" fmla="*/ 264 h 85"/>
              <a:gd name="T20" fmla="*/ 21 w 86"/>
              <a:gd name="T21" fmla="*/ 311 h 85"/>
              <a:gd name="T22" fmla="*/ 42 w 86"/>
              <a:gd name="T23" fmla="*/ 340 h 85"/>
              <a:gd name="T24" fmla="*/ 66 w 86"/>
              <a:gd name="T25" fmla="*/ 377 h 85"/>
              <a:gd name="T26" fmla="*/ 99 w 86"/>
              <a:gd name="T27" fmla="*/ 410 h 85"/>
              <a:gd name="T28" fmla="*/ 134 w 86"/>
              <a:gd name="T29" fmla="*/ 427 h 85"/>
              <a:gd name="T30" fmla="*/ 176 w 86"/>
              <a:gd name="T31" fmla="*/ 447 h 85"/>
              <a:gd name="T32" fmla="*/ 219 w 86"/>
              <a:gd name="T33" fmla="*/ 447 h 85"/>
              <a:gd name="T34" fmla="*/ 265 w 86"/>
              <a:gd name="T35" fmla="*/ 447 h 85"/>
              <a:gd name="T36" fmla="*/ 311 w 86"/>
              <a:gd name="T37" fmla="*/ 427 h 85"/>
              <a:gd name="T38" fmla="*/ 346 w 86"/>
              <a:gd name="T39" fmla="*/ 410 h 85"/>
              <a:gd name="T40" fmla="*/ 376 w 86"/>
              <a:gd name="T41" fmla="*/ 377 h 85"/>
              <a:gd name="T42" fmla="*/ 411 w 86"/>
              <a:gd name="T43" fmla="*/ 340 h 85"/>
              <a:gd name="T44" fmla="*/ 424 w 86"/>
              <a:gd name="T45" fmla="*/ 311 h 85"/>
              <a:gd name="T46" fmla="*/ 440 w 86"/>
              <a:gd name="T47" fmla="*/ 264 h 85"/>
              <a:gd name="T48" fmla="*/ 440 w 86"/>
              <a:gd name="T49" fmla="*/ 215 h 85"/>
              <a:gd name="T50" fmla="*/ 440 w 86"/>
              <a:gd name="T51" fmla="*/ 171 h 85"/>
              <a:gd name="T52" fmla="*/ 424 w 86"/>
              <a:gd name="T53" fmla="*/ 136 h 85"/>
              <a:gd name="T54" fmla="*/ 411 w 86"/>
              <a:gd name="T55" fmla="*/ 95 h 85"/>
              <a:gd name="T56" fmla="*/ 376 w 86"/>
              <a:gd name="T57" fmla="*/ 55 h 85"/>
              <a:gd name="T58" fmla="*/ 346 w 86"/>
              <a:gd name="T59" fmla="*/ 37 h 85"/>
              <a:gd name="T60" fmla="*/ 311 w 86"/>
              <a:gd name="T61" fmla="*/ 12 h 85"/>
              <a:gd name="T62" fmla="*/ 265 w 86"/>
              <a:gd name="T63" fmla="*/ 0 h 85"/>
              <a:gd name="T64" fmla="*/ 219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1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2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2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6" y="50"/>
                </a:lnTo>
                <a:lnTo>
                  <a:pt x="86" y="41"/>
                </a:lnTo>
                <a:lnTo>
                  <a:pt x="86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2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2" name="Shape 2172"/>
          <p:cNvSpPr>
            <a:spLocks noChangeAspect="1"/>
          </p:cNvSpPr>
          <p:nvPr/>
        </p:nvSpPr>
        <p:spPr bwMode="auto">
          <a:xfrm>
            <a:off x="3944528" y="2851687"/>
            <a:ext cx="152567" cy="151231"/>
          </a:xfrm>
          <a:custGeom>
            <a:avLst/>
            <a:gdLst>
              <a:gd name="T0" fmla="*/ 210 w 83"/>
              <a:gd name="T1" fmla="*/ 0 h 82"/>
              <a:gd name="T2" fmla="*/ 167 w 83"/>
              <a:gd name="T3" fmla="*/ 0 h 82"/>
              <a:gd name="T4" fmla="*/ 133 w 83"/>
              <a:gd name="T5" fmla="*/ 12 h 82"/>
              <a:gd name="T6" fmla="*/ 95 w 83"/>
              <a:gd name="T7" fmla="*/ 32 h 82"/>
              <a:gd name="T8" fmla="*/ 55 w 83"/>
              <a:gd name="T9" fmla="*/ 66 h 82"/>
              <a:gd name="T10" fmla="*/ 37 w 83"/>
              <a:gd name="T11" fmla="*/ 87 h 82"/>
              <a:gd name="T12" fmla="*/ 12 w 83"/>
              <a:gd name="T13" fmla="*/ 136 h 82"/>
              <a:gd name="T14" fmla="*/ 0 w 83"/>
              <a:gd name="T15" fmla="*/ 165 h 82"/>
              <a:gd name="T16" fmla="*/ 0 w 83"/>
              <a:gd name="T17" fmla="*/ 215 h 82"/>
              <a:gd name="T18" fmla="*/ 0 w 83"/>
              <a:gd name="T19" fmla="*/ 258 h 82"/>
              <a:gd name="T20" fmla="*/ 12 w 83"/>
              <a:gd name="T21" fmla="*/ 302 h 82"/>
              <a:gd name="T22" fmla="*/ 37 w 83"/>
              <a:gd name="T23" fmla="*/ 340 h 82"/>
              <a:gd name="T24" fmla="*/ 55 w 83"/>
              <a:gd name="T25" fmla="*/ 373 h 82"/>
              <a:gd name="T26" fmla="*/ 95 w 83"/>
              <a:gd name="T27" fmla="*/ 390 h 82"/>
              <a:gd name="T28" fmla="*/ 133 w 83"/>
              <a:gd name="T29" fmla="*/ 416 h 82"/>
              <a:gd name="T30" fmla="*/ 167 w 83"/>
              <a:gd name="T31" fmla="*/ 427 h 82"/>
              <a:gd name="T32" fmla="*/ 210 w 83"/>
              <a:gd name="T33" fmla="*/ 427 h 82"/>
              <a:gd name="T34" fmla="*/ 259 w 83"/>
              <a:gd name="T35" fmla="*/ 427 h 82"/>
              <a:gd name="T36" fmla="*/ 302 w 83"/>
              <a:gd name="T37" fmla="*/ 416 h 82"/>
              <a:gd name="T38" fmla="*/ 332 w 83"/>
              <a:gd name="T39" fmla="*/ 390 h 82"/>
              <a:gd name="T40" fmla="*/ 370 w 83"/>
              <a:gd name="T41" fmla="*/ 373 h 82"/>
              <a:gd name="T42" fmla="*/ 390 w 83"/>
              <a:gd name="T43" fmla="*/ 340 h 82"/>
              <a:gd name="T44" fmla="*/ 411 w 83"/>
              <a:gd name="T45" fmla="*/ 302 h 82"/>
              <a:gd name="T46" fmla="*/ 425 w 83"/>
              <a:gd name="T47" fmla="*/ 258 h 82"/>
              <a:gd name="T48" fmla="*/ 425 w 83"/>
              <a:gd name="T49" fmla="*/ 215 h 82"/>
              <a:gd name="T50" fmla="*/ 425 w 83"/>
              <a:gd name="T51" fmla="*/ 165 h 82"/>
              <a:gd name="T52" fmla="*/ 411 w 83"/>
              <a:gd name="T53" fmla="*/ 136 h 82"/>
              <a:gd name="T54" fmla="*/ 390 w 83"/>
              <a:gd name="T55" fmla="*/ 87 h 82"/>
              <a:gd name="T56" fmla="*/ 370 w 83"/>
              <a:gd name="T57" fmla="*/ 66 h 82"/>
              <a:gd name="T58" fmla="*/ 332 w 83"/>
              <a:gd name="T59" fmla="*/ 32 h 82"/>
              <a:gd name="T60" fmla="*/ 302 w 83"/>
              <a:gd name="T61" fmla="*/ 12 h 82"/>
              <a:gd name="T62" fmla="*/ 259 w 83"/>
              <a:gd name="T63" fmla="*/ 0 h 82"/>
              <a:gd name="T64" fmla="*/ 210 w 83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2"/>
              <a:gd name="T101" fmla="*/ 83 w 83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6" y="65"/>
                </a:lnTo>
                <a:lnTo>
                  <a:pt x="80" y="58"/>
                </a:lnTo>
                <a:lnTo>
                  <a:pt x="83" y="49"/>
                </a:lnTo>
                <a:lnTo>
                  <a:pt x="83" y="41"/>
                </a:lnTo>
                <a:lnTo>
                  <a:pt x="83" y="32"/>
                </a:lnTo>
                <a:lnTo>
                  <a:pt x="80" y="26"/>
                </a:lnTo>
                <a:lnTo>
                  <a:pt x="76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3" name="Shape 2173"/>
          <p:cNvSpPr>
            <a:spLocks noChangeAspect="1"/>
          </p:cNvSpPr>
          <p:nvPr/>
        </p:nvSpPr>
        <p:spPr bwMode="auto">
          <a:xfrm>
            <a:off x="3944528" y="2851687"/>
            <a:ext cx="152567" cy="151231"/>
          </a:xfrm>
          <a:custGeom>
            <a:avLst/>
            <a:gdLst>
              <a:gd name="T0" fmla="*/ 210 w 83"/>
              <a:gd name="T1" fmla="*/ 0 h 82"/>
              <a:gd name="T2" fmla="*/ 167 w 83"/>
              <a:gd name="T3" fmla="*/ 0 h 82"/>
              <a:gd name="T4" fmla="*/ 133 w 83"/>
              <a:gd name="T5" fmla="*/ 12 h 82"/>
              <a:gd name="T6" fmla="*/ 95 w 83"/>
              <a:gd name="T7" fmla="*/ 32 h 82"/>
              <a:gd name="T8" fmla="*/ 55 w 83"/>
              <a:gd name="T9" fmla="*/ 66 h 82"/>
              <a:gd name="T10" fmla="*/ 37 w 83"/>
              <a:gd name="T11" fmla="*/ 87 h 82"/>
              <a:gd name="T12" fmla="*/ 12 w 83"/>
              <a:gd name="T13" fmla="*/ 136 h 82"/>
              <a:gd name="T14" fmla="*/ 0 w 83"/>
              <a:gd name="T15" fmla="*/ 165 h 82"/>
              <a:gd name="T16" fmla="*/ 0 w 83"/>
              <a:gd name="T17" fmla="*/ 215 h 82"/>
              <a:gd name="T18" fmla="*/ 0 w 83"/>
              <a:gd name="T19" fmla="*/ 258 h 82"/>
              <a:gd name="T20" fmla="*/ 12 w 83"/>
              <a:gd name="T21" fmla="*/ 302 h 82"/>
              <a:gd name="T22" fmla="*/ 37 w 83"/>
              <a:gd name="T23" fmla="*/ 340 h 82"/>
              <a:gd name="T24" fmla="*/ 55 w 83"/>
              <a:gd name="T25" fmla="*/ 373 h 82"/>
              <a:gd name="T26" fmla="*/ 95 w 83"/>
              <a:gd name="T27" fmla="*/ 390 h 82"/>
              <a:gd name="T28" fmla="*/ 133 w 83"/>
              <a:gd name="T29" fmla="*/ 416 h 82"/>
              <a:gd name="T30" fmla="*/ 167 w 83"/>
              <a:gd name="T31" fmla="*/ 427 h 82"/>
              <a:gd name="T32" fmla="*/ 210 w 83"/>
              <a:gd name="T33" fmla="*/ 427 h 82"/>
              <a:gd name="T34" fmla="*/ 259 w 83"/>
              <a:gd name="T35" fmla="*/ 427 h 82"/>
              <a:gd name="T36" fmla="*/ 302 w 83"/>
              <a:gd name="T37" fmla="*/ 416 h 82"/>
              <a:gd name="T38" fmla="*/ 332 w 83"/>
              <a:gd name="T39" fmla="*/ 390 h 82"/>
              <a:gd name="T40" fmla="*/ 370 w 83"/>
              <a:gd name="T41" fmla="*/ 373 h 82"/>
              <a:gd name="T42" fmla="*/ 390 w 83"/>
              <a:gd name="T43" fmla="*/ 340 h 82"/>
              <a:gd name="T44" fmla="*/ 411 w 83"/>
              <a:gd name="T45" fmla="*/ 302 h 82"/>
              <a:gd name="T46" fmla="*/ 425 w 83"/>
              <a:gd name="T47" fmla="*/ 258 h 82"/>
              <a:gd name="T48" fmla="*/ 425 w 83"/>
              <a:gd name="T49" fmla="*/ 215 h 82"/>
              <a:gd name="T50" fmla="*/ 425 w 83"/>
              <a:gd name="T51" fmla="*/ 165 h 82"/>
              <a:gd name="T52" fmla="*/ 411 w 83"/>
              <a:gd name="T53" fmla="*/ 136 h 82"/>
              <a:gd name="T54" fmla="*/ 390 w 83"/>
              <a:gd name="T55" fmla="*/ 87 h 82"/>
              <a:gd name="T56" fmla="*/ 370 w 83"/>
              <a:gd name="T57" fmla="*/ 66 h 82"/>
              <a:gd name="T58" fmla="*/ 332 w 83"/>
              <a:gd name="T59" fmla="*/ 32 h 82"/>
              <a:gd name="T60" fmla="*/ 302 w 83"/>
              <a:gd name="T61" fmla="*/ 12 h 82"/>
              <a:gd name="T62" fmla="*/ 259 w 83"/>
              <a:gd name="T63" fmla="*/ 0 h 82"/>
              <a:gd name="T64" fmla="*/ 210 w 83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3"/>
              <a:gd name="T100" fmla="*/ 0 h 82"/>
              <a:gd name="T101" fmla="*/ 83 w 83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3" h="82">
                <a:moveTo>
                  <a:pt x="41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2" y="58"/>
                </a:lnTo>
                <a:lnTo>
                  <a:pt x="7" y="65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1" y="82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6" y="65"/>
                </a:lnTo>
                <a:lnTo>
                  <a:pt x="80" y="58"/>
                </a:lnTo>
                <a:lnTo>
                  <a:pt x="83" y="49"/>
                </a:lnTo>
                <a:lnTo>
                  <a:pt x="83" y="41"/>
                </a:lnTo>
                <a:lnTo>
                  <a:pt x="83" y="32"/>
                </a:lnTo>
                <a:lnTo>
                  <a:pt x="80" y="26"/>
                </a:lnTo>
                <a:lnTo>
                  <a:pt x="76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4" name="Shape 2174"/>
          <p:cNvSpPr>
            <a:spLocks noChangeAspect="1"/>
          </p:cNvSpPr>
          <p:nvPr/>
        </p:nvSpPr>
        <p:spPr bwMode="auto">
          <a:xfrm>
            <a:off x="4160081" y="2489013"/>
            <a:ext cx="156766" cy="158233"/>
          </a:xfrm>
          <a:custGeom>
            <a:avLst/>
            <a:gdLst>
              <a:gd name="T0" fmla="*/ 215 w 85"/>
              <a:gd name="T1" fmla="*/ 0 h 86"/>
              <a:gd name="T2" fmla="*/ 171 w 85"/>
              <a:gd name="T3" fmla="*/ 12 h 86"/>
              <a:gd name="T4" fmla="*/ 136 w 85"/>
              <a:gd name="T5" fmla="*/ 21 h 86"/>
              <a:gd name="T6" fmla="*/ 95 w 85"/>
              <a:gd name="T7" fmla="*/ 49 h 86"/>
              <a:gd name="T8" fmla="*/ 66 w 85"/>
              <a:gd name="T9" fmla="*/ 66 h 86"/>
              <a:gd name="T10" fmla="*/ 37 w 85"/>
              <a:gd name="T11" fmla="*/ 99 h 86"/>
              <a:gd name="T12" fmla="*/ 12 w 85"/>
              <a:gd name="T13" fmla="*/ 134 h 86"/>
              <a:gd name="T14" fmla="*/ 0 w 85"/>
              <a:gd name="T15" fmla="*/ 180 h 86"/>
              <a:gd name="T16" fmla="*/ 0 w 85"/>
              <a:gd name="T17" fmla="*/ 219 h 86"/>
              <a:gd name="T18" fmla="*/ 0 w 85"/>
              <a:gd name="T19" fmla="*/ 265 h 86"/>
              <a:gd name="T20" fmla="*/ 12 w 85"/>
              <a:gd name="T21" fmla="*/ 313 h 86"/>
              <a:gd name="T22" fmla="*/ 37 w 85"/>
              <a:gd name="T23" fmla="*/ 346 h 86"/>
              <a:gd name="T24" fmla="*/ 66 w 85"/>
              <a:gd name="T25" fmla="*/ 376 h 86"/>
              <a:gd name="T26" fmla="*/ 95 w 85"/>
              <a:gd name="T27" fmla="*/ 411 h 86"/>
              <a:gd name="T28" fmla="*/ 136 w 85"/>
              <a:gd name="T29" fmla="*/ 424 h 86"/>
              <a:gd name="T30" fmla="*/ 171 w 85"/>
              <a:gd name="T31" fmla="*/ 434 h 86"/>
              <a:gd name="T32" fmla="*/ 215 w 85"/>
              <a:gd name="T33" fmla="*/ 440 h 86"/>
              <a:gd name="T34" fmla="*/ 264 w 85"/>
              <a:gd name="T35" fmla="*/ 434 h 86"/>
              <a:gd name="T36" fmla="*/ 311 w 85"/>
              <a:gd name="T37" fmla="*/ 424 h 86"/>
              <a:gd name="T38" fmla="*/ 340 w 85"/>
              <a:gd name="T39" fmla="*/ 411 h 86"/>
              <a:gd name="T40" fmla="*/ 377 w 85"/>
              <a:gd name="T41" fmla="*/ 376 h 86"/>
              <a:gd name="T42" fmla="*/ 398 w 85"/>
              <a:gd name="T43" fmla="*/ 346 h 86"/>
              <a:gd name="T44" fmla="*/ 416 w 85"/>
              <a:gd name="T45" fmla="*/ 313 h 86"/>
              <a:gd name="T46" fmla="*/ 434 w 85"/>
              <a:gd name="T47" fmla="*/ 265 h 86"/>
              <a:gd name="T48" fmla="*/ 447 w 85"/>
              <a:gd name="T49" fmla="*/ 219 h 86"/>
              <a:gd name="T50" fmla="*/ 434 w 85"/>
              <a:gd name="T51" fmla="*/ 180 h 86"/>
              <a:gd name="T52" fmla="*/ 416 w 85"/>
              <a:gd name="T53" fmla="*/ 134 h 86"/>
              <a:gd name="T54" fmla="*/ 398 w 85"/>
              <a:gd name="T55" fmla="*/ 99 h 86"/>
              <a:gd name="T56" fmla="*/ 377 w 85"/>
              <a:gd name="T57" fmla="*/ 66 h 86"/>
              <a:gd name="T58" fmla="*/ 340 w 85"/>
              <a:gd name="T59" fmla="*/ 49 h 86"/>
              <a:gd name="T60" fmla="*/ 311 w 85"/>
              <a:gd name="T61" fmla="*/ 21 h 86"/>
              <a:gd name="T62" fmla="*/ 264 w 85"/>
              <a:gd name="T63" fmla="*/ 12 h 86"/>
              <a:gd name="T64" fmla="*/ 215 w 85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6"/>
              <a:gd name="T101" fmla="*/ 85 w 85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6">
                <a:moveTo>
                  <a:pt x="41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3" y="13"/>
                </a:lnTo>
                <a:lnTo>
                  <a:pt x="7" y="19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61"/>
                </a:lnTo>
                <a:lnTo>
                  <a:pt x="7" y="67"/>
                </a:lnTo>
                <a:lnTo>
                  <a:pt x="13" y="73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1" y="86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3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5" y="43"/>
                </a:lnTo>
                <a:lnTo>
                  <a:pt x="83" y="35"/>
                </a:lnTo>
                <a:lnTo>
                  <a:pt x="80" y="26"/>
                </a:lnTo>
                <a:lnTo>
                  <a:pt x="76" y="19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5" name="Shape 2175"/>
          <p:cNvSpPr>
            <a:spLocks noChangeAspect="1"/>
          </p:cNvSpPr>
          <p:nvPr/>
        </p:nvSpPr>
        <p:spPr bwMode="auto">
          <a:xfrm>
            <a:off x="4160081" y="2489013"/>
            <a:ext cx="156766" cy="158233"/>
          </a:xfrm>
          <a:custGeom>
            <a:avLst/>
            <a:gdLst>
              <a:gd name="T0" fmla="*/ 215 w 85"/>
              <a:gd name="T1" fmla="*/ 0 h 86"/>
              <a:gd name="T2" fmla="*/ 171 w 85"/>
              <a:gd name="T3" fmla="*/ 12 h 86"/>
              <a:gd name="T4" fmla="*/ 136 w 85"/>
              <a:gd name="T5" fmla="*/ 21 h 86"/>
              <a:gd name="T6" fmla="*/ 95 w 85"/>
              <a:gd name="T7" fmla="*/ 49 h 86"/>
              <a:gd name="T8" fmla="*/ 66 w 85"/>
              <a:gd name="T9" fmla="*/ 66 h 86"/>
              <a:gd name="T10" fmla="*/ 37 w 85"/>
              <a:gd name="T11" fmla="*/ 99 h 86"/>
              <a:gd name="T12" fmla="*/ 12 w 85"/>
              <a:gd name="T13" fmla="*/ 134 h 86"/>
              <a:gd name="T14" fmla="*/ 0 w 85"/>
              <a:gd name="T15" fmla="*/ 180 h 86"/>
              <a:gd name="T16" fmla="*/ 0 w 85"/>
              <a:gd name="T17" fmla="*/ 219 h 86"/>
              <a:gd name="T18" fmla="*/ 0 w 85"/>
              <a:gd name="T19" fmla="*/ 265 h 86"/>
              <a:gd name="T20" fmla="*/ 12 w 85"/>
              <a:gd name="T21" fmla="*/ 313 h 86"/>
              <a:gd name="T22" fmla="*/ 37 w 85"/>
              <a:gd name="T23" fmla="*/ 346 h 86"/>
              <a:gd name="T24" fmla="*/ 66 w 85"/>
              <a:gd name="T25" fmla="*/ 376 h 86"/>
              <a:gd name="T26" fmla="*/ 95 w 85"/>
              <a:gd name="T27" fmla="*/ 411 h 86"/>
              <a:gd name="T28" fmla="*/ 136 w 85"/>
              <a:gd name="T29" fmla="*/ 424 h 86"/>
              <a:gd name="T30" fmla="*/ 171 w 85"/>
              <a:gd name="T31" fmla="*/ 434 h 86"/>
              <a:gd name="T32" fmla="*/ 215 w 85"/>
              <a:gd name="T33" fmla="*/ 440 h 86"/>
              <a:gd name="T34" fmla="*/ 264 w 85"/>
              <a:gd name="T35" fmla="*/ 434 h 86"/>
              <a:gd name="T36" fmla="*/ 311 w 85"/>
              <a:gd name="T37" fmla="*/ 424 h 86"/>
              <a:gd name="T38" fmla="*/ 340 w 85"/>
              <a:gd name="T39" fmla="*/ 411 h 86"/>
              <a:gd name="T40" fmla="*/ 377 w 85"/>
              <a:gd name="T41" fmla="*/ 376 h 86"/>
              <a:gd name="T42" fmla="*/ 398 w 85"/>
              <a:gd name="T43" fmla="*/ 346 h 86"/>
              <a:gd name="T44" fmla="*/ 416 w 85"/>
              <a:gd name="T45" fmla="*/ 313 h 86"/>
              <a:gd name="T46" fmla="*/ 434 w 85"/>
              <a:gd name="T47" fmla="*/ 265 h 86"/>
              <a:gd name="T48" fmla="*/ 447 w 85"/>
              <a:gd name="T49" fmla="*/ 219 h 86"/>
              <a:gd name="T50" fmla="*/ 434 w 85"/>
              <a:gd name="T51" fmla="*/ 180 h 86"/>
              <a:gd name="T52" fmla="*/ 416 w 85"/>
              <a:gd name="T53" fmla="*/ 134 h 86"/>
              <a:gd name="T54" fmla="*/ 398 w 85"/>
              <a:gd name="T55" fmla="*/ 99 h 86"/>
              <a:gd name="T56" fmla="*/ 377 w 85"/>
              <a:gd name="T57" fmla="*/ 66 h 86"/>
              <a:gd name="T58" fmla="*/ 340 w 85"/>
              <a:gd name="T59" fmla="*/ 49 h 86"/>
              <a:gd name="T60" fmla="*/ 311 w 85"/>
              <a:gd name="T61" fmla="*/ 21 h 86"/>
              <a:gd name="T62" fmla="*/ 264 w 85"/>
              <a:gd name="T63" fmla="*/ 12 h 86"/>
              <a:gd name="T64" fmla="*/ 215 w 85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6"/>
              <a:gd name="T101" fmla="*/ 85 w 85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6">
                <a:moveTo>
                  <a:pt x="41" y="0"/>
                </a:moveTo>
                <a:lnTo>
                  <a:pt x="33" y="2"/>
                </a:lnTo>
                <a:lnTo>
                  <a:pt x="26" y="4"/>
                </a:lnTo>
                <a:lnTo>
                  <a:pt x="18" y="9"/>
                </a:lnTo>
                <a:lnTo>
                  <a:pt x="13" y="13"/>
                </a:lnTo>
                <a:lnTo>
                  <a:pt x="7" y="19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61"/>
                </a:lnTo>
                <a:lnTo>
                  <a:pt x="7" y="67"/>
                </a:lnTo>
                <a:lnTo>
                  <a:pt x="13" y="73"/>
                </a:lnTo>
                <a:lnTo>
                  <a:pt x="18" y="80"/>
                </a:lnTo>
                <a:lnTo>
                  <a:pt x="26" y="82"/>
                </a:lnTo>
                <a:lnTo>
                  <a:pt x="33" y="84"/>
                </a:lnTo>
                <a:lnTo>
                  <a:pt x="41" y="86"/>
                </a:lnTo>
                <a:lnTo>
                  <a:pt x="50" y="84"/>
                </a:lnTo>
                <a:lnTo>
                  <a:pt x="59" y="82"/>
                </a:lnTo>
                <a:lnTo>
                  <a:pt x="65" y="80"/>
                </a:lnTo>
                <a:lnTo>
                  <a:pt x="72" y="73"/>
                </a:lnTo>
                <a:lnTo>
                  <a:pt x="76" y="67"/>
                </a:lnTo>
                <a:lnTo>
                  <a:pt x="80" y="61"/>
                </a:lnTo>
                <a:lnTo>
                  <a:pt x="83" y="52"/>
                </a:lnTo>
                <a:lnTo>
                  <a:pt x="85" y="43"/>
                </a:lnTo>
                <a:lnTo>
                  <a:pt x="83" y="35"/>
                </a:lnTo>
                <a:lnTo>
                  <a:pt x="80" y="26"/>
                </a:lnTo>
                <a:lnTo>
                  <a:pt x="76" y="19"/>
                </a:lnTo>
                <a:lnTo>
                  <a:pt x="72" y="13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6" name="Shape 2176"/>
          <p:cNvSpPr>
            <a:spLocks noChangeAspect="1"/>
          </p:cNvSpPr>
          <p:nvPr/>
        </p:nvSpPr>
        <p:spPr bwMode="auto">
          <a:xfrm>
            <a:off x="3738773" y="2445604"/>
            <a:ext cx="153967" cy="149831"/>
          </a:xfrm>
          <a:custGeom>
            <a:avLst/>
            <a:gdLst>
              <a:gd name="T0" fmla="*/ 216 w 84"/>
              <a:gd name="T1" fmla="*/ 0 h 82"/>
              <a:gd name="T2" fmla="*/ 173 w 84"/>
              <a:gd name="T3" fmla="*/ 0 h 82"/>
              <a:gd name="T4" fmla="*/ 132 w 84"/>
              <a:gd name="T5" fmla="*/ 12 h 82"/>
              <a:gd name="T6" fmla="*/ 85 w 84"/>
              <a:gd name="T7" fmla="*/ 35 h 82"/>
              <a:gd name="T8" fmla="*/ 54 w 84"/>
              <a:gd name="T9" fmla="*/ 51 h 82"/>
              <a:gd name="T10" fmla="*/ 29 w 84"/>
              <a:gd name="T11" fmla="*/ 85 h 82"/>
              <a:gd name="T12" fmla="*/ 12 w 84"/>
              <a:gd name="T13" fmla="*/ 127 h 82"/>
              <a:gd name="T14" fmla="*/ 0 w 84"/>
              <a:gd name="T15" fmla="*/ 162 h 82"/>
              <a:gd name="T16" fmla="*/ 0 w 84"/>
              <a:gd name="T17" fmla="*/ 202 h 82"/>
              <a:gd name="T18" fmla="*/ 0 w 84"/>
              <a:gd name="T19" fmla="*/ 247 h 82"/>
              <a:gd name="T20" fmla="*/ 12 w 84"/>
              <a:gd name="T21" fmla="*/ 290 h 82"/>
              <a:gd name="T22" fmla="*/ 29 w 84"/>
              <a:gd name="T23" fmla="*/ 322 h 82"/>
              <a:gd name="T24" fmla="*/ 54 w 84"/>
              <a:gd name="T25" fmla="*/ 356 h 82"/>
              <a:gd name="T26" fmla="*/ 85 w 84"/>
              <a:gd name="T27" fmla="*/ 373 h 82"/>
              <a:gd name="T28" fmla="*/ 132 w 84"/>
              <a:gd name="T29" fmla="*/ 393 h 82"/>
              <a:gd name="T30" fmla="*/ 173 w 84"/>
              <a:gd name="T31" fmla="*/ 407 h 82"/>
              <a:gd name="T32" fmla="*/ 216 w 84"/>
              <a:gd name="T33" fmla="*/ 407 h 82"/>
              <a:gd name="T34" fmla="*/ 249 w 84"/>
              <a:gd name="T35" fmla="*/ 407 h 82"/>
              <a:gd name="T36" fmla="*/ 295 w 84"/>
              <a:gd name="T37" fmla="*/ 393 h 82"/>
              <a:gd name="T38" fmla="*/ 339 w 84"/>
              <a:gd name="T39" fmla="*/ 373 h 82"/>
              <a:gd name="T40" fmla="*/ 360 w 84"/>
              <a:gd name="T41" fmla="*/ 356 h 82"/>
              <a:gd name="T42" fmla="*/ 393 w 84"/>
              <a:gd name="T43" fmla="*/ 322 h 82"/>
              <a:gd name="T44" fmla="*/ 411 w 84"/>
              <a:gd name="T45" fmla="*/ 290 h 82"/>
              <a:gd name="T46" fmla="*/ 423 w 84"/>
              <a:gd name="T47" fmla="*/ 247 h 82"/>
              <a:gd name="T48" fmla="*/ 423 w 84"/>
              <a:gd name="T49" fmla="*/ 202 h 82"/>
              <a:gd name="T50" fmla="*/ 423 w 84"/>
              <a:gd name="T51" fmla="*/ 162 h 82"/>
              <a:gd name="T52" fmla="*/ 411 w 84"/>
              <a:gd name="T53" fmla="*/ 127 h 82"/>
              <a:gd name="T54" fmla="*/ 393 w 84"/>
              <a:gd name="T55" fmla="*/ 85 h 82"/>
              <a:gd name="T56" fmla="*/ 360 w 84"/>
              <a:gd name="T57" fmla="*/ 51 h 82"/>
              <a:gd name="T58" fmla="*/ 339 w 84"/>
              <a:gd name="T59" fmla="*/ 35 h 82"/>
              <a:gd name="T60" fmla="*/ 295 w 84"/>
              <a:gd name="T61" fmla="*/ 12 h 82"/>
              <a:gd name="T62" fmla="*/ 249 w 84"/>
              <a:gd name="T63" fmla="*/ 0 h 82"/>
              <a:gd name="T64" fmla="*/ 216 w 8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2"/>
              <a:gd name="T101" fmla="*/ 84 w 8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0" y="82"/>
                </a:lnTo>
                <a:lnTo>
                  <a:pt x="58" y="80"/>
                </a:lnTo>
                <a:lnTo>
                  <a:pt x="67" y="76"/>
                </a:lnTo>
                <a:lnTo>
                  <a:pt x="71" y="72"/>
                </a:lnTo>
                <a:lnTo>
                  <a:pt x="78" y="65"/>
                </a:lnTo>
                <a:lnTo>
                  <a:pt x="82" y="59"/>
                </a:lnTo>
                <a:lnTo>
                  <a:pt x="84" y="50"/>
                </a:lnTo>
                <a:lnTo>
                  <a:pt x="84" y="41"/>
                </a:lnTo>
                <a:lnTo>
                  <a:pt x="84" y="33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7" y="7"/>
                </a:lnTo>
                <a:lnTo>
                  <a:pt x="58" y="2"/>
                </a:lnTo>
                <a:lnTo>
                  <a:pt x="50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7" name="Shape 2177"/>
          <p:cNvSpPr>
            <a:spLocks noChangeAspect="1"/>
          </p:cNvSpPr>
          <p:nvPr/>
        </p:nvSpPr>
        <p:spPr bwMode="auto">
          <a:xfrm>
            <a:off x="3738773" y="2445604"/>
            <a:ext cx="153967" cy="149831"/>
          </a:xfrm>
          <a:custGeom>
            <a:avLst/>
            <a:gdLst>
              <a:gd name="T0" fmla="*/ 216 w 84"/>
              <a:gd name="T1" fmla="*/ 0 h 82"/>
              <a:gd name="T2" fmla="*/ 173 w 84"/>
              <a:gd name="T3" fmla="*/ 0 h 82"/>
              <a:gd name="T4" fmla="*/ 132 w 84"/>
              <a:gd name="T5" fmla="*/ 12 h 82"/>
              <a:gd name="T6" fmla="*/ 85 w 84"/>
              <a:gd name="T7" fmla="*/ 35 h 82"/>
              <a:gd name="T8" fmla="*/ 54 w 84"/>
              <a:gd name="T9" fmla="*/ 51 h 82"/>
              <a:gd name="T10" fmla="*/ 29 w 84"/>
              <a:gd name="T11" fmla="*/ 85 h 82"/>
              <a:gd name="T12" fmla="*/ 12 w 84"/>
              <a:gd name="T13" fmla="*/ 127 h 82"/>
              <a:gd name="T14" fmla="*/ 0 w 84"/>
              <a:gd name="T15" fmla="*/ 162 h 82"/>
              <a:gd name="T16" fmla="*/ 0 w 84"/>
              <a:gd name="T17" fmla="*/ 202 h 82"/>
              <a:gd name="T18" fmla="*/ 0 w 84"/>
              <a:gd name="T19" fmla="*/ 247 h 82"/>
              <a:gd name="T20" fmla="*/ 12 w 84"/>
              <a:gd name="T21" fmla="*/ 290 h 82"/>
              <a:gd name="T22" fmla="*/ 29 w 84"/>
              <a:gd name="T23" fmla="*/ 322 h 82"/>
              <a:gd name="T24" fmla="*/ 54 w 84"/>
              <a:gd name="T25" fmla="*/ 356 h 82"/>
              <a:gd name="T26" fmla="*/ 85 w 84"/>
              <a:gd name="T27" fmla="*/ 373 h 82"/>
              <a:gd name="T28" fmla="*/ 132 w 84"/>
              <a:gd name="T29" fmla="*/ 393 h 82"/>
              <a:gd name="T30" fmla="*/ 173 w 84"/>
              <a:gd name="T31" fmla="*/ 407 h 82"/>
              <a:gd name="T32" fmla="*/ 216 w 84"/>
              <a:gd name="T33" fmla="*/ 407 h 82"/>
              <a:gd name="T34" fmla="*/ 249 w 84"/>
              <a:gd name="T35" fmla="*/ 407 h 82"/>
              <a:gd name="T36" fmla="*/ 295 w 84"/>
              <a:gd name="T37" fmla="*/ 393 h 82"/>
              <a:gd name="T38" fmla="*/ 339 w 84"/>
              <a:gd name="T39" fmla="*/ 373 h 82"/>
              <a:gd name="T40" fmla="*/ 360 w 84"/>
              <a:gd name="T41" fmla="*/ 356 h 82"/>
              <a:gd name="T42" fmla="*/ 393 w 84"/>
              <a:gd name="T43" fmla="*/ 322 h 82"/>
              <a:gd name="T44" fmla="*/ 411 w 84"/>
              <a:gd name="T45" fmla="*/ 290 h 82"/>
              <a:gd name="T46" fmla="*/ 423 w 84"/>
              <a:gd name="T47" fmla="*/ 247 h 82"/>
              <a:gd name="T48" fmla="*/ 423 w 84"/>
              <a:gd name="T49" fmla="*/ 202 h 82"/>
              <a:gd name="T50" fmla="*/ 423 w 84"/>
              <a:gd name="T51" fmla="*/ 162 h 82"/>
              <a:gd name="T52" fmla="*/ 411 w 84"/>
              <a:gd name="T53" fmla="*/ 127 h 82"/>
              <a:gd name="T54" fmla="*/ 393 w 84"/>
              <a:gd name="T55" fmla="*/ 85 h 82"/>
              <a:gd name="T56" fmla="*/ 360 w 84"/>
              <a:gd name="T57" fmla="*/ 51 h 82"/>
              <a:gd name="T58" fmla="*/ 339 w 84"/>
              <a:gd name="T59" fmla="*/ 35 h 82"/>
              <a:gd name="T60" fmla="*/ 295 w 84"/>
              <a:gd name="T61" fmla="*/ 12 h 82"/>
              <a:gd name="T62" fmla="*/ 249 w 84"/>
              <a:gd name="T63" fmla="*/ 0 h 82"/>
              <a:gd name="T64" fmla="*/ 216 w 8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2"/>
              <a:gd name="T101" fmla="*/ 84 w 8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2">
                <a:moveTo>
                  <a:pt x="43" y="0"/>
                </a:moveTo>
                <a:lnTo>
                  <a:pt x="34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3"/>
                </a:lnTo>
                <a:lnTo>
                  <a:pt x="0" y="41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6"/>
                </a:lnTo>
                <a:lnTo>
                  <a:pt x="26" y="80"/>
                </a:lnTo>
                <a:lnTo>
                  <a:pt x="34" y="82"/>
                </a:lnTo>
                <a:lnTo>
                  <a:pt x="43" y="82"/>
                </a:lnTo>
                <a:lnTo>
                  <a:pt x="50" y="82"/>
                </a:lnTo>
                <a:lnTo>
                  <a:pt x="58" y="80"/>
                </a:lnTo>
                <a:lnTo>
                  <a:pt x="67" y="76"/>
                </a:lnTo>
                <a:lnTo>
                  <a:pt x="71" y="72"/>
                </a:lnTo>
                <a:lnTo>
                  <a:pt x="78" y="65"/>
                </a:lnTo>
                <a:lnTo>
                  <a:pt x="82" y="59"/>
                </a:lnTo>
                <a:lnTo>
                  <a:pt x="84" y="50"/>
                </a:lnTo>
                <a:lnTo>
                  <a:pt x="84" y="41"/>
                </a:lnTo>
                <a:lnTo>
                  <a:pt x="84" y="33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7" y="7"/>
                </a:lnTo>
                <a:lnTo>
                  <a:pt x="58" y="2"/>
                </a:lnTo>
                <a:lnTo>
                  <a:pt x="50" y="0"/>
                </a:lnTo>
                <a:lnTo>
                  <a:pt x="43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8" name="Shape 2178"/>
          <p:cNvSpPr>
            <a:spLocks noChangeAspect="1"/>
          </p:cNvSpPr>
          <p:nvPr/>
        </p:nvSpPr>
        <p:spPr bwMode="auto">
          <a:xfrm>
            <a:off x="4077499" y="2201954"/>
            <a:ext cx="153967" cy="159633"/>
          </a:xfrm>
          <a:custGeom>
            <a:avLst/>
            <a:gdLst>
              <a:gd name="T0" fmla="*/ 210 w 84"/>
              <a:gd name="T1" fmla="*/ 0 h 87"/>
              <a:gd name="T2" fmla="*/ 173 w 84"/>
              <a:gd name="T3" fmla="*/ 12 h 87"/>
              <a:gd name="T4" fmla="*/ 132 w 84"/>
              <a:gd name="T5" fmla="*/ 28 h 87"/>
              <a:gd name="T6" fmla="*/ 96 w 84"/>
              <a:gd name="T7" fmla="*/ 48 h 87"/>
              <a:gd name="T8" fmla="*/ 65 w 84"/>
              <a:gd name="T9" fmla="*/ 66 h 87"/>
              <a:gd name="T10" fmla="*/ 29 w 84"/>
              <a:gd name="T11" fmla="*/ 101 h 87"/>
              <a:gd name="T12" fmla="*/ 21 w 84"/>
              <a:gd name="T13" fmla="*/ 132 h 87"/>
              <a:gd name="T14" fmla="*/ 12 w 84"/>
              <a:gd name="T15" fmla="*/ 178 h 87"/>
              <a:gd name="T16" fmla="*/ 0 w 84"/>
              <a:gd name="T17" fmla="*/ 225 h 87"/>
              <a:gd name="T18" fmla="*/ 12 w 84"/>
              <a:gd name="T19" fmla="*/ 262 h 87"/>
              <a:gd name="T20" fmla="*/ 21 w 84"/>
              <a:gd name="T21" fmla="*/ 311 h 87"/>
              <a:gd name="T22" fmla="*/ 29 w 84"/>
              <a:gd name="T23" fmla="*/ 339 h 87"/>
              <a:gd name="T24" fmla="*/ 65 w 84"/>
              <a:gd name="T25" fmla="*/ 375 h 87"/>
              <a:gd name="T26" fmla="*/ 96 w 84"/>
              <a:gd name="T27" fmla="*/ 408 h 87"/>
              <a:gd name="T28" fmla="*/ 132 w 84"/>
              <a:gd name="T29" fmla="*/ 411 h 87"/>
              <a:gd name="T30" fmla="*/ 173 w 84"/>
              <a:gd name="T31" fmla="*/ 439 h 87"/>
              <a:gd name="T32" fmla="*/ 210 w 84"/>
              <a:gd name="T33" fmla="*/ 439 h 87"/>
              <a:gd name="T34" fmla="*/ 249 w 84"/>
              <a:gd name="T35" fmla="*/ 439 h 87"/>
              <a:gd name="T36" fmla="*/ 295 w 84"/>
              <a:gd name="T37" fmla="*/ 411 h 87"/>
              <a:gd name="T38" fmla="*/ 326 w 84"/>
              <a:gd name="T39" fmla="*/ 408 h 87"/>
              <a:gd name="T40" fmla="*/ 360 w 84"/>
              <a:gd name="T41" fmla="*/ 375 h 87"/>
              <a:gd name="T42" fmla="*/ 386 w 84"/>
              <a:gd name="T43" fmla="*/ 339 h 87"/>
              <a:gd name="T44" fmla="*/ 401 w 84"/>
              <a:gd name="T45" fmla="*/ 311 h 87"/>
              <a:gd name="T46" fmla="*/ 411 w 84"/>
              <a:gd name="T47" fmla="*/ 262 h 87"/>
              <a:gd name="T48" fmla="*/ 423 w 84"/>
              <a:gd name="T49" fmla="*/ 225 h 87"/>
              <a:gd name="T50" fmla="*/ 411 w 84"/>
              <a:gd name="T51" fmla="*/ 178 h 87"/>
              <a:gd name="T52" fmla="*/ 401 w 84"/>
              <a:gd name="T53" fmla="*/ 132 h 87"/>
              <a:gd name="T54" fmla="*/ 386 w 84"/>
              <a:gd name="T55" fmla="*/ 101 h 87"/>
              <a:gd name="T56" fmla="*/ 360 w 84"/>
              <a:gd name="T57" fmla="*/ 66 h 87"/>
              <a:gd name="T58" fmla="*/ 326 w 84"/>
              <a:gd name="T59" fmla="*/ 48 h 87"/>
              <a:gd name="T60" fmla="*/ 295 w 84"/>
              <a:gd name="T61" fmla="*/ 28 h 87"/>
              <a:gd name="T62" fmla="*/ 249 w 84"/>
              <a:gd name="T63" fmla="*/ 12 h 87"/>
              <a:gd name="T64" fmla="*/ 210 w 84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7"/>
              <a:gd name="T101" fmla="*/ 84 w 84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7">
                <a:moveTo>
                  <a:pt x="41" y="0"/>
                </a:moveTo>
                <a:lnTo>
                  <a:pt x="34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2" y="35"/>
                </a:lnTo>
                <a:lnTo>
                  <a:pt x="0" y="44"/>
                </a:lnTo>
                <a:lnTo>
                  <a:pt x="2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2"/>
                </a:lnTo>
                <a:lnTo>
                  <a:pt x="34" y="87"/>
                </a:lnTo>
                <a:lnTo>
                  <a:pt x="41" y="87"/>
                </a:lnTo>
                <a:lnTo>
                  <a:pt x="50" y="87"/>
                </a:lnTo>
                <a:lnTo>
                  <a:pt x="58" y="82"/>
                </a:lnTo>
                <a:lnTo>
                  <a:pt x="65" y="80"/>
                </a:lnTo>
                <a:lnTo>
                  <a:pt x="71" y="74"/>
                </a:lnTo>
                <a:lnTo>
                  <a:pt x="76" y="67"/>
                </a:lnTo>
                <a:lnTo>
                  <a:pt x="80" y="61"/>
                </a:lnTo>
                <a:lnTo>
                  <a:pt x="82" y="52"/>
                </a:lnTo>
                <a:lnTo>
                  <a:pt x="84" y="44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49" name="Shape 2179"/>
          <p:cNvSpPr>
            <a:spLocks noChangeAspect="1"/>
          </p:cNvSpPr>
          <p:nvPr/>
        </p:nvSpPr>
        <p:spPr bwMode="auto">
          <a:xfrm>
            <a:off x="4077499" y="2201954"/>
            <a:ext cx="153967" cy="159633"/>
          </a:xfrm>
          <a:custGeom>
            <a:avLst/>
            <a:gdLst>
              <a:gd name="T0" fmla="*/ 210 w 84"/>
              <a:gd name="T1" fmla="*/ 0 h 87"/>
              <a:gd name="T2" fmla="*/ 173 w 84"/>
              <a:gd name="T3" fmla="*/ 12 h 87"/>
              <a:gd name="T4" fmla="*/ 132 w 84"/>
              <a:gd name="T5" fmla="*/ 28 h 87"/>
              <a:gd name="T6" fmla="*/ 96 w 84"/>
              <a:gd name="T7" fmla="*/ 48 h 87"/>
              <a:gd name="T8" fmla="*/ 65 w 84"/>
              <a:gd name="T9" fmla="*/ 66 h 87"/>
              <a:gd name="T10" fmla="*/ 29 w 84"/>
              <a:gd name="T11" fmla="*/ 101 h 87"/>
              <a:gd name="T12" fmla="*/ 21 w 84"/>
              <a:gd name="T13" fmla="*/ 132 h 87"/>
              <a:gd name="T14" fmla="*/ 12 w 84"/>
              <a:gd name="T15" fmla="*/ 178 h 87"/>
              <a:gd name="T16" fmla="*/ 0 w 84"/>
              <a:gd name="T17" fmla="*/ 225 h 87"/>
              <a:gd name="T18" fmla="*/ 12 w 84"/>
              <a:gd name="T19" fmla="*/ 262 h 87"/>
              <a:gd name="T20" fmla="*/ 21 w 84"/>
              <a:gd name="T21" fmla="*/ 311 h 87"/>
              <a:gd name="T22" fmla="*/ 29 w 84"/>
              <a:gd name="T23" fmla="*/ 339 h 87"/>
              <a:gd name="T24" fmla="*/ 65 w 84"/>
              <a:gd name="T25" fmla="*/ 375 h 87"/>
              <a:gd name="T26" fmla="*/ 96 w 84"/>
              <a:gd name="T27" fmla="*/ 408 h 87"/>
              <a:gd name="T28" fmla="*/ 132 w 84"/>
              <a:gd name="T29" fmla="*/ 411 h 87"/>
              <a:gd name="T30" fmla="*/ 173 w 84"/>
              <a:gd name="T31" fmla="*/ 439 h 87"/>
              <a:gd name="T32" fmla="*/ 210 w 84"/>
              <a:gd name="T33" fmla="*/ 439 h 87"/>
              <a:gd name="T34" fmla="*/ 249 w 84"/>
              <a:gd name="T35" fmla="*/ 439 h 87"/>
              <a:gd name="T36" fmla="*/ 295 w 84"/>
              <a:gd name="T37" fmla="*/ 411 h 87"/>
              <a:gd name="T38" fmla="*/ 326 w 84"/>
              <a:gd name="T39" fmla="*/ 408 h 87"/>
              <a:gd name="T40" fmla="*/ 360 w 84"/>
              <a:gd name="T41" fmla="*/ 375 h 87"/>
              <a:gd name="T42" fmla="*/ 386 w 84"/>
              <a:gd name="T43" fmla="*/ 339 h 87"/>
              <a:gd name="T44" fmla="*/ 401 w 84"/>
              <a:gd name="T45" fmla="*/ 311 h 87"/>
              <a:gd name="T46" fmla="*/ 411 w 84"/>
              <a:gd name="T47" fmla="*/ 262 h 87"/>
              <a:gd name="T48" fmla="*/ 423 w 84"/>
              <a:gd name="T49" fmla="*/ 225 h 87"/>
              <a:gd name="T50" fmla="*/ 411 w 84"/>
              <a:gd name="T51" fmla="*/ 178 h 87"/>
              <a:gd name="T52" fmla="*/ 401 w 84"/>
              <a:gd name="T53" fmla="*/ 132 h 87"/>
              <a:gd name="T54" fmla="*/ 386 w 84"/>
              <a:gd name="T55" fmla="*/ 101 h 87"/>
              <a:gd name="T56" fmla="*/ 360 w 84"/>
              <a:gd name="T57" fmla="*/ 66 h 87"/>
              <a:gd name="T58" fmla="*/ 326 w 84"/>
              <a:gd name="T59" fmla="*/ 48 h 87"/>
              <a:gd name="T60" fmla="*/ 295 w 84"/>
              <a:gd name="T61" fmla="*/ 28 h 87"/>
              <a:gd name="T62" fmla="*/ 249 w 84"/>
              <a:gd name="T63" fmla="*/ 12 h 87"/>
              <a:gd name="T64" fmla="*/ 210 w 84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7"/>
              <a:gd name="T101" fmla="*/ 84 w 84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7">
                <a:moveTo>
                  <a:pt x="41" y="0"/>
                </a:moveTo>
                <a:lnTo>
                  <a:pt x="34" y="2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2" y="35"/>
                </a:lnTo>
                <a:lnTo>
                  <a:pt x="0" y="44"/>
                </a:lnTo>
                <a:lnTo>
                  <a:pt x="2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2"/>
                </a:lnTo>
                <a:lnTo>
                  <a:pt x="34" y="87"/>
                </a:lnTo>
                <a:lnTo>
                  <a:pt x="41" y="87"/>
                </a:lnTo>
                <a:lnTo>
                  <a:pt x="50" y="87"/>
                </a:lnTo>
                <a:lnTo>
                  <a:pt x="58" y="82"/>
                </a:lnTo>
                <a:lnTo>
                  <a:pt x="65" y="80"/>
                </a:lnTo>
                <a:lnTo>
                  <a:pt x="71" y="74"/>
                </a:lnTo>
                <a:lnTo>
                  <a:pt x="76" y="67"/>
                </a:lnTo>
                <a:lnTo>
                  <a:pt x="80" y="61"/>
                </a:lnTo>
                <a:lnTo>
                  <a:pt x="82" y="52"/>
                </a:lnTo>
                <a:lnTo>
                  <a:pt x="84" y="44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</a:path>
            </a:pathLst>
          </a:custGeom>
          <a:solidFill>
            <a:srgbClr val="009900"/>
          </a:solidFill>
          <a:ln w="20638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0" name="Shape 2180"/>
          <p:cNvSpPr>
            <a:spLocks noChangeAspect="1"/>
          </p:cNvSpPr>
          <p:nvPr/>
        </p:nvSpPr>
        <p:spPr bwMode="auto">
          <a:xfrm>
            <a:off x="4224467" y="2711659"/>
            <a:ext cx="153967" cy="155432"/>
          </a:xfrm>
          <a:custGeom>
            <a:avLst/>
            <a:gdLst>
              <a:gd name="T0" fmla="*/ 210 w 84"/>
              <a:gd name="T1" fmla="*/ 0 h 84"/>
              <a:gd name="T2" fmla="*/ 161 w 84"/>
              <a:gd name="T3" fmla="*/ 0 h 84"/>
              <a:gd name="T4" fmla="*/ 132 w 84"/>
              <a:gd name="T5" fmla="*/ 12 h 84"/>
              <a:gd name="T6" fmla="*/ 85 w 84"/>
              <a:gd name="T7" fmla="*/ 37 h 84"/>
              <a:gd name="T8" fmla="*/ 54 w 84"/>
              <a:gd name="T9" fmla="*/ 59 h 84"/>
              <a:gd name="T10" fmla="*/ 29 w 84"/>
              <a:gd name="T11" fmla="*/ 87 h 84"/>
              <a:gd name="T12" fmla="*/ 12 w 84"/>
              <a:gd name="T13" fmla="*/ 136 h 84"/>
              <a:gd name="T14" fmla="*/ 0 w 84"/>
              <a:gd name="T15" fmla="*/ 170 h 84"/>
              <a:gd name="T16" fmla="*/ 0 w 84"/>
              <a:gd name="T17" fmla="*/ 217 h 84"/>
              <a:gd name="T18" fmla="*/ 0 w 84"/>
              <a:gd name="T19" fmla="*/ 266 h 84"/>
              <a:gd name="T20" fmla="*/ 12 w 84"/>
              <a:gd name="T21" fmla="*/ 311 h 84"/>
              <a:gd name="T22" fmla="*/ 29 w 84"/>
              <a:gd name="T23" fmla="*/ 349 h 84"/>
              <a:gd name="T24" fmla="*/ 54 w 84"/>
              <a:gd name="T25" fmla="*/ 379 h 84"/>
              <a:gd name="T26" fmla="*/ 85 w 84"/>
              <a:gd name="T27" fmla="*/ 415 h 84"/>
              <a:gd name="T28" fmla="*/ 132 w 84"/>
              <a:gd name="T29" fmla="*/ 426 h 84"/>
              <a:gd name="T30" fmla="*/ 161 w 84"/>
              <a:gd name="T31" fmla="*/ 447 h 84"/>
              <a:gd name="T32" fmla="*/ 210 w 84"/>
              <a:gd name="T33" fmla="*/ 447 h 84"/>
              <a:gd name="T34" fmla="*/ 249 w 84"/>
              <a:gd name="T35" fmla="*/ 447 h 84"/>
              <a:gd name="T36" fmla="*/ 295 w 84"/>
              <a:gd name="T37" fmla="*/ 426 h 84"/>
              <a:gd name="T38" fmla="*/ 326 w 84"/>
              <a:gd name="T39" fmla="*/ 415 h 84"/>
              <a:gd name="T40" fmla="*/ 360 w 84"/>
              <a:gd name="T41" fmla="*/ 379 h 84"/>
              <a:gd name="T42" fmla="*/ 393 w 84"/>
              <a:gd name="T43" fmla="*/ 349 h 84"/>
              <a:gd name="T44" fmla="*/ 411 w 84"/>
              <a:gd name="T45" fmla="*/ 311 h 84"/>
              <a:gd name="T46" fmla="*/ 423 w 84"/>
              <a:gd name="T47" fmla="*/ 266 h 84"/>
              <a:gd name="T48" fmla="*/ 423 w 84"/>
              <a:gd name="T49" fmla="*/ 217 h 84"/>
              <a:gd name="T50" fmla="*/ 423 w 84"/>
              <a:gd name="T51" fmla="*/ 170 h 84"/>
              <a:gd name="T52" fmla="*/ 411 w 84"/>
              <a:gd name="T53" fmla="*/ 136 h 84"/>
              <a:gd name="T54" fmla="*/ 393 w 84"/>
              <a:gd name="T55" fmla="*/ 87 h 84"/>
              <a:gd name="T56" fmla="*/ 360 w 84"/>
              <a:gd name="T57" fmla="*/ 59 h 84"/>
              <a:gd name="T58" fmla="*/ 326 w 84"/>
              <a:gd name="T59" fmla="*/ 37 h 84"/>
              <a:gd name="T60" fmla="*/ 295 w 84"/>
              <a:gd name="T61" fmla="*/ 12 h 84"/>
              <a:gd name="T62" fmla="*/ 249 w 84"/>
              <a:gd name="T63" fmla="*/ 0 h 84"/>
              <a:gd name="T64" fmla="*/ 210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1" y="0"/>
                </a:moveTo>
                <a:lnTo>
                  <a:pt x="32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6" y="65"/>
                </a:lnTo>
                <a:lnTo>
                  <a:pt x="11" y="71"/>
                </a:lnTo>
                <a:lnTo>
                  <a:pt x="17" y="78"/>
                </a:lnTo>
                <a:lnTo>
                  <a:pt x="26" y="80"/>
                </a:lnTo>
                <a:lnTo>
                  <a:pt x="32" y="84"/>
                </a:lnTo>
                <a:lnTo>
                  <a:pt x="41" y="84"/>
                </a:lnTo>
                <a:lnTo>
                  <a:pt x="50" y="84"/>
                </a:lnTo>
                <a:lnTo>
                  <a:pt x="58" y="80"/>
                </a:lnTo>
                <a:lnTo>
                  <a:pt x="65" y="78"/>
                </a:lnTo>
                <a:lnTo>
                  <a:pt x="71" y="71"/>
                </a:lnTo>
                <a:lnTo>
                  <a:pt x="78" y="65"/>
                </a:lnTo>
                <a:lnTo>
                  <a:pt x="82" y="58"/>
                </a:lnTo>
                <a:lnTo>
                  <a:pt x="84" y="50"/>
                </a:lnTo>
                <a:lnTo>
                  <a:pt x="84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5" y="7"/>
                </a:lnTo>
                <a:lnTo>
                  <a:pt x="58" y="2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1" name="Shape 2181"/>
          <p:cNvSpPr>
            <a:spLocks noChangeAspect="1"/>
          </p:cNvSpPr>
          <p:nvPr/>
        </p:nvSpPr>
        <p:spPr bwMode="auto">
          <a:xfrm>
            <a:off x="4224467" y="2711659"/>
            <a:ext cx="153967" cy="155432"/>
          </a:xfrm>
          <a:custGeom>
            <a:avLst/>
            <a:gdLst>
              <a:gd name="T0" fmla="*/ 210 w 84"/>
              <a:gd name="T1" fmla="*/ 0 h 84"/>
              <a:gd name="T2" fmla="*/ 161 w 84"/>
              <a:gd name="T3" fmla="*/ 0 h 84"/>
              <a:gd name="T4" fmla="*/ 132 w 84"/>
              <a:gd name="T5" fmla="*/ 12 h 84"/>
              <a:gd name="T6" fmla="*/ 85 w 84"/>
              <a:gd name="T7" fmla="*/ 37 h 84"/>
              <a:gd name="T8" fmla="*/ 54 w 84"/>
              <a:gd name="T9" fmla="*/ 59 h 84"/>
              <a:gd name="T10" fmla="*/ 29 w 84"/>
              <a:gd name="T11" fmla="*/ 87 h 84"/>
              <a:gd name="T12" fmla="*/ 12 w 84"/>
              <a:gd name="T13" fmla="*/ 136 h 84"/>
              <a:gd name="T14" fmla="*/ 0 w 84"/>
              <a:gd name="T15" fmla="*/ 170 h 84"/>
              <a:gd name="T16" fmla="*/ 0 w 84"/>
              <a:gd name="T17" fmla="*/ 217 h 84"/>
              <a:gd name="T18" fmla="*/ 0 w 84"/>
              <a:gd name="T19" fmla="*/ 266 h 84"/>
              <a:gd name="T20" fmla="*/ 12 w 84"/>
              <a:gd name="T21" fmla="*/ 311 h 84"/>
              <a:gd name="T22" fmla="*/ 29 w 84"/>
              <a:gd name="T23" fmla="*/ 349 h 84"/>
              <a:gd name="T24" fmla="*/ 54 w 84"/>
              <a:gd name="T25" fmla="*/ 379 h 84"/>
              <a:gd name="T26" fmla="*/ 85 w 84"/>
              <a:gd name="T27" fmla="*/ 415 h 84"/>
              <a:gd name="T28" fmla="*/ 132 w 84"/>
              <a:gd name="T29" fmla="*/ 426 h 84"/>
              <a:gd name="T30" fmla="*/ 161 w 84"/>
              <a:gd name="T31" fmla="*/ 447 h 84"/>
              <a:gd name="T32" fmla="*/ 210 w 84"/>
              <a:gd name="T33" fmla="*/ 447 h 84"/>
              <a:gd name="T34" fmla="*/ 249 w 84"/>
              <a:gd name="T35" fmla="*/ 447 h 84"/>
              <a:gd name="T36" fmla="*/ 295 w 84"/>
              <a:gd name="T37" fmla="*/ 426 h 84"/>
              <a:gd name="T38" fmla="*/ 326 w 84"/>
              <a:gd name="T39" fmla="*/ 415 h 84"/>
              <a:gd name="T40" fmla="*/ 360 w 84"/>
              <a:gd name="T41" fmla="*/ 379 h 84"/>
              <a:gd name="T42" fmla="*/ 393 w 84"/>
              <a:gd name="T43" fmla="*/ 349 h 84"/>
              <a:gd name="T44" fmla="*/ 411 w 84"/>
              <a:gd name="T45" fmla="*/ 311 h 84"/>
              <a:gd name="T46" fmla="*/ 423 w 84"/>
              <a:gd name="T47" fmla="*/ 266 h 84"/>
              <a:gd name="T48" fmla="*/ 423 w 84"/>
              <a:gd name="T49" fmla="*/ 217 h 84"/>
              <a:gd name="T50" fmla="*/ 423 w 84"/>
              <a:gd name="T51" fmla="*/ 170 h 84"/>
              <a:gd name="T52" fmla="*/ 411 w 84"/>
              <a:gd name="T53" fmla="*/ 136 h 84"/>
              <a:gd name="T54" fmla="*/ 393 w 84"/>
              <a:gd name="T55" fmla="*/ 87 h 84"/>
              <a:gd name="T56" fmla="*/ 360 w 84"/>
              <a:gd name="T57" fmla="*/ 59 h 84"/>
              <a:gd name="T58" fmla="*/ 326 w 84"/>
              <a:gd name="T59" fmla="*/ 37 h 84"/>
              <a:gd name="T60" fmla="*/ 295 w 84"/>
              <a:gd name="T61" fmla="*/ 12 h 84"/>
              <a:gd name="T62" fmla="*/ 249 w 84"/>
              <a:gd name="T63" fmla="*/ 0 h 84"/>
              <a:gd name="T64" fmla="*/ 210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4"/>
              <a:gd name="T101" fmla="*/ 84 w 84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4">
                <a:moveTo>
                  <a:pt x="41" y="0"/>
                </a:moveTo>
                <a:lnTo>
                  <a:pt x="32" y="0"/>
                </a:lnTo>
                <a:lnTo>
                  <a:pt x="26" y="2"/>
                </a:lnTo>
                <a:lnTo>
                  <a:pt x="17" y="7"/>
                </a:lnTo>
                <a:lnTo>
                  <a:pt x="11" y="11"/>
                </a:lnTo>
                <a:lnTo>
                  <a:pt x="6" y="17"/>
                </a:lnTo>
                <a:lnTo>
                  <a:pt x="2" y="26"/>
                </a:lnTo>
                <a:lnTo>
                  <a:pt x="0" y="32"/>
                </a:lnTo>
                <a:lnTo>
                  <a:pt x="0" y="41"/>
                </a:lnTo>
                <a:lnTo>
                  <a:pt x="0" y="50"/>
                </a:lnTo>
                <a:lnTo>
                  <a:pt x="2" y="58"/>
                </a:lnTo>
                <a:lnTo>
                  <a:pt x="6" y="65"/>
                </a:lnTo>
                <a:lnTo>
                  <a:pt x="11" y="71"/>
                </a:lnTo>
                <a:lnTo>
                  <a:pt x="17" y="78"/>
                </a:lnTo>
                <a:lnTo>
                  <a:pt x="26" y="80"/>
                </a:lnTo>
                <a:lnTo>
                  <a:pt x="32" y="84"/>
                </a:lnTo>
                <a:lnTo>
                  <a:pt x="41" y="84"/>
                </a:lnTo>
                <a:lnTo>
                  <a:pt x="50" y="84"/>
                </a:lnTo>
                <a:lnTo>
                  <a:pt x="58" y="80"/>
                </a:lnTo>
                <a:lnTo>
                  <a:pt x="65" y="78"/>
                </a:lnTo>
                <a:lnTo>
                  <a:pt x="71" y="71"/>
                </a:lnTo>
                <a:lnTo>
                  <a:pt x="78" y="65"/>
                </a:lnTo>
                <a:lnTo>
                  <a:pt x="82" y="58"/>
                </a:lnTo>
                <a:lnTo>
                  <a:pt x="84" y="50"/>
                </a:lnTo>
                <a:lnTo>
                  <a:pt x="84" y="41"/>
                </a:lnTo>
                <a:lnTo>
                  <a:pt x="84" y="32"/>
                </a:lnTo>
                <a:lnTo>
                  <a:pt x="82" y="26"/>
                </a:lnTo>
                <a:lnTo>
                  <a:pt x="78" y="17"/>
                </a:lnTo>
                <a:lnTo>
                  <a:pt x="71" y="11"/>
                </a:lnTo>
                <a:lnTo>
                  <a:pt x="65" y="7"/>
                </a:lnTo>
                <a:lnTo>
                  <a:pt x="58" y="2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2" name="Shape 2182"/>
          <p:cNvSpPr>
            <a:spLocks noChangeAspect="1"/>
          </p:cNvSpPr>
          <p:nvPr/>
        </p:nvSpPr>
        <p:spPr bwMode="auto">
          <a:xfrm>
            <a:off x="4347641" y="2297174"/>
            <a:ext cx="151167" cy="156832"/>
          </a:xfrm>
          <a:custGeom>
            <a:avLst/>
            <a:gdLst>
              <a:gd name="T0" fmla="*/ 215 w 82"/>
              <a:gd name="T1" fmla="*/ 0 h 85"/>
              <a:gd name="T2" fmla="*/ 165 w 82"/>
              <a:gd name="T3" fmla="*/ 12 h 85"/>
              <a:gd name="T4" fmla="*/ 136 w 82"/>
              <a:gd name="T5" fmla="*/ 28 h 85"/>
              <a:gd name="T6" fmla="*/ 87 w 82"/>
              <a:gd name="T7" fmla="*/ 49 h 85"/>
              <a:gd name="T8" fmla="*/ 55 w 82"/>
              <a:gd name="T9" fmla="*/ 66 h 85"/>
              <a:gd name="T10" fmla="*/ 32 w 82"/>
              <a:gd name="T11" fmla="*/ 103 h 85"/>
              <a:gd name="T12" fmla="*/ 12 w 82"/>
              <a:gd name="T13" fmla="*/ 136 h 85"/>
              <a:gd name="T14" fmla="*/ 0 w 82"/>
              <a:gd name="T15" fmla="*/ 182 h 85"/>
              <a:gd name="T16" fmla="*/ 0 w 82"/>
              <a:gd name="T17" fmla="*/ 225 h 85"/>
              <a:gd name="T18" fmla="*/ 0 w 82"/>
              <a:gd name="T19" fmla="*/ 274 h 85"/>
              <a:gd name="T20" fmla="*/ 12 w 82"/>
              <a:gd name="T21" fmla="*/ 311 h 85"/>
              <a:gd name="T22" fmla="*/ 32 w 82"/>
              <a:gd name="T23" fmla="*/ 340 h 85"/>
              <a:gd name="T24" fmla="*/ 55 w 82"/>
              <a:gd name="T25" fmla="*/ 377 h 85"/>
              <a:gd name="T26" fmla="*/ 87 w 82"/>
              <a:gd name="T27" fmla="*/ 410 h 85"/>
              <a:gd name="T28" fmla="*/ 136 w 82"/>
              <a:gd name="T29" fmla="*/ 416 h 85"/>
              <a:gd name="T30" fmla="*/ 165 w 82"/>
              <a:gd name="T31" fmla="*/ 447 h 85"/>
              <a:gd name="T32" fmla="*/ 215 w 82"/>
              <a:gd name="T33" fmla="*/ 447 h 85"/>
              <a:gd name="T34" fmla="*/ 262 w 82"/>
              <a:gd name="T35" fmla="*/ 447 h 85"/>
              <a:gd name="T36" fmla="*/ 302 w 82"/>
              <a:gd name="T37" fmla="*/ 416 h 85"/>
              <a:gd name="T38" fmla="*/ 340 w 82"/>
              <a:gd name="T39" fmla="*/ 410 h 85"/>
              <a:gd name="T40" fmla="*/ 373 w 82"/>
              <a:gd name="T41" fmla="*/ 377 h 85"/>
              <a:gd name="T42" fmla="*/ 398 w 82"/>
              <a:gd name="T43" fmla="*/ 340 h 85"/>
              <a:gd name="T44" fmla="*/ 416 w 82"/>
              <a:gd name="T45" fmla="*/ 311 h 85"/>
              <a:gd name="T46" fmla="*/ 427 w 82"/>
              <a:gd name="T47" fmla="*/ 274 h 85"/>
              <a:gd name="T48" fmla="*/ 427 w 82"/>
              <a:gd name="T49" fmla="*/ 225 h 85"/>
              <a:gd name="T50" fmla="*/ 427 w 82"/>
              <a:gd name="T51" fmla="*/ 182 h 85"/>
              <a:gd name="T52" fmla="*/ 416 w 82"/>
              <a:gd name="T53" fmla="*/ 136 h 85"/>
              <a:gd name="T54" fmla="*/ 398 w 82"/>
              <a:gd name="T55" fmla="*/ 103 h 85"/>
              <a:gd name="T56" fmla="*/ 373 w 82"/>
              <a:gd name="T57" fmla="*/ 66 h 85"/>
              <a:gd name="T58" fmla="*/ 340 w 82"/>
              <a:gd name="T59" fmla="*/ 49 h 85"/>
              <a:gd name="T60" fmla="*/ 302 w 82"/>
              <a:gd name="T61" fmla="*/ 28 h 85"/>
              <a:gd name="T62" fmla="*/ 262 w 82"/>
              <a:gd name="T63" fmla="*/ 12 h 85"/>
              <a:gd name="T64" fmla="*/ 215 w 82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5"/>
              <a:gd name="T101" fmla="*/ 82 w 82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5">
                <a:moveTo>
                  <a:pt x="41" y="0"/>
                </a:moveTo>
                <a:lnTo>
                  <a:pt x="32" y="2"/>
                </a:lnTo>
                <a:lnTo>
                  <a:pt x="26" y="5"/>
                </a:lnTo>
                <a:lnTo>
                  <a:pt x="17" y="9"/>
                </a:lnTo>
                <a:lnTo>
                  <a:pt x="11" y="13"/>
                </a:lnTo>
                <a:lnTo>
                  <a:pt x="6" y="20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0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6" y="65"/>
                </a:lnTo>
                <a:lnTo>
                  <a:pt x="80" y="59"/>
                </a:lnTo>
                <a:lnTo>
                  <a:pt x="82" y="52"/>
                </a:lnTo>
                <a:lnTo>
                  <a:pt x="82" y="43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3" name="Shape 2183"/>
          <p:cNvSpPr>
            <a:spLocks noChangeAspect="1"/>
          </p:cNvSpPr>
          <p:nvPr/>
        </p:nvSpPr>
        <p:spPr bwMode="auto">
          <a:xfrm>
            <a:off x="4347641" y="2297174"/>
            <a:ext cx="151167" cy="156832"/>
          </a:xfrm>
          <a:custGeom>
            <a:avLst/>
            <a:gdLst>
              <a:gd name="T0" fmla="*/ 215 w 82"/>
              <a:gd name="T1" fmla="*/ 0 h 85"/>
              <a:gd name="T2" fmla="*/ 165 w 82"/>
              <a:gd name="T3" fmla="*/ 12 h 85"/>
              <a:gd name="T4" fmla="*/ 136 w 82"/>
              <a:gd name="T5" fmla="*/ 28 h 85"/>
              <a:gd name="T6" fmla="*/ 87 w 82"/>
              <a:gd name="T7" fmla="*/ 49 h 85"/>
              <a:gd name="T8" fmla="*/ 55 w 82"/>
              <a:gd name="T9" fmla="*/ 66 h 85"/>
              <a:gd name="T10" fmla="*/ 32 w 82"/>
              <a:gd name="T11" fmla="*/ 103 h 85"/>
              <a:gd name="T12" fmla="*/ 12 w 82"/>
              <a:gd name="T13" fmla="*/ 136 h 85"/>
              <a:gd name="T14" fmla="*/ 0 w 82"/>
              <a:gd name="T15" fmla="*/ 182 h 85"/>
              <a:gd name="T16" fmla="*/ 0 w 82"/>
              <a:gd name="T17" fmla="*/ 225 h 85"/>
              <a:gd name="T18" fmla="*/ 0 w 82"/>
              <a:gd name="T19" fmla="*/ 274 h 85"/>
              <a:gd name="T20" fmla="*/ 12 w 82"/>
              <a:gd name="T21" fmla="*/ 311 h 85"/>
              <a:gd name="T22" fmla="*/ 32 w 82"/>
              <a:gd name="T23" fmla="*/ 340 h 85"/>
              <a:gd name="T24" fmla="*/ 55 w 82"/>
              <a:gd name="T25" fmla="*/ 377 h 85"/>
              <a:gd name="T26" fmla="*/ 87 w 82"/>
              <a:gd name="T27" fmla="*/ 410 h 85"/>
              <a:gd name="T28" fmla="*/ 136 w 82"/>
              <a:gd name="T29" fmla="*/ 416 h 85"/>
              <a:gd name="T30" fmla="*/ 165 w 82"/>
              <a:gd name="T31" fmla="*/ 447 h 85"/>
              <a:gd name="T32" fmla="*/ 215 w 82"/>
              <a:gd name="T33" fmla="*/ 447 h 85"/>
              <a:gd name="T34" fmla="*/ 262 w 82"/>
              <a:gd name="T35" fmla="*/ 447 h 85"/>
              <a:gd name="T36" fmla="*/ 302 w 82"/>
              <a:gd name="T37" fmla="*/ 416 h 85"/>
              <a:gd name="T38" fmla="*/ 340 w 82"/>
              <a:gd name="T39" fmla="*/ 410 h 85"/>
              <a:gd name="T40" fmla="*/ 373 w 82"/>
              <a:gd name="T41" fmla="*/ 377 h 85"/>
              <a:gd name="T42" fmla="*/ 398 w 82"/>
              <a:gd name="T43" fmla="*/ 340 h 85"/>
              <a:gd name="T44" fmla="*/ 416 w 82"/>
              <a:gd name="T45" fmla="*/ 311 h 85"/>
              <a:gd name="T46" fmla="*/ 427 w 82"/>
              <a:gd name="T47" fmla="*/ 274 h 85"/>
              <a:gd name="T48" fmla="*/ 427 w 82"/>
              <a:gd name="T49" fmla="*/ 225 h 85"/>
              <a:gd name="T50" fmla="*/ 427 w 82"/>
              <a:gd name="T51" fmla="*/ 182 h 85"/>
              <a:gd name="T52" fmla="*/ 416 w 82"/>
              <a:gd name="T53" fmla="*/ 136 h 85"/>
              <a:gd name="T54" fmla="*/ 398 w 82"/>
              <a:gd name="T55" fmla="*/ 103 h 85"/>
              <a:gd name="T56" fmla="*/ 373 w 82"/>
              <a:gd name="T57" fmla="*/ 66 h 85"/>
              <a:gd name="T58" fmla="*/ 340 w 82"/>
              <a:gd name="T59" fmla="*/ 49 h 85"/>
              <a:gd name="T60" fmla="*/ 302 w 82"/>
              <a:gd name="T61" fmla="*/ 28 h 85"/>
              <a:gd name="T62" fmla="*/ 262 w 82"/>
              <a:gd name="T63" fmla="*/ 12 h 85"/>
              <a:gd name="T64" fmla="*/ 215 w 82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5"/>
              <a:gd name="T101" fmla="*/ 82 w 82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5">
                <a:moveTo>
                  <a:pt x="41" y="0"/>
                </a:moveTo>
                <a:lnTo>
                  <a:pt x="32" y="2"/>
                </a:lnTo>
                <a:lnTo>
                  <a:pt x="26" y="5"/>
                </a:lnTo>
                <a:lnTo>
                  <a:pt x="17" y="9"/>
                </a:lnTo>
                <a:lnTo>
                  <a:pt x="11" y="13"/>
                </a:lnTo>
                <a:lnTo>
                  <a:pt x="6" y="20"/>
                </a:lnTo>
                <a:lnTo>
                  <a:pt x="2" y="26"/>
                </a:lnTo>
                <a:lnTo>
                  <a:pt x="0" y="35"/>
                </a:lnTo>
                <a:lnTo>
                  <a:pt x="0" y="43"/>
                </a:lnTo>
                <a:lnTo>
                  <a:pt x="0" y="52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0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0"/>
                </a:lnTo>
                <a:lnTo>
                  <a:pt x="65" y="78"/>
                </a:lnTo>
                <a:lnTo>
                  <a:pt x="71" y="72"/>
                </a:lnTo>
                <a:lnTo>
                  <a:pt x="76" y="65"/>
                </a:lnTo>
                <a:lnTo>
                  <a:pt x="80" y="59"/>
                </a:lnTo>
                <a:lnTo>
                  <a:pt x="82" y="52"/>
                </a:lnTo>
                <a:lnTo>
                  <a:pt x="82" y="43"/>
                </a:lnTo>
                <a:lnTo>
                  <a:pt x="82" y="35"/>
                </a:lnTo>
                <a:lnTo>
                  <a:pt x="80" y="26"/>
                </a:lnTo>
                <a:lnTo>
                  <a:pt x="76" y="20"/>
                </a:lnTo>
                <a:lnTo>
                  <a:pt x="71" y="13"/>
                </a:lnTo>
                <a:lnTo>
                  <a:pt x="65" y="9"/>
                </a:lnTo>
                <a:lnTo>
                  <a:pt x="58" y="5"/>
                </a:lnTo>
                <a:lnTo>
                  <a:pt x="50" y="2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4" name="Shape 2184"/>
          <p:cNvSpPr>
            <a:spLocks noChangeAspect="1"/>
          </p:cNvSpPr>
          <p:nvPr/>
        </p:nvSpPr>
        <p:spPr bwMode="auto">
          <a:xfrm>
            <a:off x="3717777" y="2918901"/>
            <a:ext cx="155366" cy="155432"/>
          </a:xfrm>
          <a:custGeom>
            <a:avLst/>
            <a:gdLst>
              <a:gd name="T0" fmla="*/ 217 w 84"/>
              <a:gd name="T1" fmla="*/ 0 h 85"/>
              <a:gd name="T2" fmla="*/ 170 w 84"/>
              <a:gd name="T3" fmla="*/ 0 h 85"/>
              <a:gd name="T4" fmla="*/ 136 w 84"/>
              <a:gd name="T5" fmla="*/ 16 h 85"/>
              <a:gd name="T6" fmla="*/ 87 w 84"/>
              <a:gd name="T7" fmla="*/ 35 h 85"/>
              <a:gd name="T8" fmla="*/ 59 w 84"/>
              <a:gd name="T9" fmla="*/ 52 h 85"/>
              <a:gd name="T10" fmla="*/ 34 w 84"/>
              <a:gd name="T11" fmla="*/ 89 h 85"/>
              <a:gd name="T12" fmla="*/ 12 w 84"/>
              <a:gd name="T13" fmla="*/ 127 h 85"/>
              <a:gd name="T14" fmla="*/ 0 w 84"/>
              <a:gd name="T15" fmla="*/ 162 h 85"/>
              <a:gd name="T16" fmla="*/ 0 w 84"/>
              <a:gd name="T17" fmla="*/ 210 h 85"/>
              <a:gd name="T18" fmla="*/ 0 w 84"/>
              <a:gd name="T19" fmla="*/ 247 h 85"/>
              <a:gd name="T20" fmla="*/ 12 w 84"/>
              <a:gd name="T21" fmla="*/ 294 h 85"/>
              <a:gd name="T22" fmla="*/ 34 w 84"/>
              <a:gd name="T23" fmla="*/ 323 h 85"/>
              <a:gd name="T24" fmla="*/ 59 w 84"/>
              <a:gd name="T25" fmla="*/ 358 h 85"/>
              <a:gd name="T26" fmla="*/ 87 w 84"/>
              <a:gd name="T27" fmla="*/ 387 h 85"/>
              <a:gd name="T28" fmla="*/ 136 w 84"/>
              <a:gd name="T29" fmla="*/ 409 h 85"/>
              <a:gd name="T30" fmla="*/ 170 w 84"/>
              <a:gd name="T31" fmla="*/ 422 h 85"/>
              <a:gd name="T32" fmla="*/ 217 w 84"/>
              <a:gd name="T33" fmla="*/ 422 h 85"/>
              <a:gd name="T34" fmla="*/ 266 w 84"/>
              <a:gd name="T35" fmla="*/ 422 h 85"/>
              <a:gd name="T36" fmla="*/ 311 w 84"/>
              <a:gd name="T37" fmla="*/ 409 h 85"/>
              <a:gd name="T38" fmla="*/ 349 w 84"/>
              <a:gd name="T39" fmla="*/ 387 h 85"/>
              <a:gd name="T40" fmla="*/ 379 w 84"/>
              <a:gd name="T41" fmla="*/ 358 h 85"/>
              <a:gd name="T42" fmla="*/ 415 w 84"/>
              <a:gd name="T43" fmla="*/ 323 h 85"/>
              <a:gd name="T44" fmla="*/ 426 w 84"/>
              <a:gd name="T45" fmla="*/ 294 h 85"/>
              <a:gd name="T46" fmla="*/ 447 w 84"/>
              <a:gd name="T47" fmla="*/ 247 h 85"/>
              <a:gd name="T48" fmla="*/ 447 w 84"/>
              <a:gd name="T49" fmla="*/ 210 h 85"/>
              <a:gd name="T50" fmla="*/ 447 w 84"/>
              <a:gd name="T51" fmla="*/ 162 h 85"/>
              <a:gd name="T52" fmla="*/ 426 w 84"/>
              <a:gd name="T53" fmla="*/ 127 h 85"/>
              <a:gd name="T54" fmla="*/ 415 w 84"/>
              <a:gd name="T55" fmla="*/ 89 h 85"/>
              <a:gd name="T56" fmla="*/ 379 w 84"/>
              <a:gd name="T57" fmla="*/ 52 h 85"/>
              <a:gd name="T58" fmla="*/ 349 w 84"/>
              <a:gd name="T59" fmla="*/ 35 h 85"/>
              <a:gd name="T60" fmla="*/ 311 w 84"/>
              <a:gd name="T61" fmla="*/ 16 h 85"/>
              <a:gd name="T62" fmla="*/ 266 w 84"/>
              <a:gd name="T63" fmla="*/ 0 h 85"/>
              <a:gd name="T64" fmla="*/ 217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1" y="0"/>
                </a:moveTo>
                <a:lnTo>
                  <a:pt x="32" y="0"/>
                </a:lnTo>
                <a:lnTo>
                  <a:pt x="26" y="3"/>
                </a:lnTo>
                <a:lnTo>
                  <a:pt x="17" y="7"/>
                </a:lnTo>
                <a:lnTo>
                  <a:pt x="11" y="11"/>
                </a:lnTo>
                <a:lnTo>
                  <a:pt x="6" y="18"/>
                </a:lnTo>
                <a:lnTo>
                  <a:pt x="2" y="26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3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3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0"/>
                </a:lnTo>
                <a:lnTo>
                  <a:pt x="84" y="42"/>
                </a:lnTo>
                <a:lnTo>
                  <a:pt x="84" y="33"/>
                </a:lnTo>
                <a:lnTo>
                  <a:pt x="80" y="26"/>
                </a:lnTo>
                <a:lnTo>
                  <a:pt x="78" y="18"/>
                </a:lnTo>
                <a:lnTo>
                  <a:pt x="71" y="11"/>
                </a:lnTo>
                <a:lnTo>
                  <a:pt x="65" y="7"/>
                </a:lnTo>
                <a:lnTo>
                  <a:pt x="58" y="3"/>
                </a:lnTo>
                <a:lnTo>
                  <a:pt x="50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5" name="Shape 2185"/>
          <p:cNvSpPr>
            <a:spLocks noChangeAspect="1"/>
          </p:cNvSpPr>
          <p:nvPr/>
        </p:nvSpPr>
        <p:spPr bwMode="auto">
          <a:xfrm>
            <a:off x="3717777" y="2918901"/>
            <a:ext cx="155366" cy="155432"/>
          </a:xfrm>
          <a:custGeom>
            <a:avLst/>
            <a:gdLst>
              <a:gd name="T0" fmla="*/ 217 w 84"/>
              <a:gd name="T1" fmla="*/ 0 h 85"/>
              <a:gd name="T2" fmla="*/ 170 w 84"/>
              <a:gd name="T3" fmla="*/ 0 h 85"/>
              <a:gd name="T4" fmla="*/ 136 w 84"/>
              <a:gd name="T5" fmla="*/ 16 h 85"/>
              <a:gd name="T6" fmla="*/ 87 w 84"/>
              <a:gd name="T7" fmla="*/ 35 h 85"/>
              <a:gd name="T8" fmla="*/ 59 w 84"/>
              <a:gd name="T9" fmla="*/ 52 h 85"/>
              <a:gd name="T10" fmla="*/ 34 w 84"/>
              <a:gd name="T11" fmla="*/ 89 h 85"/>
              <a:gd name="T12" fmla="*/ 12 w 84"/>
              <a:gd name="T13" fmla="*/ 127 h 85"/>
              <a:gd name="T14" fmla="*/ 0 w 84"/>
              <a:gd name="T15" fmla="*/ 162 h 85"/>
              <a:gd name="T16" fmla="*/ 0 w 84"/>
              <a:gd name="T17" fmla="*/ 210 h 85"/>
              <a:gd name="T18" fmla="*/ 0 w 84"/>
              <a:gd name="T19" fmla="*/ 247 h 85"/>
              <a:gd name="T20" fmla="*/ 12 w 84"/>
              <a:gd name="T21" fmla="*/ 294 h 85"/>
              <a:gd name="T22" fmla="*/ 34 w 84"/>
              <a:gd name="T23" fmla="*/ 323 h 85"/>
              <a:gd name="T24" fmla="*/ 59 w 84"/>
              <a:gd name="T25" fmla="*/ 358 h 85"/>
              <a:gd name="T26" fmla="*/ 87 w 84"/>
              <a:gd name="T27" fmla="*/ 387 h 85"/>
              <a:gd name="T28" fmla="*/ 136 w 84"/>
              <a:gd name="T29" fmla="*/ 409 h 85"/>
              <a:gd name="T30" fmla="*/ 170 w 84"/>
              <a:gd name="T31" fmla="*/ 422 h 85"/>
              <a:gd name="T32" fmla="*/ 217 w 84"/>
              <a:gd name="T33" fmla="*/ 422 h 85"/>
              <a:gd name="T34" fmla="*/ 266 w 84"/>
              <a:gd name="T35" fmla="*/ 422 h 85"/>
              <a:gd name="T36" fmla="*/ 311 w 84"/>
              <a:gd name="T37" fmla="*/ 409 h 85"/>
              <a:gd name="T38" fmla="*/ 349 w 84"/>
              <a:gd name="T39" fmla="*/ 387 h 85"/>
              <a:gd name="T40" fmla="*/ 379 w 84"/>
              <a:gd name="T41" fmla="*/ 358 h 85"/>
              <a:gd name="T42" fmla="*/ 415 w 84"/>
              <a:gd name="T43" fmla="*/ 323 h 85"/>
              <a:gd name="T44" fmla="*/ 426 w 84"/>
              <a:gd name="T45" fmla="*/ 294 h 85"/>
              <a:gd name="T46" fmla="*/ 447 w 84"/>
              <a:gd name="T47" fmla="*/ 247 h 85"/>
              <a:gd name="T48" fmla="*/ 447 w 84"/>
              <a:gd name="T49" fmla="*/ 210 h 85"/>
              <a:gd name="T50" fmla="*/ 447 w 84"/>
              <a:gd name="T51" fmla="*/ 162 h 85"/>
              <a:gd name="T52" fmla="*/ 426 w 84"/>
              <a:gd name="T53" fmla="*/ 127 h 85"/>
              <a:gd name="T54" fmla="*/ 415 w 84"/>
              <a:gd name="T55" fmla="*/ 89 h 85"/>
              <a:gd name="T56" fmla="*/ 379 w 84"/>
              <a:gd name="T57" fmla="*/ 52 h 85"/>
              <a:gd name="T58" fmla="*/ 349 w 84"/>
              <a:gd name="T59" fmla="*/ 35 h 85"/>
              <a:gd name="T60" fmla="*/ 311 w 84"/>
              <a:gd name="T61" fmla="*/ 16 h 85"/>
              <a:gd name="T62" fmla="*/ 266 w 84"/>
              <a:gd name="T63" fmla="*/ 0 h 85"/>
              <a:gd name="T64" fmla="*/ 217 w 84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5"/>
              <a:gd name="T101" fmla="*/ 84 w 84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5">
                <a:moveTo>
                  <a:pt x="41" y="0"/>
                </a:moveTo>
                <a:lnTo>
                  <a:pt x="32" y="0"/>
                </a:lnTo>
                <a:lnTo>
                  <a:pt x="26" y="3"/>
                </a:lnTo>
                <a:lnTo>
                  <a:pt x="17" y="7"/>
                </a:lnTo>
                <a:lnTo>
                  <a:pt x="11" y="11"/>
                </a:lnTo>
                <a:lnTo>
                  <a:pt x="6" y="18"/>
                </a:lnTo>
                <a:lnTo>
                  <a:pt x="2" y="26"/>
                </a:lnTo>
                <a:lnTo>
                  <a:pt x="0" y="33"/>
                </a:lnTo>
                <a:lnTo>
                  <a:pt x="0" y="42"/>
                </a:lnTo>
                <a:lnTo>
                  <a:pt x="0" y="50"/>
                </a:lnTo>
                <a:lnTo>
                  <a:pt x="2" y="59"/>
                </a:lnTo>
                <a:lnTo>
                  <a:pt x="6" y="65"/>
                </a:lnTo>
                <a:lnTo>
                  <a:pt x="11" y="72"/>
                </a:lnTo>
                <a:lnTo>
                  <a:pt x="17" y="78"/>
                </a:lnTo>
                <a:lnTo>
                  <a:pt x="26" y="83"/>
                </a:lnTo>
                <a:lnTo>
                  <a:pt x="32" y="85"/>
                </a:lnTo>
                <a:lnTo>
                  <a:pt x="41" y="85"/>
                </a:lnTo>
                <a:lnTo>
                  <a:pt x="50" y="85"/>
                </a:lnTo>
                <a:lnTo>
                  <a:pt x="58" y="83"/>
                </a:lnTo>
                <a:lnTo>
                  <a:pt x="65" y="78"/>
                </a:lnTo>
                <a:lnTo>
                  <a:pt x="71" y="72"/>
                </a:lnTo>
                <a:lnTo>
                  <a:pt x="78" y="65"/>
                </a:lnTo>
                <a:lnTo>
                  <a:pt x="80" y="59"/>
                </a:lnTo>
                <a:lnTo>
                  <a:pt x="84" y="50"/>
                </a:lnTo>
                <a:lnTo>
                  <a:pt x="84" y="42"/>
                </a:lnTo>
                <a:lnTo>
                  <a:pt x="84" y="33"/>
                </a:lnTo>
                <a:lnTo>
                  <a:pt x="80" y="26"/>
                </a:lnTo>
                <a:lnTo>
                  <a:pt x="78" y="18"/>
                </a:lnTo>
                <a:lnTo>
                  <a:pt x="71" y="11"/>
                </a:lnTo>
                <a:lnTo>
                  <a:pt x="65" y="7"/>
                </a:lnTo>
                <a:lnTo>
                  <a:pt x="58" y="3"/>
                </a:lnTo>
                <a:lnTo>
                  <a:pt x="50" y="0"/>
                </a:lnTo>
                <a:lnTo>
                  <a:pt x="41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6" name="Shape 2186"/>
          <p:cNvSpPr>
            <a:spLocks noChangeAspect="1"/>
          </p:cNvSpPr>
          <p:nvPr/>
        </p:nvSpPr>
        <p:spPr bwMode="auto">
          <a:xfrm>
            <a:off x="4097095" y="2918901"/>
            <a:ext cx="158166" cy="155432"/>
          </a:xfrm>
          <a:custGeom>
            <a:avLst/>
            <a:gdLst>
              <a:gd name="T0" fmla="*/ 219 w 86"/>
              <a:gd name="T1" fmla="*/ 0 h 85"/>
              <a:gd name="T2" fmla="*/ 176 w 86"/>
              <a:gd name="T3" fmla="*/ 0 h 85"/>
              <a:gd name="T4" fmla="*/ 134 w 86"/>
              <a:gd name="T5" fmla="*/ 16 h 85"/>
              <a:gd name="T6" fmla="*/ 99 w 86"/>
              <a:gd name="T7" fmla="*/ 35 h 85"/>
              <a:gd name="T8" fmla="*/ 66 w 86"/>
              <a:gd name="T9" fmla="*/ 52 h 85"/>
              <a:gd name="T10" fmla="*/ 42 w 86"/>
              <a:gd name="T11" fmla="*/ 89 h 85"/>
              <a:gd name="T12" fmla="*/ 21 w 86"/>
              <a:gd name="T13" fmla="*/ 127 h 85"/>
              <a:gd name="T14" fmla="*/ 12 w 86"/>
              <a:gd name="T15" fmla="*/ 162 h 85"/>
              <a:gd name="T16" fmla="*/ 0 w 86"/>
              <a:gd name="T17" fmla="*/ 210 h 85"/>
              <a:gd name="T18" fmla="*/ 12 w 86"/>
              <a:gd name="T19" fmla="*/ 247 h 85"/>
              <a:gd name="T20" fmla="*/ 21 w 86"/>
              <a:gd name="T21" fmla="*/ 294 h 85"/>
              <a:gd name="T22" fmla="*/ 42 w 86"/>
              <a:gd name="T23" fmla="*/ 323 h 85"/>
              <a:gd name="T24" fmla="*/ 66 w 86"/>
              <a:gd name="T25" fmla="*/ 358 h 85"/>
              <a:gd name="T26" fmla="*/ 99 w 86"/>
              <a:gd name="T27" fmla="*/ 387 h 85"/>
              <a:gd name="T28" fmla="*/ 134 w 86"/>
              <a:gd name="T29" fmla="*/ 409 h 85"/>
              <a:gd name="T30" fmla="*/ 176 w 86"/>
              <a:gd name="T31" fmla="*/ 422 h 85"/>
              <a:gd name="T32" fmla="*/ 219 w 86"/>
              <a:gd name="T33" fmla="*/ 422 h 85"/>
              <a:gd name="T34" fmla="*/ 265 w 86"/>
              <a:gd name="T35" fmla="*/ 422 h 85"/>
              <a:gd name="T36" fmla="*/ 311 w 86"/>
              <a:gd name="T37" fmla="*/ 409 h 85"/>
              <a:gd name="T38" fmla="*/ 346 w 86"/>
              <a:gd name="T39" fmla="*/ 387 h 85"/>
              <a:gd name="T40" fmla="*/ 376 w 86"/>
              <a:gd name="T41" fmla="*/ 358 h 85"/>
              <a:gd name="T42" fmla="*/ 411 w 86"/>
              <a:gd name="T43" fmla="*/ 323 h 85"/>
              <a:gd name="T44" fmla="*/ 424 w 86"/>
              <a:gd name="T45" fmla="*/ 294 h 85"/>
              <a:gd name="T46" fmla="*/ 434 w 86"/>
              <a:gd name="T47" fmla="*/ 247 h 85"/>
              <a:gd name="T48" fmla="*/ 440 w 86"/>
              <a:gd name="T49" fmla="*/ 210 h 85"/>
              <a:gd name="T50" fmla="*/ 434 w 86"/>
              <a:gd name="T51" fmla="*/ 162 h 85"/>
              <a:gd name="T52" fmla="*/ 424 w 86"/>
              <a:gd name="T53" fmla="*/ 127 h 85"/>
              <a:gd name="T54" fmla="*/ 411 w 86"/>
              <a:gd name="T55" fmla="*/ 89 h 85"/>
              <a:gd name="T56" fmla="*/ 376 w 86"/>
              <a:gd name="T57" fmla="*/ 52 h 85"/>
              <a:gd name="T58" fmla="*/ 346 w 86"/>
              <a:gd name="T59" fmla="*/ 35 h 85"/>
              <a:gd name="T60" fmla="*/ 311 w 86"/>
              <a:gd name="T61" fmla="*/ 16 h 85"/>
              <a:gd name="T62" fmla="*/ 265 w 86"/>
              <a:gd name="T63" fmla="*/ 0 h 85"/>
              <a:gd name="T64" fmla="*/ 219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3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2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3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3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4" y="50"/>
                </a:lnTo>
                <a:lnTo>
                  <a:pt x="86" y="42"/>
                </a:lnTo>
                <a:lnTo>
                  <a:pt x="84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3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7" name="Shape 2187"/>
          <p:cNvSpPr>
            <a:spLocks noChangeAspect="1"/>
          </p:cNvSpPr>
          <p:nvPr/>
        </p:nvSpPr>
        <p:spPr bwMode="auto">
          <a:xfrm>
            <a:off x="4097095" y="2918901"/>
            <a:ext cx="158166" cy="155432"/>
          </a:xfrm>
          <a:custGeom>
            <a:avLst/>
            <a:gdLst>
              <a:gd name="T0" fmla="*/ 219 w 86"/>
              <a:gd name="T1" fmla="*/ 0 h 85"/>
              <a:gd name="T2" fmla="*/ 176 w 86"/>
              <a:gd name="T3" fmla="*/ 0 h 85"/>
              <a:gd name="T4" fmla="*/ 134 w 86"/>
              <a:gd name="T5" fmla="*/ 16 h 85"/>
              <a:gd name="T6" fmla="*/ 99 w 86"/>
              <a:gd name="T7" fmla="*/ 35 h 85"/>
              <a:gd name="T8" fmla="*/ 66 w 86"/>
              <a:gd name="T9" fmla="*/ 52 h 85"/>
              <a:gd name="T10" fmla="*/ 42 w 86"/>
              <a:gd name="T11" fmla="*/ 89 h 85"/>
              <a:gd name="T12" fmla="*/ 21 w 86"/>
              <a:gd name="T13" fmla="*/ 127 h 85"/>
              <a:gd name="T14" fmla="*/ 12 w 86"/>
              <a:gd name="T15" fmla="*/ 162 h 85"/>
              <a:gd name="T16" fmla="*/ 0 w 86"/>
              <a:gd name="T17" fmla="*/ 210 h 85"/>
              <a:gd name="T18" fmla="*/ 12 w 86"/>
              <a:gd name="T19" fmla="*/ 247 h 85"/>
              <a:gd name="T20" fmla="*/ 21 w 86"/>
              <a:gd name="T21" fmla="*/ 294 h 85"/>
              <a:gd name="T22" fmla="*/ 42 w 86"/>
              <a:gd name="T23" fmla="*/ 323 h 85"/>
              <a:gd name="T24" fmla="*/ 66 w 86"/>
              <a:gd name="T25" fmla="*/ 358 h 85"/>
              <a:gd name="T26" fmla="*/ 99 w 86"/>
              <a:gd name="T27" fmla="*/ 387 h 85"/>
              <a:gd name="T28" fmla="*/ 134 w 86"/>
              <a:gd name="T29" fmla="*/ 409 h 85"/>
              <a:gd name="T30" fmla="*/ 176 w 86"/>
              <a:gd name="T31" fmla="*/ 422 h 85"/>
              <a:gd name="T32" fmla="*/ 219 w 86"/>
              <a:gd name="T33" fmla="*/ 422 h 85"/>
              <a:gd name="T34" fmla="*/ 265 w 86"/>
              <a:gd name="T35" fmla="*/ 422 h 85"/>
              <a:gd name="T36" fmla="*/ 311 w 86"/>
              <a:gd name="T37" fmla="*/ 409 h 85"/>
              <a:gd name="T38" fmla="*/ 346 w 86"/>
              <a:gd name="T39" fmla="*/ 387 h 85"/>
              <a:gd name="T40" fmla="*/ 376 w 86"/>
              <a:gd name="T41" fmla="*/ 358 h 85"/>
              <a:gd name="T42" fmla="*/ 411 w 86"/>
              <a:gd name="T43" fmla="*/ 323 h 85"/>
              <a:gd name="T44" fmla="*/ 424 w 86"/>
              <a:gd name="T45" fmla="*/ 294 h 85"/>
              <a:gd name="T46" fmla="*/ 434 w 86"/>
              <a:gd name="T47" fmla="*/ 247 h 85"/>
              <a:gd name="T48" fmla="*/ 440 w 86"/>
              <a:gd name="T49" fmla="*/ 210 h 85"/>
              <a:gd name="T50" fmla="*/ 434 w 86"/>
              <a:gd name="T51" fmla="*/ 162 h 85"/>
              <a:gd name="T52" fmla="*/ 424 w 86"/>
              <a:gd name="T53" fmla="*/ 127 h 85"/>
              <a:gd name="T54" fmla="*/ 411 w 86"/>
              <a:gd name="T55" fmla="*/ 89 h 85"/>
              <a:gd name="T56" fmla="*/ 376 w 86"/>
              <a:gd name="T57" fmla="*/ 52 h 85"/>
              <a:gd name="T58" fmla="*/ 346 w 86"/>
              <a:gd name="T59" fmla="*/ 35 h 85"/>
              <a:gd name="T60" fmla="*/ 311 w 86"/>
              <a:gd name="T61" fmla="*/ 16 h 85"/>
              <a:gd name="T62" fmla="*/ 265 w 86"/>
              <a:gd name="T63" fmla="*/ 0 h 85"/>
              <a:gd name="T64" fmla="*/ 219 w 86"/>
              <a:gd name="T65" fmla="*/ 0 h 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5"/>
              <a:gd name="T101" fmla="*/ 86 w 86"/>
              <a:gd name="T102" fmla="*/ 85 h 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5">
                <a:moveTo>
                  <a:pt x="43" y="0"/>
                </a:moveTo>
                <a:lnTo>
                  <a:pt x="34" y="0"/>
                </a:lnTo>
                <a:lnTo>
                  <a:pt x="26" y="3"/>
                </a:lnTo>
                <a:lnTo>
                  <a:pt x="19" y="7"/>
                </a:lnTo>
                <a:lnTo>
                  <a:pt x="13" y="11"/>
                </a:lnTo>
                <a:lnTo>
                  <a:pt x="8" y="18"/>
                </a:lnTo>
                <a:lnTo>
                  <a:pt x="4" y="26"/>
                </a:lnTo>
                <a:lnTo>
                  <a:pt x="2" y="33"/>
                </a:lnTo>
                <a:lnTo>
                  <a:pt x="0" y="42"/>
                </a:lnTo>
                <a:lnTo>
                  <a:pt x="2" y="50"/>
                </a:lnTo>
                <a:lnTo>
                  <a:pt x="4" y="59"/>
                </a:lnTo>
                <a:lnTo>
                  <a:pt x="8" y="65"/>
                </a:lnTo>
                <a:lnTo>
                  <a:pt x="13" y="72"/>
                </a:lnTo>
                <a:lnTo>
                  <a:pt x="19" y="78"/>
                </a:lnTo>
                <a:lnTo>
                  <a:pt x="26" y="83"/>
                </a:lnTo>
                <a:lnTo>
                  <a:pt x="34" y="85"/>
                </a:lnTo>
                <a:lnTo>
                  <a:pt x="43" y="85"/>
                </a:lnTo>
                <a:lnTo>
                  <a:pt x="52" y="85"/>
                </a:lnTo>
                <a:lnTo>
                  <a:pt x="60" y="83"/>
                </a:lnTo>
                <a:lnTo>
                  <a:pt x="67" y="78"/>
                </a:lnTo>
                <a:lnTo>
                  <a:pt x="73" y="72"/>
                </a:lnTo>
                <a:lnTo>
                  <a:pt x="80" y="65"/>
                </a:lnTo>
                <a:lnTo>
                  <a:pt x="82" y="59"/>
                </a:lnTo>
                <a:lnTo>
                  <a:pt x="84" y="50"/>
                </a:lnTo>
                <a:lnTo>
                  <a:pt x="86" y="42"/>
                </a:lnTo>
                <a:lnTo>
                  <a:pt x="84" y="33"/>
                </a:lnTo>
                <a:lnTo>
                  <a:pt x="82" y="26"/>
                </a:lnTo>
                <a:lnTo>
                  <a:pt x="80" y="18"/>
                </a:lnTo>
                <a:lnTo>
                  <a:pt x="73" y="11"/>
                </a:lnTo>
                <a:lnTo>
                  <a:pt x="67" y="7"/>
                </a:lnTo>
                <a:lnTo>
                  <a:pt x="60" y="3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8" name="Shape 2188"/>
          <p:cNvSpPr>
            <a:spLocks noChangeAspect="1"/>
          </p:cNvSpPr>
          <p:nvPr/>
        </p:nvSpPr>
        <p:spPr bwMode="auto">
          <a:xfrm>
            <a:off x="4440021" y="2560428"/>
            <a:ext cx="153967" cy="159633"/>
          </a:xfrm>
          <a:custGeom>
            <a:avLst/>
            <a:gdLst>
              <a:gd name="T0" fmla="*/ 216 w 84"/>
              <a:gd name="T1" fmla="*/ 0 h 86"/>
              <a:gd name="T2" fmla="*/ 173 w 84"/>
              <a:gd name="T3" fmla="*/ 0 h 86"/>
              <a:gd name="T4" fmla="*/ 132 w 84"/>
              <a:gd name="T5" fmla="*/ 21 h 86"/>
              <a:gd name="T6" fmla="*/ 85 w 84"/>
              <a:gd name="T7" fmla="*/ 36 h 86"/>
              <a:gd name="T8" fmla="*/ 65 w 84"/>
              <a:gd name="T9" fmla="*/ 70 h 86"/>
              <a:gd name="T10" fmla="*/ 29 w 84"/>
              <a:gd name="T11" fmla="*/ 102 h 86"/>
              <a:gd name="T12" fmla="*/ 12 w 84"/>
              <a:gd name="T13" fmla="*/ 141 h 86"/>
              <a:gd name="T14" fmla="*/ 0 w 84"/>
              <a:gd name="T15" fmla="*/ 187 h 86"/>
              <a:gd name="T16" fmla="*/ 0 w 84"/>
              <a:gd name="T17" fmla="*/ 236 h 86"/>
              <a:gd name="T18" fmla="*/ 0 w 84"/>
              <a:gd name="T19" fmla="*/ 281 h 86"/>
              <a:gd name="T20" fmla="*/ 12 w 84"/>
              <a:gd name="T21" fmla="*/ 314 h 86"/>
              <a:gd name="T22" fmla="*/ 29 w 84"/>
              <a:gd name="T23" fmla="*/ 363 h 86"/>
              <a:gd name="T24" fmla="*/ 65 w 84"/>
              <a:gd name="T25" fmla="*/ 399 h 86"/>
              <a:gd name="T26" fmla="*/ 85 w 84"/>
              <a:gd name="T27" fmla="*/ 423 h 86"/>
              <a:gd name="T28" fmla="*/ 132 w 84"/>
              <a:gd name="T29" fmla="*/ 444 h 86"/>
              <a:gd name="T30" fmla="*/ 173 w 84"/>
              <a:gd name="T31" fmla="*/ 453 h 86"/>
              <a:gd name="T32" fmla="*/ 216 w 84"/>
              <a:gd name="T33" fmla="*/ 465 h 86"/>
              <a:gd name="T34" fmla="*/ 262 w 84"/>
              <a:gd name="T35" fmla="*/ 453 h 86"/>
              <a:gd name="T36" fmla="*/ 295 w 84"/>
              <a:gd name="T37" fmla="*/ 444 h 86"/>
              <a:gd name="T38" fmla="*/ 339 w 84"/>
              <a:gd name="T39" fmla="*/ 423 h 86"/>
              <a:gd name="T40" fmla="*/ 371 w 84"/>
              <a:gd name="T41" fmla="*/ 399 h 86"/>
              <a:gd name="T42" fmla="*/ 393 w 84"/>
              <a:gd name="T43" fmla="*/ 363 h 86"/>
              <a:gd name="T44" fmla="*/ 411 w 84"/>
              <a:gd name="T45" fmla="*/ 314 h 86"/>
              <a:gd name="T46" fmla="*/ 423 w 84"/>
              <a:gd name="T47" fmla="*/ 281 h 86"/>
              <a:gd name="T48" fmla="*/ 423 w 84"/>
              <a:gd name="T49" fmla="*/ 236 h 86"/>
              <a:gd name="T50" fmla="*/ 423 w 84"/>
              <a:gd name="T51" fmla="*/ 187 h 86"/>
              <a:gd name="T52" fmla="*/ 411 w 84"/>
              <a:gd name="T53" fmla="*/ 141 h 86"/>
              <a:gd name="T54" fmla="*/ 393 w 84"/>
              <a:gd name="T55" fmla="*/ 102 h 86"/>
              <a:gd name="T56" fmla="*/ 371 w 84"/>
              <a:gd name="T57" fmla="*/ 70 h 86"/>
              <a:gd name="T58" fmla="*/ 339 w 84"/>
              <a:gd name="T59" fmla="*/ 36 h 86"/>
              <a:gd name="T60" fmla="*/ 295 w 84"/>
              <a:gd name="T61" fmla="*/ 21 h 86"/>
              <a:gd name="T62" fmla="*/ 262 w 84"/>
              <a:gd name="T63" fmla="*/ 0 h 86"/>
              <a:gd name="T64" fmla="*/ 216 w 84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6"/>
              <a:gd name="T101" fmla="*/ 84 w 84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6">
                <a:moveTo>
                  <a:pt x="43" y="0"/>
                </a:moveTo>
                <a:lnTo>
                  <a:pt x="34" y="0"/>
                </a:lnTo>
                <a:lnTo>
                  <a:pt x="26" y="4"/>
                </a:lnTo>
                <a:lnTo>
                  <a:pt x="17" y="6"/>
                </a:lnTo>
                <a:lnTo>
                  <a:pt x="13" y="13"/>
                </a:lnTo>
                <a:lnTo>
                  <a:pt x="6" y="19"/>
                </a:lnTo>
                <a:lnTo>
                  <a:pt x="2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2" y="58"/>
                </a:lnTo>
                <a:lnTo>
                  <a:pt x="6" y="67"/>
                </a:lnTo>
                <a:lnTo>
                  <a:pt x="13" y="73"/>
                </a:lnTo>
                <a:lnTo>
                  <a:pt x="17" y="78"/>
                </a:lnTo>
                <a:lnTo>
                  <a:pt x="26" y="82"/>
                </a:lnTo>
                <a:lnTo>
                  <a:pt x="34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8"/>
                </a:lnTo>
                <a:lnTo>
                  <a:pt x="73" y="73"/>
                </a:lnTo>
                <a:lnTo>
                  <a:pt x="78" y="67"/>
                </a:lnTo>
                <a:lnTo>
                  <a:pt x="82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3" y="13"/>
                </a:lnTo>
                <a:lnTo>
                  <a:pt x="67" y="6"/>
                </a:lnTo>
                <a:lnTo>
                  <a:pt x="58" y="4"/>
                </a:lnTo>
                <a:lnTo>
                  <a:pt x="52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59" name="Shape 2189"/>
          <p:cNvSpPr>
            <a:spLocks noChangeAspect="1"/>
          </p:cNvSpPr>
          <p:nvPr/>
        </p:nvSpPr>
        <p:spPr bwMode="auto">
          <a:xfrm>
            <a:off x="4440021" y="2560428"/>
            <a:ext cx="153967" cy="159633"/>
          </a:xfrm>
          <a:custGeom>
            <a:avLst/>
            <a:gdLst>
              <a:gd name="T0" fmla="*/ 216 w 84"/>
              <a:gd name="T1" fmla="*/ 0 h 86"/>
              <a:gd name="T2" fmla="*/ 173 w 84"/>
              <a:gd name="T3" fmla="*/ 0 h 86"/>
              <a:gd name="T4" fmla="*/ 132 w 84"/>
              <a:gd name="T5" fmla="*/ 21 h 86"/>
              <a:gd name="T6" fmla="*/ 85 w 84"/>
              <a:gd name="T7" fmla="*/ 36 h 86"/>
              <a:gd name="T8" fmla="*/ 65 w 84"/>
              <a:gd name="T9" fmla="*/ 70 h 86"/>
              <a:gd name="T10" fmla="*/ 29 w 84"/>
              <a:gd name="T11" fmla="*/ 102 h 86"/>
              <a:gd name="T12" fmla="*/ 12 w 84"/>
              <a:gd name="T13" fmla="*/ 141 h 86"/>
              <a:gd name="T14" fmla="*/ 0 w 84"/>
              <a:gd name="T15" fmla="*/ 187 h 86"/>
              <a:gd name="T16" fmla="*/ 0 w 84"/>
              <a:gd name="T17" fmla="*/ 236 h 86"/>
              <a:gd name="T18" fmla="*/ 0 w 84"/>
              <a:gd name="T19" fmla="*/ 281 h 86"/>
              <a:gd name="T20" fmla="*/ 12 w 84"/>
              <a:gd name="T21" fmla="*/ 314 h 86"/>
              <a:gd name="T22" fmla="*/ 29 w 84"/>
              <a:gd name="T23" fmla="*/ 363 h 86"/>
              <a:gd name="T24" fmla="*/ 65 w 84"/>
              <a:gd name="T25" fmla="*/ 399 h 86"/>
              <a:gd name="T26" fmla="*/ 85 w 84"/>
              <a:gd name="T27" fmla="*/ 423 h 86"/>
              <a:gd name="T28" fmla="*/ 132 w 84"/>
              <a:gd name="T29" fmla="*/ 444 h 86"/>
              <a:gd name="T30" fmla="*/ 173 w 84"/>
              <a:gd name="T31" fmla="*/ 453 h 86"/>
              <a:gd name="T32" fmla="*/ 216 w 84"/>
              <a:gd name="T33" fmla="*/ 465 h 86"/>
              <a:gd name="T34" fmla="*/ 262 w 84"/>
              <a:gd name="T35" fmla="*/ 453 h 86"/>
              <a:gd name="T36" fmla="*/ 295 w 84"/>
              <a:gd name="T37" fmla="*/ 444 h 86"/>
              <a:gd name="T38" fmla="*/ 339 w 84"/>
              <a:gd name="T39" fmla="*/ 423 h 86"/>
              <a:gd name="T40" fmla="*/ 371 w 84"/>
              <a:gd name="T41" fmla="*/ 399 h 86"/>
              <a:gd name="T42" fmla="*/ 393 w 84"/>
              <a:gd name="T43" fmla="*/ 363 h 86"/>
              <a:gd name="T44" fmla="*/ 411 w 84"/>
              <a:gd name="T45" fmla="*/ 314 h 86"/>
              <a:gd name="T46" fmla="*/ 423 w 84"/>
              <a:gd name="T47" fmla="*/ 281 h 86"/>
              <a:gd name="T48" fmla="*/ 423 w 84"/>
              <a:gd name="T49" fmla="*/ 236 h 86"/>
              <a:gd name="T50" fmla="*/ 423 w 84"/>
              <a:gd name="T51" fmla="*/ 187 h 86"/>
              <a:gd name="T52" fmla="*/ 411 w 84"/>
              <a:gd name="T53" fmla="*/ 141 h 86"/>
              <a:gd name="T54" fmla="*/ 393 w 84"/>
              <a:gd name="T55" fmla="*/ 102 h 86"/>
              <a:gd name="T56" fmla="*/ 371 w 84"/>
              <a:gd name="T57" fmla="*/ 70 h 86"/>
              <a:gd name="T58" fmla="*/ 339 w 84"/>
              <a:gd name="T59" fmla="*/ 36 h 86"/>
              <a:gd name="T60" fmla="*/ 295 w 84"/>
              <a:gd name="T61" fmla="*/ 21 h 86"/>
              <a:gd name="T62" fmla="*/ 262 w 84"/>
              <a:gd name="T63" fmla="*/ 0 h 86"/>
              <a:gd name="T64" fmla="*/ 216 w 84"/>
              <a:gd name="T65" fmla="*/ 0 h 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"/>
              <a:gd name="T100" fmla="*/ 0 h 86"/>
              <a:gd name="T101" fmla="*/ 84 w 84"/>
              <a:gd name="T102" fmla="*/ 86 h 8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" h="86">
                <a:moveTo>
                  <a:pt x="43" y="0"/>
                </a:moveTo>
                <a:lnTo>
                  <a:pt x="34" y="0"/>
                </a:lnTo>
                <a:lnTo>
                  <a:pt x="26" y="4"/>
                </a:lnTo>
                <a:lnTo>
                  <a:pt x="17" y="6"/>
                </a:lnTo>
                <a:lnTo>
                  <a:pt x="13" y="13"/>
                </a:lnTo>
                <a:lnTo>
                  <a:pt x="6" y="19"/>
                </a:lnTo>
                <a:lnTo>
                  <a:pt x="2" y="26"/>
                </a:lnTo>
                <a:lnTo>
                  <a:pt x="0" y="34"/>
                </a:lnTo>
                <a:lnTo>
                  <a:pt x="0" y="43"/>
                </a:lnTo>
                <a:lnTo>
                  <a:pt x="0" y="52"/>
                </a:lnTo>
                <a:lnTo>
                  <a:pt x="2" y="58"/>
                </a:lnTo>
                <a:lnTo>
                  <a:pt x="6" y="67"/>
                </a:lnTo>
                <a:lnTo>
                  <a:pt x="13" y="73"/>
                </a:lnTo>
                <a:lnTo>
                  <a:pt x="17" y="78"/>
                </a:lnTo>
                <a:lnTo>
                  <a:pt x="26" y="82"/>
                </a:lnTo>
                <a:lnTo>
                  <a:pt x="34" y="84"/>
                </a:lnTo>
                <a:lnTo>
                  <a:pt x="43" y="86"/>
                </a:lnTo>
                <a:lnTo>
                  <a:pt x="52" y="84"/>
                </a:lnTo>
                <a:lnTo>
                  <a:pt x="58" y="82"/>
                </a:lnTo>
                <a:lnTo>
                  <a:pt x="67" y="78"/>
                </a:lnTo>
                <a:lnTo>
                  <a:pt x="73" y="73"/>
                </a:lnTo>
                <a:lnTo>
                  <a:pt x="78" y="67"/>
                </a:lnTo>
                <a:lnTo>
                  <a:pt x="82" y="58"/>
                </a:lnTo>
                <a:lnTo>
                  <a:pt x="84" y="52"/>
                </a:lnTo>
                <a:lnTo>
                  <a:pt x="84" y="43"/>
                </a:lnTo>
                <a:lnTo>
                  <a:pt x="84" y="34"/>
                </a:lnTo>
                <a:lnTo>
                  <a:pt x="82" y="26"/>
                </a:lnTo>
                <a:lnTo>
                  <a:pt x="78" y="19"/>
                </a:lnTo>
                <a:lnTo>
                  <a:pt x="73" y="13"/>
                </a:lnTo>
                <a:lnTo>
                  <a:pt x="67" y="6"/>
                </a:lnTo>
                <a:lnTo>
                  <a:pt x="58" y="4"/>
                </a:lnTo>
                <a:lnTo>
                  <a:pt x="52" y="0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0" name="Shape 2190"/>
          <p:cNvSpPr>
            <a:spLocks noChangeAspect="1"/>
          </p:cNvSpPr>
          <p:nvPr/>
        </p:nvSpPr>
        <p:spPr bwMode="auto">
          <a:xfrm>
            <a:off x="4463815" y="2794276"/>
            <a:ext cx="158166" cy="161033"/>
          </a:xfrm>
          <a:custGeom>
            <a:avLst/>
            <a:gdLst>
              <a:gd name="T0" fmla="*/ 219 w 86"/>
              <a:gd name="T1" fmla="*/ 0 h 87"/>
              <a:gd name="T2" fmla="*/ 176 w 86"/>
              <a:gd name="T3" fmla="*/ 16 h 87"/>
              <a:gd name="T4" fmla="*/ 134 w 86"/>
              <a:gd name="T5" fmla="*/ 28 h 87"/>
              <a:gd name="T6" fmla="*/ 99 w 86"/>
              <a:gd name="T7" fmla="*/ 49 h 87"/>
              <a:gd name="T8" fmla="*/ 66 w 86"/>
              <a:gd name="T9" fmla="*/ 66 h 87"/>
              <a:gd name="T10" fmla="*/ 32 w 86"/>
              <a:gd name="T11" fmla="*/ 103 h 87"/>
              <a:gd name="T12" fmla="*/ 21 w 86"/>
              <a:gd name="T13" fmla="*/ 136 h 87"/>
              <a:gd name="T14" fmla="*/ 0 w 86"/>
              <a:gd name="T15" fmla="*/ 186 h 87"/>
              <a:gd name="T16" fmla="*/ 0 w 86"/>
              <a:gd name="T17" fmla="*/ 235 h 87"/>
              <a:gd name="T18" fmla="*/ 0 w 86"/>
              <a:gd name="T19" fmla="*/ 278 h 87"/>
              <a:gd name="T20" fmla="*/ 21 w 86"/>
              <a:gd name="T21" fmla="*/ 325 h 87"/>
              <a:gd name="T22" fmla="*/ 32 w 86"/>
              <a:gd name="T23" fmla="*/ 360 h 87"/>
              <a:gd name="T24" fmla="*/ 66 w 86"/>
              <a:gd name="T25" fmla="*/ 397 h 87"/>
              <a:gd name="T26" fmla="*/ 99 w 86"/>
              <a:gd name="T27" fmla="*/ 428 h 87"/>
              <a:gd name="T28" fmla="*/ 134 w 86"/>
              <a:gd name="T29" fmla="*/ 444 h 87"/>
              <a:gd name="T30" fmla="*/ 176 w 86"/>
              <a:gd name="T31" fmla="*/ 452 h 87"/>
              <a:gd name="T32" fmla="*/ 219 w 86"/>
              <a:gd name="T33" fmla="*/ 465 h 87"/>
              <a:gd name="T34" fmla="*/ 265 w 86"/>
              <a:gd name="T35" fmla="*/ 452 h 87"/>
              <a:gd name="T36" fmla="*/ 297 w 86"/>
              <a:gd name="T37" fmla="*/ 444 h 87"/>
              <a:gd name="T38" fmla="*/ 346 w 86"/>
              <a:gd name="T39" fmla="*/ 428 h 87"/>
              <a:gd name="T40" fmla="*/ 376 w 86"/>
              <a:gd name="T41" fmla="*/ 397 h 87"/>
              <a:gd name="T42" fmla="*/ 399 w 86"/>
              <a:gd name="T43" fmla="*/ 360 h 87"/>
              <a:gd name="T44" fmla="*/ 424 w 86"/>
              <a:gd name="T45" fmla="*/ 325 h 87"/>
              <a:gd name="T46" fmla="*/ 434 w 86"/>
              <a:gd name="T47" fmla="*/ 278 h 87"/>
              <a:gd name="T48" fmla="*/ 440 w 86"/>
              <a:gd name="T49" fmla="*/ 235 h 87"/>
              <a:gd name="T50" fmla="*/ 434 w 86"/>
              <a:gd name="T51" fmla="*/ 186 h 87"/>
              <a:gd name="T52" fmla="*/ 424 w 86"/>
              <a:gd name="T53" fmla="*/ 136 h 87"/>
              <a:gd name="T54" fmla="*/ 399 w 86"/>
              <a:gd name="T55" fmla="*/ 103 h 87"/>
              <a:gd name="T56" fmla="*/ 376 w 86"/>
              <a:gd name="T57" fmla="*/ 66 h 87"/>
              <a:gd name="T58" fmla="*/ 346 w 86"/>
              <a:gd name="T59" fmla="*/ 49 h 87"/>
              <a:gd name="T60" fmla="*/ 297 w 86"/>
              <a:gd name="T61" fmla="*/ 28 h 87"/>
              <a:gd name="T62" fmla="*/ 265 w 86"/>
              <a:gd name="T63" fmla="*/ 16 h 87"/>
              <a:gd name="T64" fmla="*/ 219 w 86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7"/>
              <a:gd name="T101" fmla="*/ 86 w 86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7">
                <a:moveTo>
                  <a:pt x="43" y="0"/>
                </a:moveTo>
                <a:lnTo>
                  <a:pt x="34" y="3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3"/>
                </a:lnTo>
                <a:lnTo>
                  <a:pt x="34" y="85"/>
                </a:lnTo>
                <a:lnTo>
                  <a:pt x="43" y="87"/>
                </a:lnTo>
                <a:lnTo>
                  <a:pt x="52" y="85"/>
                </a:lnTo>
                <a:lnTo>
                  <a:pt x="58" y="83"/>
                </a:lnTo>
                <a:lnTo>
                  <a:pt x="67" y="80"/>
                </a:lnTo>
                <a:lnTo>
                  <a:pt x="73" y="74"/>
                </a:lnTo>
                <a:lnTo>
                  <a:pt x="78" y="67"/>
                </a:lnTo>
                <a:lnTo>
                  <a:pt x="82" y="61"/>
                </a:lnTo>
                <a:lnTo>
                  <a:pt x="84" y="52"/>
                </a:lnTo>
                <a:lnTo>
                  <a:pt x="86" y="44"/>
                </a:lnTo>
                <a:lnTo>
                  <a:pt x="84" y="35"/>
                </a:lnTo>
                <a:lnTo>
                  <a:pt x="82" y="26"/>
                </a:lnTo>
                <a:lnTo>
                  <a:pt x="78" y="20"/>
                </a:lnTo>
                <a:lnTo>
                  <a:pt x="73" y="13"/>
                </a:lnTo>
                <a:lnTo>
                  <a:pt x="67" y="9"/>
                </a:lnTo>
                <a:lnTo>
                  <a:pt x="58" y="5"/>
                </a:lnTo>
                <a:lnTo>
                  <a:pt x="52" y="3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1" name="Shape 2191"/>
          <p:cNvSpPr>
            <a:spLocks noChangeAspect="1"/>
          </p:cNvSpPr>
          <p:nvPr/>
        </p:nvSpPr>
        <p:spPr bwMode="auto">
          <a:xfrm>
            <a:off x="4463815" y="2794276"/>
            <a:ext cx="158166" cy="161033"/>
          </a:xfrm>
          <a:custGeom>
            <a:avLst/>
            <a:gdLst>
              <a:gd name="T0" fmla="*/ 219 w 86"/>
              <a:gd name="T1" fmla="*/ 0 h 87"/>
              <a:gd name="T2" fmla="*/ 176 w 86"/>
              <a:gd name="T3" fmla="*/ 16 h 87"/>
              <a:gd name="T4" fmla="*/ 134 w 86"/>
              <a:gd name="T5" fmla="*/ 28 h 87"/>
              <a:gd name="T6" fmla="*/ 99 w 86"/>
              <a:gd name="T7" fmla="*/ 49 h 87"/>
              <a:gd name="T8" fmla="*/ 66 w 86"/>
              <a:gd name="T9" fmla="*/ 66 h 87"/>
              <a:gd name="T10" fmla="*/ 32 w 86"/>
              <a:gd name="T11" fmla="*/ 103 h 87"/>
              <a:gd name="T12" fmla="*/ 21 w 86"/>
              <a:gd name="T13" fmla="*/ 136 h 87"/>
              <a:gd name="T14" fmla="*/ 0 w 86"/>
              <a:gd name="T15" fmla="*/ 186 h 87"/>
              <a:gd name="T16" fmla="*/ 0 w 86"/>
              <a:gd name="T17" fmla="*/ 235 h 87"/>
              <a:gd name="T18" fmla="*/ 0 w 86"/>
              <a:gd name="T19" fmla="*/ 278 h 87"/>
              <a:gd name="T20" fmla="*/ 21 w 86"/>
              <a:gd name="T21" fmla="*/ 325 h 87"/>
              <a:gd name="T22" fmla="*/ 32 w 86"/>
              <a:gd name="T23" fmla="*/ 360 h 87"/>
              <a:gd name="T24" fmla="*/ 66 w 86"/>
              <a:gd name="T25" fmla="*/ 397 h 87"/>
              <a:gd name="T26" fmla="*/ 99 w 86"/>
              <a:gd name="T27" fmla="*/ 428 h 87"/>
              <a:gd name="T28" fmla="*/ 134 w 86"/>
              <a:gd name="T29" fmla="*/ 444 h 87"/>
              <a:gd name="T30" fmla="*/ 176 w 86"/>
              <a:gd name="T31" fmla="*/ 452 h 87"/>
              <a:gd name="T32" fmla="*/ 219 w 86"/>
              <a:gd name="T33" fmla="*/ 465 h 87"/>
              <a:gd name="T34" fmla="*/ 265 w 86"/>
              <a:gd name="T35" fmla="*/ 452 h 87"/>
              <a:gd name="T36" fmla="*/ 297 w 86"/>
              <a:gd name="T37" fmla="*/ 444 h 87"/>
              <a:gd name="T38" fmla="*/ 346 w 86"/>
              <a:gd name="T39" fmla="*/ 428 h 87"/>
              <a:gd name="T40" fmla="*/ 376 w 86"/>
              <a:gd name="T41" fmla="*/ 397 h 87"/>
              <a:gd name="T42" fmla="*/ 399 w 86"/>
              <a:gd name="T43" fmla="*/ 360 h 87"/>
              <a:gd name="T44" fmla="*/ 424 w 86"/>
              <a:gd name="T45" fmla="*/ 325 h 87"/>
              <a:gd name="T46" fmla="*/ 434 w 86"/>
              <a:gd name="T47" fmla="*/ 278 h 87"/>
              <a:gd name="T48" fmla="*/ 440 w 86"/>
              <a:gd name="T49" fmla="*/ 235 h 87"/>
              <a:gd name="T50" fmla="*/ 434 w 86"/>
              <a:gd name="T51" fmla="*/ 186 h 87"/>
              <a:gd name="T52" fmla="*/ 424 w 86"/>
              <a:gd name="T53" fmla="*/ 136 h 87"/>
              <a:gd name="T54" fmla="*/ 399 w 86"/>
              <a:gd name="T55" fmla="*/ 103 h 87"/>
              <a:gd name="T56" fmla="*/ 376 w 86"/>
              <a:gd name="T57" fmla="*/ 66 h 87"/>
              <a:gd name="T58" fmla="*/ 346 w 86"/>
              <a:gd name="T59" fmla="*/ 49 h 87"/>
              <a:gd name="T60" fmla="*/ 297 w 86"/>
              <a:gd name="T61" fmla="*/ 28 h 87"/>
              <a:gd name="T62" fmla="*/ 265 w 86"/>
              <a:gd name="T63" fmla="*/ 16 h 87"/>
              <a:gd name="T64" fmla="*/ 219 w 86"/>
              <a:gd name="T65" fmla="*/ 0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"/>
              <a:gd name="T100" fmla="*/ 0 h 87"/>
              <a:gd name="T101" fmla="*/ 86 w 86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" h="87">
                <a:moveTo>
                  <a:pt x="43" y="0"/>
                </a:moveTo>
                <a:lnTo>
                  <a:pt x="34" y="3"/>
                </a:lnTo>
                <a:lnTo>
                  <a:pt x="26" y="5"/>
                </a:lnTo>
                <a:lnTo>
                  <a:pt x="19" y="9"/>
                </a:lnTo>
                <a:lnTo>
                  <a:pt x="13" y="13"/>
                </a:lnTo>
                <a:lnTo>
                  <a:pt x="6" y="20"/>
                </a:lnTo>
                <a:lnTo>
                  <a:pt x="4" y="26"/>
                </a:lnTo>
                <a:lnTo>
                  <a:pt x="0" y="35"/>
                </a:lnTo>
                <a:lnTo>
                  <a:pt x="0" y="44"/>
                </a:lnTo>
                <a:lnTo>
                  <a:pt x="0" y="52"/>
                </a:lnTo>
                <a:lnTo>
                  <a:pt x="4" y="61"/>
                </a:lnTo>
                <a:lnTo>
                  <a:pt x="6" y="67"/>
                </a:lnTo>
                <a:lnTo>
                  <a:pt x="13" y="74"/>
                </a:lnTo>
                <a:lnTo>
                  <a:pt x="19" y="80"/>
                </a:lnTo>
                <a:lnTo>
                  <a:pt x="26" y="83"/>
                </a:lnTo>
                <a:lnTo>
                  <a:pt x="34" y="85"/>
                </a:lnTo>
                <a:lnTo>
                  <a:pt x="43" y="87"/>
                </a:lnTo>
                <a:lnTo>
                  <a:pt x="52" y="85"/>
                </a:lnTo>
                <a:lnTo>
                  <a:pt x="58" y="83"/>
                </a:lnTo>
                <a:lnTo>
                  <a:pt x="67" y="80"/>
                </a:lnTo>
                <a:lnTo>
                  <a:pt x="73" y="74"/>
                </a:lnTo>
                <a:lnTo>
                  <a:pt x="78" y="67"/>
                </a:lnTo>
                <a:lnTo>
                  <a:pt x="82" y="61"/>
                </a:lnTo>
                <a:lnTo>
                  <a:pt x="84" y="52"/>
                </a:lnTo>
                <a:lnTo>
                  <a:pt x="86" y="44"/>
                </a:lnTo>
                <a:lnTo>
                  <a:pt x="84" y="35"/>
                </a:lnTo>
                <a:lnTo>
                  <a:pt x="82" y="26"/>
                </a:lnTo>
                <a:lnTo>
                  <a:pt x="78" y="20"/>
                </a:lnTo>
                <a:lnTo>
                  <a:pt x="73" y="13"/>
                </a:lnTo>
                <a:lnTo>
                  <a:pt x="67" y="9"/>
                </a:lnTo>
                <a:lnTo>
                  <a:pt x="58" y="5"/>
                </a:lnTo>
                <a:lnTo>
                  <a:pt x="52" y="3"/>
                </a:lnTo>
                <a:lnTo>
                  <a:pt x="43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2" name="Shape 2198"/>
          <p:cNvSpPr>
            <a:spLocks noChangeAspect="1"/>
          </p:cNvSpPr>
          <p:nvPr/>
        </p:nvSpPr>
        <p:spPr bwMode="auto">
          <a:xfrm>
            <a:off x="577942" y="2517020"/>
            <a:ext cx="156766" cy="154032"/>
          </a:xfrm>
          <a:custGeom>
            <a:avLst/>
            <a:gdLst>
              <a:gd name="T0" fmla="*/ 217 w 85"/>
              <a:gd name="T1" fmla="*/ 0 h 84"/>
              <a:gd name="T2" fmla="*/ 171 w 85"/>
              <a:gd name="T3" fmla="*/ 0 h 84"/>
              <a:gd name="T4" fmla="*/ 136 w 85"/>
              <a:gd name="T5" fmla="*/ 12 h 84"/>
              <a:gd name="T6" fmla="*/ 95 w 85"/>
              <a:gd name="T7" fmla="*/ 29 h 84"/>
              <a:gd name="T8" fmla="*/ 55 w 85"/>
              <a:gd name="T9" fmla="*/ 65 h 84"/>
              <a:gd name="T10" fmla="*/ 37 w 85"/>
              <a:gd name="T11" fmla="*/ 85 h 84"/>
              <a:gd name="T12" fmla="*/ 16 w 85"/>
              <a:gd name="T13" fmla="*/ 132 h 84"/>
              <a:gd name="T14" fmla="*/ 0 w 85"/>
              <a:gd name="T15" fmla="*/ 161 h 84"/>
              <a:gd name="T16" fmla="*/ 0 w 85"/>
              <a:gd name="T17" fmla="*/ 210 h 84"/>
              <a:gd name="T18" fmla="*/ 0 w 85"/>
              <a:gd name="T19" fmla="*/ 247 h 84"/>
              <a:gd name="T20" fmla="*/ 16 w 85"/>
              <a:gd name="T21" fmla="*/ 295 h 84"/>
              <a:gd name="T22" fmla="*/ 37 w 85"/>
              <a:gd name="T23" fmla="*/ 323 h 84"/>
              <a:gd name="T24" fmla="*/ 55 w 85"/>
              <a:gd name="T25" fmla="*/ 360 h 84"/>
              <a:gd name="T26" fmla="*/ 95 w 85"/>
              <a:gd name="T27" fmla="*/ 377 h 84"/>
              <a:gd name="T28" fmla="*/ 136 w 85"/>
              <a:gd name="T29" fmla="*/ 401 h 84"/>
              <a:gd name="T30" fmla="*/ 171 w 85"/>
              <a:gd name="T31" fmla="*/ 411 h 84"/>
              <a:gd name="T32" fmla="*/ 217 w 85"/>
              <a:gd name="T33" fmla="*/ 423 h 84"/>
              <a:gd name="T34" fmla="*/ 264 w 85"/>
              <a:gd name="T35" fmla="*/ 411 h 84"/>
              <a:gd name="T36" fmla="*/ 311 w 85"/>
              <a:gd name="T37" fmla="*/ 401 h 84"/>
              <a:gd name="T38" fmla="*/ 340 w 85"/>
              <a:gd name="T39" fmla="*/ 377 h 84"/>
              <a:gd name="T40" fmla="*/ 377 w 85"/>
              <a:gd name="T41" fmla="*/ 360 h 84"/>
              <a:gd name="T42" fmla="*/ 410 w 85"/>
              <a:gd name="T43" fmla="*/ 323 h 84"/>
              <a:gd name="T44" fmla="*/ 434 w 85"/>
              <a:gd name="T45" fmla="*/ 295 h 84"/>
              <a:gd name="T46" fmla="*/ 447 w 85"/>
              <a:gd name="T47" fmla="*/ 247 h 84"/>
              <a:gd name="T48" fmla="*/ 447 w 85"/>
              <a:gd name="T49" fmla="*/ 210 h 84"/>
              <a:gd name="T50" fmla="*/ 447 w 85"/>
              <a:gd name="T51" fmla="*/ 161 h 84"/>
              <a:gd name="T52" fmla="*/ 434 w 85"/>
              <a:gd name="T53" fmla="*/ 132 h 84"/>
              <a:gd name="T54" fmla="*/ 410 w 85"/>
              <a:gd name="T55" fmla="*/ 85 h 84"/>
              <a:gd name="T56" fmla="*/ 377 w 85"/>
              <a:gd name="T57" fmla="*/ 65 h 84"/>
              <a:gd name="T58" fmla="*/ 340 w 85"/>
              <a:gd name="T59" fmla="*/ 29 h 84"/>
              <a:gd name="T60" fmla="*/ 311 w 85"/>
              <a:gd name="T61" fmla="*/ 12 h 84"/>
              <a:gd name="T62" fmla="*/ 264 w 85"/>
              <a:gd name="T63" fmla="*/ 0 h 84"/>
              <a:gd name="T64" fmla="*/ 217 w 85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4"/>
              <a:gd name="T101" fmla="*/ 85 w 85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4">
                <a:moveTo>
                  <a:pt x="42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3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3" y="58"/>
                </a:lnTo>
                <a:lnTo>
                  <a:pt x="7" y="64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2" y="84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8" y="64"/>
                </a:lnTo>
                <a:lnTo>
                  <a:pt x="83" y="58"/>
                </a:lnTo>
                <a:lnTo>
                  <a:pt x="85" y="49"/>
                </a:lnTo>
                <a:lnTo>
                  <a:pt x="85" y="41"/>
                </a:lnTo>
                <a:lnTo>
                  <a:pt x="85" y="32"/>
                </a:lnTo>
                <a:lnTo>
                  <a:pt x="83" y="26"/>
                </a:lnTo>
                <a:lnTo>
                  <a:pt x="78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3" name="Shape 2199"/>
          <p:cNvSpPr>
            <a:spLocks noChangeAspect="1"/>
          </p:cNvSpPr>
          <p:nvPr/>
        </p:nvSpPr>
        <p:spPr bwMode="auto">
          <a:xfrm>
            <a:off x="577942" y="2517020"/>
            <a:ext cx="156766" cy="154032"/>
          </a:xfrm>
          <a:custGeom>
            <a:avLst/>
            <a:gdLst>
              <a:gd name="T0" fmla="*/ 217 w 85"/>
              <a:gd name="T1" fmla="*/ 0 h 84"/>
              <a:gd name="T2" fmla="*/ 171 w 85"/>
              <a:gd name="T3" fmla="*/ 0 h 84"/>
              <a:gd name="T4" fmla="*/ 136 w 85"/>
              <a:gd name="T5" fmla="*/ 12 h 84"/>
              <a:gd name="T6" fmla="*/ 95 w 85"/>
              <a:gd name="T7" fmla="*/ 29 h 84"/>
              <a:gd name="T8" fmla="*/ 55 w 85"/>
              <a:gd name="T9" fmla="*/ 65 h 84"/>
              <a:gd name="T10" fmla="*/ 37 w 85"/>
              <a:gd name="T11" fmla="*/ 85 h 84"/>
              <a:gd name="T12" fmla="*/ 16 w 85"/>
              <a:gd name="T13" fmla="*/ 132 h 84"/>
              <a:gd name="T14" fmla="*/ 0 w 85"/>
              <a:gd name="T15" fmla="*/ 161 h 84"/>
              <a:gd name="T16" fmla="*/ 0 w 85"/>
              <a:gd name="T17" fmla="*/ 210 h 84"/>
              <a:gd name="T18" fmla="*/ 0 w 85"/>
              <a:gd name="T19" fmla="*/ 247 h 84"/>
              <a:gd name="T20" fmla="*/ 16 w 85"/>
              <a:gd name="T21" fmla="*/ 295 h 84"/>
              <a:gd name="T22" fmla="*/ 37 w 85"/>
              <a:gd name="T23" fmla="*/ 323 h 84"/>
              <a:gd name="T24" fmla="*/ 55 w 85"/>
              <a:gd name="T25" fmla="*/ 360 h 84"/>
              <a:gd name="T26" fmla="*/ 95 w 85"/>
              <a:gd name="T27" fmla="*/ 377 h 84"/>
              <a:gd name="T28" fmla="*/ 136 w 85"/>
              <a:gd name="T29" fmla="*/ 401 h 84"/>
              <a:gd name="T30" fmla="*/ 171 w 85"/>
              <a:gd name="T31" fmla="*/ 411 h 84"/>
              <a:gd name="T32" fmla="*/ 217 w 85"/>
              <a:gd name="T33" fmla="*/ 423 h 84"/>
              <a:gd name="T34" fmla="*/ 264 w 85"/>
              <a:gd name="T35" fmla="*/ 411 h 84"/>
              <a:gd name="T36" fmla="*/ 311 w 85"/>
              <a:gd name="T37" fmla="*/ 401 h 84"/>
              <a:gd name="T38" fmla="*/ 340 w 85"/>
              <a:gd name="T39" fmla="*/ 377 h 84"/>
              <a:gd name="T40" fmla="*/ 377 w 85"/>
              <a:gd name="T41" fmla="*/ 360 h 84"/>
              <a:gd name="T42" fmla="*/ 410 w 85"/>
              <a:gd name="T43" fmla="*/ 323 h 84"/>
              <a:gd name="T44" fmla="*/ 434 w 85"/>
              <a:gd name="T45" fmla="*/ 295 h 84"/>
              <a:gd name="T46" fmla="*/ 447 w 85"/>
              <a:gd name="T47" fmla="*/ 247 h 84"/>
              <a:gd name="T48" fmla="*/ 447 w 85"/>
              <a:gd name="T49" fmla="*/ 210 h 84"/>
              <a:gd name="T50" fmla="*/ 447 w 85"/>
              <a:gd name="T51" fmla="*/ 161 h 84"/>
              <a:gd name="T52" fmla="*/ 434 w 85"/>
              <a:gd name="T53" fmla="*/ 132 h 84"/>
              <a:gd name="T54" fmla="*/ 410 w 85"/>
              <a:gd name="T55" fmla="*/ 85 h 84"/>
              <a:gd name="T56" fmla="*/ 377 w 85"/>
              <a:gd name="T57" fmla="*/ 65 h 84"/>
              <a:gd name="T58" fmla="*/ 340 w 85"/>
              <a:gd name="T59" fmla="*/ 29 h 84"/>
              <a:gd name="T60" fmla="*/ 311 w 85"/>
              <a:gd name="T61" fmla="*/ 12 h 84"/>
              <a:gd name="T62" fmla="*/ 264 w 85"/>
              <a:gd name="T63" fmla="*/ 0 h 84"/>
              <a:gd name="T64" fmla="*/ 217 w 85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4"/>
              <a:gd name="T101" fmla="*/ 85 w 85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4">
                <a:moveTo>
                  <a:pt x="42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3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3" y="58"/>
                </a:lnTo>
                <a:lnTo>
                  <a:pt x="7" y="64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2" y="84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8" y="64"/>
                </a:lnTo>
                <a:lnTo>
                  <a:pt x="83" y="58"/>
                </a:lnTo>
                <a:lnTo>
                  <a:pt x="85" y="49"/>
                </a:lnTo>
                <a:lnTo>
                  <a:pt x="85" y="41"/>
                </a:lnTo>
                <a:lnTo>
                  <a:pt x="85" y="32"/>
                </a:lnTo>
                <a:lnTo>
                  <a:pt x="83" y="26"/>
                </a:lnTo>
                <a:lnTo>
                  <a:pt x="78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2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4" name="Shape 2228"/>
          <p:cNvSpPr>
            <a:spLocks noChangeAspect="1"/>
          </p:cNvSpPr>
          <p:nvPr/>
        </p:nvSpPr>
        <p:spPr bwMode="auto">
          <a:xfrm>
            <a:off x="577942" y="2517020"/>
            <a:ext cx="156766" cy="154032"/>
          </a:xfrm>
          <a:custGeom>
            <a:avLst/>
            <a:gdLst>
              <a:gd name="T0" fmla="*/ 217 w 85"/>
              <a:gd name="T1" fmla="*/ 0 h 84"/>
              <a:gd name="T2" fmla="*/ 171 w 85"/>
              <a:gd name="T3" fmla="*/ 0 h 84"/>
              <a:gd name="T4" fmla="*/ 136 w 85"/>
              <a:gd name="T5" fmla="*/ 12 h 84"/>
              <a:gd name="T6" fmla="*/ 95 w 85"/>
              <a:gd name="T7" fmla="*/ 29 h 84"/>
              <a:gd name="T8" fmla="*/ 55 w 85"/>
              <a:gd name="T9" fmla="*/ 65 h 84"/>
              <a:gd name="T10" fmla="*/ 37 w 85"/>
              <a:gd name="T11" fmla="*/ 85 h 84"/>
              <a:gd name="T12" fmla="*/ 16 w 85"/>
              <a:gd name="T13" fmla="*/ 132 h 84"/>
              <a:gd name="T14" fmla="*/ 0 w 85"/>
              <a:gd name="T15" fmla="*/ 161 h 84"/>
              <a:gd name="T16" fmla="*/ 0 w 85"/>
              <a:gd name="T17" fmla="*/ 210 h 84"/>
              <a:gd name="T18" fmla="*/ 0 w 85"/>
              <a:gd name="T19" fmla="*/ 247 h 84"/>
              <a:gd name="T20" fmla="*/ 16 w 85"/>
              <a:gd name="T21" fmla="*/ 295 h 84"/>
              <a:gd name="T22" fmla="*/ 37 w 85"/>
              <a:gd name="T23" fmla="*/ 323 h 84"/>
              <a:gd name="T24" fmla="*/ 55 w 85"/>
              <a:gd name="T25" fmla="*/ 360 h 84"/>
              <a:gd name="T26" fmla="*/ 95 w 85"/>
              <a:gd name="T27" fmla="*/ 377 h 84"/>
              <a:gd name="T28" fmla="*/ 136 w 85"/>
              <a:gd name="T29" fmla="*/ 401 h 84"/>
              <a:gd name="T30" fmla="*/ 171 w 85"/>
              <a:gd name="T31" fmla="*/ 411 h 84"/>
              <a:gd name="T32" fmla="*/ 217 w 85"/>
              <a:gd name="T33" fmla="*/ 423 h 84"/>
              <a:gd name="T34" fmla="*/ 264 w 85"/>
              <a:gd name="T35" fmla="*/ 411 h 84"/>
              <a:gd name="T36" fmla="*/ 311 w 85"/>
              <a:gd name="T37" fmla="*/ 401 h 84"/>
              <a:gd name="T38" fmla="*/ 340 w 85"/>
              <a:gd name="T39" fmla="*/ 377 h 84"/>
              <a:gd name="T40" fmla="*/ 377 w 85"/>
              <a:gd name="T41" fmla="*/ 360 h 84"/>
              <a:gd name="T42" fmla="*/ 410 w 85"/>
              <a:gd name="T43" fmla="*/ 323 h 84"/>
              <a:gd name="T44" fmla="*/ 434 w 85"/>
              <a:gd name="T45" fmla="*/ 295 h 84"/>
              <a:gd name="T46" fmla="*/ 447 w 85"/>
              <a:gd name="T47" fmla="*/ 247 h 84"/>
              <a:gd name="T48" fmla="*/ 447 w 85"/>
              <a:gd name="T49" fmla="*/ 210 h 84"/>
              <a:gd name="T50" fmla="*/ 447 w 85"/>
              <a:gd name="T51" fmla="*/ 161 h 84"/>
              <a:gd name="T52" fmla="*/ 434 w 85"/>
              <a:gd name="T53" fmla="*/ 132 h 84"/>
              <a:gd name="T54" fmla="*/ 410 w 85"/>
              <a:gd name="T55" fmla="*/ 85 h 84"/>
              <a:gd name="T56" fmla="*/ 377 w 85"/>
              <a:gd name="T57" fmla="*/ 65 h 84"/>
              <a:gd name="T58" fmla="*/ 340 w 85"/>
              <a:gd name="T59" fmla="*/ 29 h 84"/>
              <a:gd name="T60" fmla="*/ 311 w 85"/>
              <a:gd name="T61" fmla="*/ 12 h 84"/>
              <a:gd name="T62" fmla="*/ 264 w 85"/>
              <a:gd name="T63" fmla="*/ 0 h 84"/>
              <a:gd name="T64" fmla="*/ 217 w 85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4"/>
              <a:gd name="T101" fmla="*/ 85 w 85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4">
                <a:moveTo>
                  <a:pt x="42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3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3" y="58"/>
                </a:lnTo>
                <a:lnTo>
                  <a:pt x="7" y="64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2" y="84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8" y="64"/>
                </a:lnTo>
                <a:lnTo>
                  <a:pt x="83" y="58"/>
                </a:lnTo>
                <a:lnTo>
                  <a:pt x="85" y="49"/>
                </a:lnTo>
                <a:lnTo>
                  <a:pt x="85" y="41"/>
                </a:lnTo>
                <a:lnTo>
                  <a:pt x="85" y="32"/>
                </a:lnTo>
                <a:lnTo>
                  <a:pt x="83" y="26"/>
                </a:lnTo>
                <a:lnTo>
                  <a:pt x="78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5" name="Shape 2229"/>
          <p:cNvSpPr>
            <a:spLocks noChangeAspect="1"/>
          </p:cNvSpPr>
          <p:nvPr/>
        </p:nvSpPr>
        <p:spPr bwMode="auto">
          <a:xfrm>
            <a:off x="577942" y="2517020"/>
            <a:ext cx="156766" cy="154032"/>
          </a:xfrm>
          <a:custGeom>
            <a:avLst/>
            <a:gdLst>
              <a:gd name="T0" fmla="*/ 217 w 85"/>
              <a:gd name="T1" fmla="*/ 0 h 84"/>
              <a:gd name="T2" fmla="*/ 171 w 85"/>
              <a:gd name="T3" fmla="*/ 0 h 84"/>
              <a:gd name="T4" fmla="*/ 136 w 85"/>
              <a:gd name="T5" fmla="*/ 12 h 84"/>
              <a:gd name="T6" fmla="*/ 95 w 85"/>
              <a:gd name="T7" fmla="*/ 29 h 84"/>
              <a:gd name="T8" fmla="*/ 55 w 85"/>
              <a:gd name="T9" fmla="*/ 65 h 84"/>
              <a:gd name="T10" fmla="*/ 37 w 85"/>
              <a:gd name="T11" fmla="*/ 85 h 84"/>
              <a:gd name="T12" fmla="*/ 16 w 85"/>
              <a:gd name="T13" fmla="*/ 132 h 84"/>
              <a:gd name="T14" fmla="*/ 0 w 85"/>
              <a:gd name="T15" fmla="*/ 161 h 84"/>
              <a:gd name="T16" fmla="*/ 0 w 85"/>
              <a:gd name="T17" fmla="*/ 210 h 84"/>
              <a:gd name="T18" fmla="*/ 0 w 85"/>
              <a:gd name="T19" fmla="*/ 247 h 84"/>
              <a:gd name="T20" fmla="*/ 16 w 85"/>
              <a:gd name="T21" fmla="*/ 295 h 84"/>
              <a:gd name="T22" fmla="*/ 37 w 85"/>
              <a:gd name="T23" fmla="*/ 323 h 84"/>
              <a:gd name="T24" fmla="*/ 55 w 85"/>
              <a:gd name="T25" fmla="*/ 360 h 84"/>
              <a:gd name="T26" fmla="*/ 95 w 85"/>
              <a:gd name="T27" fmla="*/ 377 h 84"/>
              <a:gd name="T28" fmla="*/ 136 w 85"/>
              <a:gd name="T29" fmla="*/ 401 h 84"/>
              <a:gd name="T30" fmla="*/ 171 w 85"/>
              <a:gd name="T31" fmla="*/ 411 h 84"/>
              <a:gd name="T32" fmla="*/ 217 w 85"/>
              <a:gd name="T33" fmla="*/ 423 h 84"/>
              <a:gd name="T34" fmla="*/ 264 w 85"/>
              <a:gd name="T35" fmla="*/ 411 h 84"/>
              <a:gd name="T36" fmla="*/ 311 w 85"/>
              <a:gd name="T37" fmla="*/ 401 h 84"/>
              <a:gd name="T38" fmla="*/ 340 w 85"/>
              <a:gd name="T39" fmla="*/ 377 h 84"/>
              <a:gd name="T40" fmla="*/ 377 w 85"/>
              <a:gd name="T41" fmla="*/ 360 h 84"/>
              <a:gd name="T42" fmla="*/ 410 w 85"/>
              <a:gd name="T43" fmla="*/ 323 h 84"/>
              <a:gd name="T44" fmla="*/ 434 w 85"/>
              <a:gd name="T45" fmla="*/ 295 h 84"/>
              <a:gd name="T46" fmla="*/ 447 w 85"/>
              <a:gd name="T47" fmla="*/ 247 h 84"/>
              <a:gd name="T48" fmla="*/ 447 w 85"/>
              <a:gd name="T49" fmla="*/ 210 h 84"/>
              <a:gd name="T50" fmla="*/ 447 w 85"/>
              <a:gd name="T51" fmla="*/ 161 h 84"/>
              <a:gd name="T52" fmla="*/ 434 w 85"/>
              <a:gd name="T53" fmla="*/ 132 h 84"/>
              <a:gd name="T54" fmla="*/ 410 w 85"/>
              <a:gd name="T55" fmla="*/ 85 h 84"/>
              <a:gd name="T56" fmla="*/ 377 w 85"/>
              <a:gd name="T57" fmla="*/ 65 h 84"/>
              <a:gd name="T58" fmla="*/ 340 w 85"/>
              <a:gd name="T59" fmla="*/ 29 h 84"/>
              <a:gd name="T60" fmla="*/ 311 w 85"/>
              <a:gd name="T61" fmla="*/ 12 h 84"/>
              <a:gd name="T62" fmla="*/ 264 w 85"/>
              <a:gd name="T63" fmla="*/ 0 h 84"/>
              <a:gd name="T64" fmla="*/ 217 w 85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5"/>
              <a:gd name="T100" fmla="*/ 0 h 84"/>
              <a:gd name="T101" fmla="*/ 85 w 85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5" h="84">
                <a:moveTo>
                  <a:pt x="42" y="0"/>
                </a:moveTo>
                <a:lnTo>
                  <a:pt x="33" y="0"/>
                </a:lnTo>
                <a:lnTo>
                  <a:pt x="26" y="2"/>
                </a:lnTo>
                <a:lnTo>
                  <a:pt x="18" y="6"/>
                </a:lnTo>
                <a:lnTo>
                  <a:pt x="11" y="13"/>
                </a:lnTo>
                <a:lnTo>
                  <a:pt x="7" y="17"/>
                </a:lnTo>
                <a:lnTo>
                  <a:pt x="3" y="26"/>
                </a:lnTo>
                <a:lnTo>
                  <a:pt x="0" y="32"/>
                </a:lnTo>
                <a:lnTo>
                  <a:pt x="0" y="41"/>
                </a:lnTo>
                <a:lnTo>
                  <a:pt x="0" y="49"/>
                </a:lnTo>
                <a:lnTo>
                  <a:pt x="3" y="58"/>
                </a:lnTo>
                <a:lnTo>
                  <a:pt x="7" y="64"/>
                </a:lnTo>
                <a:lnTo>
                  <a:pt x="11" y="71"/>
                </a:lnTo>
                <a:lnTo>
                  <a:pt x="18" y="75"/>
                </a:lnTo>
                <a:lnTo>
                  <a:pt x="26" y="80"/>
                </a:lnTo>
                <a:lnTo>
                  <a:pt x="33" y="82"/>
                </a:lnTo>
                <a:lnTo>
                  <a:pt x="42" y="84"/>
                </a:lnTo>
                <a:lnTo>
                  <a:pt x="50" y="82"/>
                </a:lnTo>
                <a:lnTo>
                  <a:pt x="59" y="80"/>
                </a:lnTo>
                <a:lnTo>
                  <a:pt x="65" y="75"/>
                </a:lnTo>
                <a:lnTo>
                  <a:pt x="72" y="71"/>
                </a:lnTo>
                <a:lnTo>
                  <a:pt x="78" y="64"/>
                </a:lnTo>
                <a:lnTo>
                  <a:pt x="83" y="58"/>
                </a:lnTo>
                <a:lnTo>
                  <a:pt x="85" y="49"/>
                </a:lnTo>
                <a:lnTo>
                  <a:pt x="85" y="41"/>
                </a:lnTo>
                <a:lnTo>
                  <a:pt x="85" y="32"/>
                </a:lnTo>
                <a:lnTo>
                  <a:pt x="83" y="26"/>
                </a:lnTo>
                <a:lnTo>
                  <a:pt x="78" y="17"/>
                </a:lnTo>
                <a:lnTo>
                  <a:pt x="72" y="13"/>
                </a:lnTo>
                <a:lnTo>
                  <a:pt x="65" y="6"/>
                </a:lnTo>
                <a:lnTo>
                  <a:pt x="59" y="2"/>
                </a:lnTo>
                <a:lnTo>
                  <a:pt x="50" y="0"/>
                </a:lnTo>
                <a:lnTo>
                  <a:pt x="42" y="0"/>
                </a:lnTo>
              </a:path>
            </a:pathLst>
          </a:custGeom>
          <a:noFill/>
          <a:ln w="20638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6" name="Shape 2253"/>
          <p:cNvSpPr>
            <a:spLocks noChangeAspect="1" noEditPoints="1"/>
          </p:cNvSpPr>
          <p:nvPr/>
        </p:nvSpPr>
        <p:spPr bwMode="auto">
          <a:xfrm>
            <a:off x="1968415" y="2554874"/>
            <a:ext cx="319131" cy="131627"/>
          </a:xfrm>
          <a:custGeom>
            <a:avLst/>
            <a:gdLst>
              <a:gd name="T0" fmla="*/ 0 w 173"/>
              <a:gd name="T1" fmla="*/ 140 h 72"/>
              <a:gd name="T2" fmla="*/ 727 w 173"/>
              <a:gd name="T3" fmla="*/ 140 h 72"/>
              <a:gd name="T4" fmla="*/ 727 w 173"/>
              <a:gd name="T5" fmla="*/ 227 h 72"/>
              <a:gd name="T6" fmla="*/ 0 w 173"/>
              <a:gd name="T7" fmla="*/ 227 h 72"/>
              <a:gd name="T8" fmla="*/ 0 w 173"/>
              <a:gd name="T9" fmla="*/ 140 h 72"/>
              <a:gd name="T10" fmla="*/ 727 w 173"/>
              <a:gd name="T11" fmla="*/ 183 h 72"/>
              <a:gd name="T12" fmla="*/ 534 w 173"/>
              <a:gd name="T13" fmla="*/ 0 h 72"/>
              <a:gd name="T14" fmla="*/ 905 w 173"/>
              <a:gd name="T15" fmla="*/ 183 h 72"/>
              <a:gd name="T16" fmla="*/ 534 w 173"/>
              <a:gd name="T17" fmla="*/ 358 h 72"/>
              <a:gd name="T18" fmla="*/ 727 w 173"/>
              <a:gd name="T19" fmla="*/ 183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3"/>
              <a:gd name="T31" fmla="*/ 0 h 72"/>
              <a:gd name="T32" fmla="*/ 173 w 173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3" h="72">
                <a:moveTo>
                  <a:pt x="0" y="28"/>
                </a:moveTo>
                <a:lnTo>
                  <a:pt x="139" y="28"/>
                </a:lnTo>
                <a:lnTo>
                  <a:pt x="139" y="46"/>
                </a:lnTo>
                <a:lnTo>
                  <a:pt x="0" y="46"/>
                </a:lnTo>
                <a:lnTo>
                  <a:pt x="0" y="28"/>
                </a:lnTo>
                <a:close/>
                <a:moveTo>
                  <a:pt x="139" y="37"/>
                </a:moveTo>
                <a:lnTo>
                  <a:pt x="102" y="0"/>
                </a:lnTo>
                <a:lnTo>
                  <a:pt x="173" y="37"/>
                </a:lnTo>
                <a:lnTo>
                  <a:pt x="102" y="72"/>
                </a:lnTo>
                <a:lnTo>
                  <a:pt x="139" y="37"/>
                </a:lnTo>
                <a:close/>
              </a:path>
            </a:pathLst>
          </a:custGeom>
          <a:solidFill>
            <a:srgbClr val="333333"/>
          </a:solidFill>
          <a:ln w="3175" algn="ctr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7" name="Shape 2254"/>
          <p:cNvSpPr>
            <a:spLocks noChangeAspect="1" noEditPoints="1"/>
          </p:cNvSpPr>
          <p:nvPr/>
        </p:nvSpPr>
        <p:spPr bwMode="auto">
          <a:xfrm>
            <a:off x="3179852" y="2520409"/>
            <a:ext cx="319131" cy="131627"/>
          </a:xfrm>
          <a:custGeom>
            <a:avLst/>
            <a:gdLst>
              <a:gd name="T0" fmla="*/ 0 w 173"/>
              <a:gd name="T1" fmla="*/ 140 h 72"/>
              <a:gd name="T2" fmla="*/ 727 w 173"/>
              <a:gd name="T3" fmla="*/ 140 h 72"/>
              <a:gd name="T4" fmla="*/ 727 w 173"/>
              <a:gd name="T5" fmla="*/ 227 h 72"/>
              <a:gd name="T6" fmla="*/ 0 w 173"/>
              <a:gd name="T7" fmla="*/ 227 h 72"/>
              <a:gd name="T8" fmla="*/ 0 w 173"/>
              <a:gd name="T9" fmla="*/ 140 h 72"/>
              <a:gd name="T10" fmla="*/ 727 w 173"/>
              <a:gd name="T11" fmla="*/ 183 h 72"/>
              <a:gd name="T12" fmla="*/ 534 w 173"/>
              <a:gd name="T13" fmla="*/ 0 h 72"/>
              <a:gd name="T14" fmla="*/ 905 w 173"/>
              <a:gd name="T15" fmla="*/ 183 h 72"/>
              <a:gd name="T16" fmla="*/ 534 w 173"/>
              <a:gd name="T17" fmla="*/ 358 h 72"/>
              <a:gd name="T18" fmla="*/ 727 w 173"/>
              <a:gd name="T19" fmla="*/ 183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3"/>
              <a:gd name="T31" fmla="*/ 0 h 72"/>
              <a:gd name="T32" fmla="*/ 173 w 173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3" h="72">
                <a:moveTo>
                  <a:pt x="0" y="28"/>
                </a:moveTo>
                <a:lnTo>
                  <a:pt x="139" y="28"/>
                </a:lnTo>
                <a:lnTo>
                  <a:pt x="139" y="46"/>
                </a:lnTo>
                <a:lnTo>
                  <a:pt x="0" y="46"/>
                </a:lnTo>
                <a:lnTo>
                  <a:pt x="0" y="28"/>
                </a:lnTo>
                <a:close/>
                <a:moveTo>
                  <a:pt x="139" y="37"/>
                </a:moveTo>
                <a:lnTo>
                  <a:pt x="102" y="0"/>
                </a:lnTo>
                <a:lnTo>
                  <a:pt x="173" y="37"/>
                </a:lnTo>
                <a:lnTo>
                  <a:pt x="102" y="72"/>
                </a:lnTo>
                <a:lnTo>
                  <a:pt x="139" y="37"/>
                </a:lnTo>
                <a:close/>
              </a:path>
            </a:pathLst>
          </a:custGeom>
          <a:solidFill>
            <a:srgbClr val="333333"/>
          </a:solidFill>
          <a:ln w="3175" algn="ctr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68" name="Rectangle 2255"/>
          <p:cNvSpPr>
            <a:spLocks noChangeAspect="1" noChangeArrowheads="1"/>
          </p:cNvSpPr>
          <p:nvPr/>
        </p:nvSpPr>
        <p:spPr bwMode="auto">
          <a:xfrm>
            <a:off x="509543" y="3184893"/>
            <a:ext cx="37029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i="1" dirty="0">
                <a:solidFill>
                  <a:srgbClr val="000000"/>
                </a:solidFill>
                <a:latin typeface="+mj-lt"/>
              </a:rPr>
              <a:t>Y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=1</a:t>
            </a:r>
          </a:p>
          <a:p>
            <a:r>
              <a:rPr lang="en-GB" i="1" dirty="0">
                <a:solidFill>
                  <a:srgbClr val="000000"/>
                </a:solidFill>
                <a:latin typeface="+mj-lt"/>
              </a:rPr>
              <a:t>t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=1</a:t>
            </a:r>
            <a:endParaRPr lang="en-GB" dirty="0">
              <a:latin typeface="+mj-lt"/>
            </a:endParaRPr>
          </a:p>
        </p:txBody>
      </p:sp>
      <p:sp>
        <p:nvSpPr>
          <p:cNvPr id="169" name="Rectangle 2256"/>
          <p:cNvSpPr>
            <a:spLocks noChangeAspect="1" noChangeArrowheads="1"/>
          </p:cNvSpPr>
          <p:nvPr/>
        </p:nvSpPr>
        <p:spPr bwMode="auto">
          <a:xfrm>
            <a:off x="1415185" y="3184894"/>
            <a:ext cx="37029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i="1" dirty="0">
                <a:solidFill>
                  <a:srgbClr val="000000"/>
                </a:solidFill>
                <a:latin typeface="+mj-lt"/>
              </a:rPr>
              <a:t>Y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=2</a:t>
            </a:r>
          </a:p>
          <a:p>
            <a:r>
              <a:rPr lang="en-GB" i="1" dirty="0">
                <a:solidFill>
                  <a:srgbClr val="000000"/>
                </a:solidFill>
                <a:latin typeface="+mj-lt"/>
              </a:rPr>
              <a:t>t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=2</a:t>
            </a:r>
            <a:endParaRPr lang="en-GB" dirty="0">
              <a:latin typeface="+mj-lt"/>
            </a:endParaRPr>
          </a:p>
        </p:txBody>
      </p:sp>
      <p:sp>
        <p:nvSpPr>
          <p:cNvPr id="170" name="Rectangle 2257"/>
          <p:cNvSpPr>
            <a:spLocks noChangeAspect="1" noChangeArrowheads="1"/>
          </p:cNvSpPr>
          <p:nvPr/>
        </p:nvSpPr>
        <p:spPr bwMode="auto">
          <a:xfrm>
            <a:off x="2550162" y="3230945"/>
            <a:ext cx="37029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i="1" dirty="0">
                <a:solidFill>
                  <a:srgbClr val="000000"/>
                </a:solidFill>
                <a:latin typeface="+mj-lt"/>
              </a:rPr>
              <a:t>Y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=4</a:t>
            </a:r>
          </a:p>
          <a:p>
            <a:r>
              <a:rPr lang="en-GB" i="1" dirty="0">
                <a:solidFill>
                  <a:srgbClr val="000000"/>
                </a:solidFill>
                <a:latin typeface="+mj-lt"/>
              </a:rPr>
              <a:t>t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=3</a:t>
            </a:r>
            <a:endParaRPr lang="en-GB" dirty="0">
              <a:latin typeface="+mj-lt"/>
            </a:endParaRPr>
          </a:p>
        </p:txBody>
      </p:sp>
      <p:sp>
        <p:nvSpPr>
          <p:cNvPr id="171" name="Rectangle 2258"/>
          <p:cNvSpPr>
            <a:spLocks noChangeAspect="1" noChangeArrowheads="1"/>
          </p:cNvSpPr>
          <p:nvPr/>
        </p:nvSpPr>
        <p:spPr bwMode="auto">
          <a:xfrm>
            <a:off x="3805958" y="3227987"/>
            <a:ext cx="37029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i="1" dirty="0">
                <a:solidFill>
                  <a:srgbClr val="000000"/>
                </a:solidFill>
                <a:latin typeface="+mj-lt"/>
              </a:rPr>
              <a:t>Y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=8</a:t>
            </a:r>
          </a:p>
          <a:p>
            <a:r>
              <a:rPr lang="en-GB" i="1" dirty="0">
                <a:solidFill>
                  <a:srgbClr val="000000"/>
                </a:solidFill>
                <a:latin typeface="+mj-lt"/>
              </a:rPr>
              <a:t>t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=4</a:t>
            </a:r>
            <a:endParaRPr lang="en-GB" dirty="0">
              <a:latin typeface="+mj-lt"/>
            </a:endParaRPr>
          </a:p>
        </p:txBody>
      </p:sp>
      <p:pic>
        <p:nvPicPr>
          <p:cNvPr id="279" name="Picture 2" descr="http://refrigeratorbox.org/wp-content/uploads/2011/09/r0-les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03" y="1954606"/>
            <a:ext cx="2323695" cy="1543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" name="Rectangle 279"/>
          <p:cNvSpPr/>
          <p:nvPr/>
        </p:nvSpPr>
        <p:spPr>
          <a:xfrm>
            <a:off x="6393662" y="3554954"/>
            <a:ext cx="2988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Contagion</a:t>
            </a:r>
            <a:endParaRPr lang="en-GB" sz="20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1" name="Text Box 4"/>
          <p:cNvSpPr txBox="1">
            <a:spLocks noChangeArrowheads="1"/>
          </p:cNvSpPr>
          <p:nvPr/>
        </p:nvSpPr>
        <p:spPr bwMode="auto">
          <a:xfrm>
            <a:off x="235250" y="4962823"/>
            <a:ext cx="496804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2000" i="0" dirty="0" smtClean="0">
                <a:latin typeface="+mj-lt"/>
              </a:rPr>
              <a:t>Effective reproduction number </a:t>
            </a:r>
            <a:r>
              <a:rPr lang="en-GB" sz="2000" dirty="0" smtClean="0">
                <a:latin typeface="+mj-lt"/>
              </a:rPr>
              <a:t>R</a:t>
            </a:r>
            <a:r>
              <a:rPr lang="en-GB" sz="2000" baseline="-25000" dirty="0" smtClean="0">
                <a:latin typeface="+mj-lt"/>
              </a:rPr>
              <a:t>t</a:t>
            </a:r>
            <a:r>
              <a:rPr lang="en-GB" sz="2000" i="0" dirty="0" smtClean="0">
                <a:latin typeface="+mj-lt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 i="0" dirty="0" smtClean="0">
                <a:latin typeface="+mj-lt"/>
                <a:sym typeface="Wingdings"/>
              </a:rPr>
              <a:t>	 equivalent at time </a:t>
            </a:r>
            <a:r>
              <a:rPr lang="en-GB" sz="2000" dirty="0" smtClean="0">
                <a:latin typeface="+mj-lt"/>
                <a:sym typeface="Wingdings"/>
              </a:rPr>
              <a:t>t </a:t>
            </a:r>
            <a:endParaRPr lang="en-GB" sz="2000" dirty="0">
              <a:latin typeface="+mj-lt"/>
            </a:endParaRPr>
          </a:p>
        </p:txBody>
      </p:sp>
      <p:sp>
        <p:nvSpPr>
          <p:cNvPr id="282" name="Arc 5"/>
          <p:cNvSpPr>
            <a:spLocks/>
          </p:cNvSpPr>
          <p:nvPr/>
        </p:nvSpPr>
        <p:spPr bwMode="auto">
          <a:xfrm flipV="1">
            <a:off x="5194873" y="3939657"/>
            <a:ext cx="2633683" cy="1928053"/>
          </a:xfrm>
          <a:custGeom>
            <a:avLst/>
            <a:gdLst>
              <a:gd name="T0" fmla="*/ 0 w 21600"/>
              <a:gd name="T1" fmla="*/ 0 h 21600"/>
              <a:gd name="T2" fmla="*/ 3168650 w 21600"/>
              <a:gd name="T3" fmla="*/ 2305050 h 21600"/>
              <a:gd name="T4" fmla="*/ 0 w 21600"/>
              <a:gd name="T5" fmla="*/ 23050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3" name="Line 3"/>
          <p:cNvSpPr>
            <a:spLocks noChangeShapeType="1"/>
          </p:cNvSpPr>
          <p:nvPr/>
        </p:nvSpPr>
        <p:spPr bwMode="auto">
          <a:xfrm flipV="1">
            <a:off x="5193916" y="4440742"/>
            <a:ext cx="0" cy="172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84" name="Line 4"/>
          <p:cNvSpPr>
            <a:spLocks noChangeShapeType="1"/>
          </p:cNvSpPr>
          <p:nvPr/>
        </p:nvSpPr>
        <p:spPr bwMode="auto">
          <a:xfrm>
            <a:off x="5178252" y="6181617"/>
            <a:ext cx="332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85" name="Text Box 99"/>
          <p:cNvSpPr txBox="1">
            <a:spLocks noChangeArrowheads="1"/>
          </p:cNvSpPr>
          <p:nvPr/>
        </p:nvSpPr>
        <p:spPr bwMode="auto">
          <a:xfrm>
            <a:off x="4609529" y="4085889"/>
            <a:ext cx="1187541" cy="283183"/>
          </a:xfrm>
          <a:prstGeom prst="rect">
            <a:avLst/>
          </a:prstGeom>
          <a:noFill/>
          <a:ln w="28575" algn="ctr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 dirty="0"/>
              <a:t>I</a:t>
            </a:r>
            <a:r>
              <a:rPr lang="fr-FR" sz="1600" dirty="0" smtClean="0"/>
              <a:t>ncidence</a:t>
            </a:r>
            <a:endParaRPr lang="fr-FR" sz="1600" dirty="0">
              <a:cs typeface="Times New Roman" pitchFamily="18" charset="0"/>
            </a:endParaRPr>
          </a:p>
        </p:txBody>
      </p:sp>
      <p:sp>
        <p:nvSpPr>
          <p:cNvPr id="286" name="Arc 5"/>
          <p:cNvSpPr>
            <a:spLocks/>
          </p:cNvSpPr>
          <p:nvPr/>
        </p:nvSpPr>
        <p:spPr bwMode="auto">
          <a:xfrm flipV="1">
            <a:off x="5203299" y="3957759"/>
            <a:ext cx="2633683" cy="1928053"/>
          </a:xfrm>
          <a:custGeom>
            <a:avLst/>
            <a:gdLst>
              <a:gd name="T0" fmla="*/ 0 w 21600"/>
              <a:gd name="T1" fmla="*/ 0 h 21600"/>
              <a:gd name="T2" fmla="*/ 3168650 w 21600"/>
              <a:gd name="T3" fmla="*/ 2305050 h 21600"/>
              <a:gd name="T4" fmla="*/ 0 w 21600"/>
              <a:gd name="T5" fmla="*/ 23050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7" name="Text Box 99"/>
          <p:cNvSpPr txBox="1">
            <a:spLocks noChangeArrowheads="1"/>
          </p:cNvSpPr>
          <p:nvPr/>
        </p:nvSpPr>
        <p:spPr bwMode="auto">
          <a:xfrm>
            <a:off x="7674461" y="6176227"/>
            <a:ext cx="1616137" cy="338554"/>
          </a:xfrm>
          <a:prstGeom prst="rect">
            <a:avLst/>
          </a:prstGeom>
          <a:noFill/>
          <a:ln w="28575" algn="ctr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 dirty="0" smtClean="0"/>
              <a:t>Time</a:t>
            </a:r>
            <a:endParaRPr lang="fr-FR" sz="1600" dirty="0">
              <a:cs typeface="Times New Roman" pitchFamily="18" charset="0"/>
            </a:endParaRPr>
          </a:p>
        </p:txBody>
      </p:sp>
      <p:graphicFrame>
        <p:nvGraphicFramePr>
          <p:cNvPr id="289" name="Object 288"/>
          <p:cNvGraphicFramePr>
            <a:graphicFrameLocks noChangeAspect="1"/>
          </p:cNvGraphicFramePr>
          <p:nvPr>
            <p:extLst/>
          </p:nvPr>
        </p:nvGraphicFramePr>
        <p:xfrm>
          <a:off x="7710545" y="4304924"/>
          <a:ext cx="14192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4" imgW="583920" imgH="241200" progId="Equation.DSMT4">
                  <p:embed/>
                </p:oleObj>
              </mc:Choice>
              <mc:Fallback>
                <p:oleObj name="Equation" r:id="rId4" imgW="583920" imgH="241200" progId="Equation.DSMT4">
                  <p:embed/>
                  <p:pic>
                    <p:nvPicPr>
                      <p:cNvPr id="289" name="Object 2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0545" y="4304924"/>
                        <a:ext cx="1419225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0" name="Group 79"/>
          <p:cNvGrpSpPr>
            <a:grpSpLocks/>
          </p:cNvGrpSpPr>
          <p:nvPr/>
        </p:nvGrpSpPr>
        <p:grpSpPr bwMode="auto">
          <a:xfrm>
            <a:off x="6502473" y="5618466"/>
            <a:ext cx="213757" cy="278851"/>
            <a:chOff x="1000" y="3475"/>
            <a:chExt cx="180" cy="454"/>
          </a:xfrm>
        </p:grpSpPr>
        <p:sp>
          <p:nvSpPr>
            <p:cNvPr id="291" name="Oval 290"/>
            <p:cNvSpPr>
              <a:spLocks noChangeArrowheads="1"/>
            </p:cNvSpPr>
            <p:nvPr/>
          </p:nvSpPr>
          <p:spPr bwMode="auto">
            <a:xfrm>
              <a:off x="1015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2" name="Line 81"/>
            <p:cNvSpPr>
              <a:spLocks noChangeShapeType="1"/>
            </p:cNvSpPr>
            <p:nvPr/>
          </p:nvSpPr>
          <p:spPr bwMode="auto">
            <a:xfrm>
              <a:off x="1090" y="3612"/>
              <a:ext cx="0" cy="22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3" name="Line 82"/>
            <p:cNvSpPr>
              <a:spLocks noChangeShapeType="1"/>
            </p:cNvSpPr>
            <p:nvPr/>
          </p:nvSpPr>
          <p:spPr bwMode="auto">
            <a:xfrm flipH="1">
              <a:off x="1000" y="3838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4" name="Line 83"/>
            <p:cNvSpPr>
              <a:spLocks noChangeShapeType="1"/>
            </p:cNvSpPr>
            <p:nvPr/>
          </p:nvSpPr>
          <p:spPr bwMode="auto">
            <a:xfrm>
              <a:off x="1090" y="3838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5" name="Line 84"/>
            <p:cNvSpPr>
              <a:spLocks noChangeShapeType="1"/>
            </p:cNvSpPr>
            <p:nvPr/>
          </p:nvSpPr>
          <p:spPr bwMode="auto">
            <a:xfrm flipH="1">
              <a:off x="1090" y="3662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6" name="Line 85"/>
            <p:cNvSpPr>
              <a:spLocks noChangeShapeType="1"/>
            </p:cNvSpPr>
            <p:nvPr/>
          </p:nvSpPr>
          <p:spPr bwMode="auto">
            <a:xfrm>
              <a:off x="1000" y="3662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</p:grpSp>
      <p:sp>
        <p:nvSpPr>
          <p:cNvPr id="297" name="Text Box 102"/>
          <p:cNvSpPr txBox="1">
            <a:spLocks noChangeArrowheads="1"/>
          </p:cNvSpPr>
          <p:nvPr/>
        </p:nvSpPr>
        <p:spPr bwMode="auto">
          <a:xfrm>
            <a:off x="5842681" y="5012012"/>
            <a:ext cx="785667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 i="1" dirty="0" err="1" smtClean="0">
                <a:solidFill>
                  <a:srgbClr val="0000CC"/>
                </a:solidFill>
              </a:rPr>
              <a:t>R</a:t>
            </a:r>
            <a:r>
              <a:rPr lang="fr-FR" sz="1600" i="1" baseline="-25000" dirty="0" err="1" smtClean="0">
                <a:solidFill>
                  <a:srgbClr val="0000CC"/>
                </a:solidFill>
              </a:rPr>
              <a:t>t</a:t>
            </a:r>
            <a:r>
              <a:rPr lang="fr-FR" sz="1600" dirty="0" smtClean="0">
                <a:solidFill>
                  <a:srgbClr val="0000CC"/>
                </a:solidFill>
              </a:rPr>
              <a:t> =2</a:t>
            </a:r>
            <a:endParaRPr lang="fr-FR" sz="1600" baseline="-25000" dirty="0">
              <a:solidFill>
                <a:srgbClr val="0000CC"/>
              </a:solidFill>
            </a:endParaRPr>
          </a:p>
        </p:txBody>
      </p:sp>
      <p:sp>
        <p:nvSpPr>
          <p:cNvPr id="298" name="Line 105"/>
          <p:cNvSpPr>
            <a:spLocks noChangeShapeType="1"/>
          </p:cNvSpPr>
          <p:nvPr/>
        </p:nvSpPr>
        <p:spPr bwMode="auto">
          <a:xfrm>
            <a:off x="5212681" y="6244337"/>
            <a:ext cx="1260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fr-FR">
              <a:solidFill>
                <a:srgbClr val="0000CC"/>
              </a:solidFill>
            </a:endParaRPr>
          </a:p>
        </p:txBody>
      </p:sp>
      <p:sp>
        <p:nvSpPr>
          <p:cNvPr id="299" name="Text Box 106"/>
          <p:cNvSpPr txBox="1">
            <a:spLocks noChangeArrowheads="1"/>
          </p:cNvSpPr>
          <p:nvPr/>
        </p:nvSpPr>
        <p:spPr bwMode="auto">
          <a:xfrm>
            <a:off x="5172071" y="6210391"/>
            <a:ext cx="1509160" cy="338554"/>
          </a:xfrm>
          <a:prstGeom prst="rect">
            <a:avLst/>
          </a:prstGeom>
          <a:noFill/>
          <a:ln w="28575" algn="ctr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 dirty="0" smtClean="0">
                <a:solidFill>
                  <a:srgbClr val="0000CC"/>
                </a:solidFill>
              </a:rPr>
              <a:t>SI = 2.1</a:t>
            </a:r>
            <a:endParaRPr lang="fr-FR" sz="1600" dirty="0">
              <a:solidFill>
                <a:srgbClr val="0000CC"/>
              </a:solidFill>
            </a:endParaRPr>
          </a:p>
        </p:txBody>
      </p:sp>
      <p:grpSp>
        <p:nvGrpSpPr>
          <p:cNvPr id="300" name="Group 79"/>
          <p:cNvGrpSpPr>
            <a:grpSpLocks/>
          </p:cNvGrpSpPr>
          <p:nvPr/>
        </p:nvGrpSpPr>
        <p:grpSpPr bwMode="auto">
          <a:xfrm>
            <a:off x="5212691" y="5901597"/>
            <a:ext cx="213757" cy="278851"/>
            <a:chOff x="906" y="3475"/>
            <a:chExt cx="180" cy="454"/>
          </a:xfrm>
        </p:grpSpPr>
        <p:sp>
          <p:nvSpPr>
            <p:cNvPr id="301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2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3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4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5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6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</p:grpSp>
      <p:grpSp>
        <p:nvGrpSpPr>
          <p:cNvPr id="307" name="Group 79"/>
          <p:cNvGrpSpPr>
            <a:grpSpLocks/>
          </p:cNvGrpSpPr>
          <p:nvPr/>
        </p:nvGrpSpPr>
        <p:grpSpPr bwMode="auto">
          <a:xfrm>
            <a:off x="6503303" y="5893189"/>
            <a:ext cx="213758" cy="278851"/>
            <a:chOff x="1006" y="3475"/>
            <a:chExt cx="180" cy="454"/>
          </a:xfrm>
        </p:grpSpPr>
        <p:sp>
          <p:nvSpPr>
            <p:cNvPr id="308" name="Oval 80"/>
            <p:cNvSpPr>
              <a:spLocks noChangeArrowheads="1"/>
            </p:cNvSpPr>
            <p:nvPr/>
          </p:nvSpPr>
          <p:spPr bwMode="auto">
            <a:xfrm>
              <a:off x="102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9" name="Line 81"/>
            <p:cNvSpPr>
              <a:spLocks noChangeShapeType="1"/>
            </p:cNvSpPr>
            <p:nvPr/>
          </p:nvSpPr>
          <p:spPr bwMode="auto">
            <a:xfrm>
              <a:off x="1096" y="3612"/>
              <a:ext cx="0" cy="22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10" name="Line 82"/>
            <p:cNvSpPr>
              <a:spLocks noChangeShapeType="1"/>
            </p:cNvSpPr>
            <p:nvPr/>
          </p:nvSpPr>
          <p:spPr bwMode="auto">
            <a:xfrm flipH="1">
              <a:off x="1007" y="3838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11" name="Line 83"/>
            <p:cNvSpPr>
              <a:spLocks noChangeShapeType="1"/>
            </p:cNvSpPr>
            <p:nvPr/>
          </p:nvSpPr>
          <p:spPr bwMode="auto">
            <a:xfrm>
              <a:off x="1095" y="3838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12" name="Line 84"/>
            <p:cNvSpPr>
              <a:spLocks noChangeShapeType="1"/>
            </p:cNvSpPr>
            <p:nvPr/>
          </p:nvSpPr>
          <p:spPr bwMode="auto">
            <a:xfrm flipH="1">
              <a:off x="1006" y="3662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13" name="Line 85"/>
            <p:cNvSpPr>
              <a:spLocks noChangeShapeType="1"/>
            </p:cNvSpPr>
            <p:nvPr/>
          </p:nvSpPr>
          <p:spPr bwMode="auto">
            <a:xfrm>
              <a:off x="1096" y="3662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</p:grpSp>
      <p:cxnSp>
        <p:nvCxnSpPr>
          <p:cNvPr id="314" name="Connecteur en arc 21"/>
          <p:cNvCxnSpPr/>
          <p:nvPr/>
        </p:nvCxnSpPr>
        <p:spPr>
          <a:xfrm rot="5400000" flipH="1" flipV="1">
            <a:off x="5769448" y="5060889"/>
            <a:ext cx="283132" cy="1178158"/>
          </a:xfrm>
          <a:prstGeom prst="curvedConnector3">
            <a:avLst>
              <a:gd name="adj1" fmla="val 167535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Line 107"/>
          <p:cNvSpPr>
            <a:spLocks noChangeShapeType="1"/>
          </p:cNvSpPr>
          <p:nvPr/>
        </p:nvSpPr>
        <p:spPr bwMode="auto">
          <a:xfrm>
            <a:off x="5203299" y="6524222"/>
            <a:ext cx="2363844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6" name="Text Box 108"/>
          <p:cNvSpPr txBox="1">
            <a:spLocks noChangeArrowheads="1"/>
          </p:cNvSpPr>
          <p:nvPr/>
        </p:nvSpPr>
        <p:spPr bwMode="auto">
          <a:xfrm>
            <a:off x="5766249" y="6514779"/>
            <a:ext cx="1254826" cy="338554"/>
          </a:xfrm>
          <a:prstGeom prst="rect">
            <a:avLst/>
          </a:prstGeom>
          <a:noFill/>
          <a:ln w="28575" algn="ctr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 dirty="0" smtClean="0">
                <a:solidFill>
                  <a:srgbClr val="FF0000"/>
                </a:solidFill>
              </a:rPr>
              <a:t>SI = 4</a:t>
            </a:r>
            <a:endParaRPr lang="fr-FR" sz="1600" dirty="0">
              <a:solidFill>
                <a:srgbClr val="FF0000"/>
              </a:solidFill>
            </a:endParaRPr>
          </a:p>
        </p:txBody>
      </p:sp>
      <p:grpSp>
        <p:nvGrpSpPr>
          <p:cNvPr id="317" name="Group 79"/>
          <p:cNvGrpSpPr>
            <a:grpSpLocks/>
          </p:cNvGrpSpPr>
          <p:nvPr/>
        </p:nvGrpSpPr>
        <p:grpSpPr bwMode="auto">
          <a:xfrm>
            <a:off x="7578389" y="5895253"/>
            <a:ext cx="213757" cy="278851"/>
            <a:chOff x="906" y="3475"/>
            <a:chExt cx="180" cy="454"/>
          </a:xfrm>
        </p:grpSpPr>
        <p:sp>
          <p:nvSpPr>
            <p:cNvPr id="318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19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0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3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24" name="Group 79"/>
          <p:cNvGrpSpPr>
            <a:grpSpLocks/>
          </p:cNvGrpSpPr>
          <p:nvPr/>
        </p:nvGrpSpPr>
        <p:grpSpPr bwMode="auto">
          <a:xfrm>
            <a:off x="7578389" y="5610058"/>
            <a:ext cx="213757" cy="278851"/>
            <a:chOff x="906" y="3475"/>
            <a:chExt cx="180" cy="454"/>
          </a:xfrm>
        </p:grpSpPr>
        <p:sp>
          <p:nvSpPr>
            <p:cNvPr id="325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26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7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8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9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1" name="Group 79"/>
          <p:cNvGrpSpPr>
            <a:grpSpLocks/>
          </p:cNvGrpSpPr>
          <p:nvPr/>
        </p:nvGrpSpPr>
        <p:grpSpPr bwMode="auto">
          <a:xfrm>
            <a:off x="7578389" y="5329138"/>
            <a:ext cx="213757" cy="278851"/>
            <a:chOff x="906" y="3475"/>
            <a:chExt cx="180" cy="454"/>
          </a:xfrm>
        </p:grpSpPr>
        <p:sp>
          <p:nvSpPr>
            <p:cNvPr id="332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33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4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5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6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7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8" name="Group 79"/>
          <p:cNvGrpSpPr>
            <a:grpSpLocks/>
          </p:cNvGrpSpPr>
          <p:nvPr/>
        </p:nvGrpSpPr>
        <p:grpSpPr bwMode="auto">
          <a:xfrm>
            <a:off x="7578389" y="5049253"/>
            <a:ext cx="213757" cy="278851"/>
            <a:chOff x="906" y="3475"/>
            <a:chExt cx="180" cy="454"/>
          </a:xfrm>
        </p:grpSpPr>
        <p:sp>
          <p:nvSpPr>
            <p:cNvPr id="339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40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1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2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4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45" name="Group 79"/>
          <p:cNvGrpSpPr>
            <a:grpSpLocks/>
          </p:cNvGrpSpPr>
          <p:nvPr/>
        </p:nvGrpSpPr>
        <p:grpSpPr bwMode="auto">
          <a:xfrm>
            <a:off x="7578389" y="4772466"/>
            <a:ext cx="213757" cy="278851"/>
            <a:chOff x="906" y="3475"/>
            <a:chExt cx="180" cy="454"/>
          </a:xfrm>
        </p:grpSpPr>
        <p:sp>
          <p:nvSpPr>
            <p:cNvPr id="346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47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9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0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2" name="Text Box 102"/>
          <p:cNvSpPr txBox="1">
            <a:spLocks noChangeArrowheads="1"/>
          </p:cNvSpPr>
          <p:nvPr/>
        </p:nvSpPr>
        <p:spPr bwMode="auto">
          <a:xfrm>
            <a:off x="6109343" y="4440742"/>
            <a:ext cx="911732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R</a:t>
            </a:r>
            <a:r>
              <a:rPr lang="fr-FR" sz="1600" i="1" baseline="-25000" dirty="0" err="1" smtClean="0">
                <a:solidFill>
                  <a:srgbClr val="FF0000"/>
                </a:solidFill>
              </a:rPr>
              <a:t>t</a:t>
            </a:r>
            <a:r>
              <a:rPr lang="fr-FR" sz="1600" dirty="0" smtClean="0">
                <a:solidFill>
                  <a:srgbClr val="FF0000"/>
                </a:solidFill>
              </a:rPr>
              <a:t> = 5</a:t>
            </a:r>
            <a:endParaRPr lang="fr-FR" sz="1600" baseline="-25000" dirty="0">
              <a:solidFill>
                <a:srgbClr val="FF0000"/>
              </a:solidFill>
            </a:endParaRPr>
          </a:p>
        </p:txBody>
      </p:sp>
      <p:cxnSp>
        <p:nvCxnSpPr>
          <p:cNvPr id="353" name="Connecteur en arc 23"/>
          <p:cNvCxnSpPr/>
          <p:nvPr/>
        </p:nvCxnSpPr>
        <p:spPr>
          <a:xfrm flipV="1">
            <a:off x="5321935" y="4728831"/>
            <a:ext cx="2287990" cy="892185"/>
          </a:xfrm>
          <a:prstGeom prst="curvedConnector3">
            <a:avLst>
              <a:gd name="adj1" fmla="val 34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7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/>
      <p:bldP spid="283" grpId="0" animBg="1"/>
      <p:bldP spid="284" grpId="0" animBg="1"/>
      <p:bldP spid="285" grpId="0"/>
      <p:bldP spid="286" grpId="0" animBg="1"/>
      <p:bldP spid="287" grpId="0"/>
      <p:bldP spid="297" grpId="0"/>
      <p:bldP spid="298" grpId="0" animBg="1"/>
      <p:bldP spid="299" grpId="0"/>
      <p:bldP spid="315" grpId="0" animBg="1"/>
      <p:bldP spid="316" grpId="0"/>
      <p:bldP spid="3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 Box 2"/>
          <p:cNvSpPr txBox="1">
            <a:spLocks noChangeArrowheads="1"/>
          </p:cNvSpPr>
          <p:nvPr/>
        </p:nvSpPr>
        <p:spPr bwMode="auto">
          <a:xfrm>
            <a:off x="256988" y="1376772"/>
            <a:ext cx="85994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b="1" i="0" dirty="0">
                <a:latin typeface="+mj-lt"/>
              </a:rPr>
              <a:t>Estimation of </a:t>
            </a:r>
            <a:r>
              <a:rPr lang="en-GB" sz="2000" b="1" i="0" dirty="0" smtClean="0">
                <a:latin typeface="+mj-lt"/>
              </a:rPr>
              <a:t>R0 and </a:t>
            </a:r>
            <a:r>
              <a:rPr lang="en-GB" sz="2000" b="1" i="0" dirty="0" err="1" smtClean="0">
                <a:latin typeface="+mj-lt"/>
              </a:rPr>
              <a:t>Rt</a:t>
            </a:r>
            <a:r>
              <a:rPr lang="en-GB" sz="2000" b="1" i="0" dirty="0" smtClean="0">
                <a:latin typeface="+mj-lt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 i="0" dirty="0" smtClean="0">
                <a:latin typeface="+mj-lt"/>
              </a:rPr>
              <a:t>As long as there is a large proportion of susceptibles in the population, the epidemic will grow exponentially R0 (later we define </a:t>
            </a:r>
            <a:r>
              <a:rPr lang="en-GB" sz="2000" i="0" dirty="0" err="1" smtClean="0">
                <a:latin typeface="+mj-lt"/>
              </a:rPr>
              <a:t>Rt</a:t>
            </a:r>
            <a:r>
              <a:rPr lang="en-GB" sz="2000" i="0" dirty="0" smtClean="0">
                <a:latin typeface="+mj-lt"/>
              </a:rPr>
              <a:t>)</a:t>
            </a:r>
            <a:endParaRPr lang="en-GB" sz="2000" i="0" dirty="0">
              <a:latin typeface="+mj-lt"/>
            </a:endParaRPr>
          </a:p>
        </p:txBody>
      </p:sp>
      <p:sp>
        <p:nvSpPr>
          <p:cNvPr id="283" name="Arc 5"/>
          <p:cNvSpPr>
            <a:spLocks/>
          </p:cNvSpPr>
          <p:nvPr/>
        </p:nvSpPr>
        <p:spPr bwMode="auto">
          <a:xfrm flipV="1">
            <a:off x="3100524" y="2960268"/>
            <a:ext cx="2633683" cy="1928053"/>
          </a:xfrm>
          <a:custGeom>
            <a:avLst/>
            <a:gdLst>
              <a:gd name="T0" fmla="*/ 0 w 21600"/>
              <a:gd name="T1" fmla="*/ 0 h 21600"/>
              <a:gd name="T2" fmla="*/ 3168650 w 21600"/>
              <a:gd name="T3" fmla="*/ 2305050 h 21600"/>
              <a:gd name="T4" fmla="*/ 0 w 21600"/>
              <a:gd name="T5" fmla="*/ 23050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4" name="Line 3"/>
          <p:cNvSpPr>
            <a:spLocks noChangeShapeType="1"/>
          </p:cNvSpPr>
          <p:nvPr/>
        </p:nvSpPr>
        <p:spPr bwMode="auto">
          <a:xfrm flipV="1">
            <a:off x="3099567" y="3461353"/>
            <a:ext cx="0" cy="172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85" name="Line 4"/>
          <p:cNvSpPr>
            <a:spLocks noChangeShapeType="1"/>
          </p:cNvSpPr>
          <p:nvPr/>
        </p:nvSpPr>
        <p:spPr bwMode="auto">
          <a:xfrm>
            <a:off x="3083903" y="5202228"/>
            <a:ext cx="332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86" name="Text Box 99"/>
          <p:cNvSpPr txBox="1">
            <a:spLocks noChangeArrowheads="1"/>
          </p:cNvSpPr>
          <p:nvPr/>
        </p:nvSpPr>
        <p:spPr bwMode="auto">
          <a:xfrm>
            <a:off x="2515180" y="3106500"/>
            <a:ext cx="1187541" cy="283183"/>
          </a:xfrm>
          <a:prstGeom prst="rect">
            <a:avLst/>
          </a:prstGeom>
          <a:noFill/>
          <a:ln w="28575" algn="ctr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 dirty="0"/>
              <a:t>I</a:t>
            </a:r>
            <a:r>
              <a:rPr lang="fr-FR" sz="1600" dirty="0" smtClean="0"/>
              <a:t>ncidence</a:t>
            </a:r>
            <a:endParaRPr lang="fr-FR" sz="1600" dirty="0">
              <a:cs typeface="Times New Roman" pitchFamily="18" charset="0"/>
            </a:endParaRPr>
          </a:p>
        </p:txBody>
      </p:sp>
      <p:sp>
        <p:nvSpPr>
          <p:cNvPr id="287" name="Arc 5"/>
          <p:cNvSpPr>
            <a:spLocks/>
          </p:cNvSpPr>
          <p:nvPr/>
        </p:nvSpPr>
        <p:spPr bwMode="auto">
          <a:xfrm flipV="1">
            <a:off x="3108950" y="2978370"/>
            <a:ext cx="2633683" cy="1928053"/>
          </a:xfrm>
          <a:custGeom>
            <a:avLst/>
            <a:gdLst>
              <a:gd name="T0" fmla="*/ 0 w 21600"/>
              <a:gd name="T1" fmla="*/ 0 h 21600"/>
              <a:gd name="T2" fmla="*/ 3168650 w 21600"/>
              <a:gd name="T3" fmla="*/ 2305050 h 21600"/>
              <a:gd name="T4" fmla="*/ 0 w 21600"/>
              <a:gd name="T5" fmla="*/ 23050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8" name="Text Box 99"/>
          <p:cNvSpPr txBox="1">
            <a:spLocks noChangeArrowheads="1"/>
          </p:cNvSpPr>
          <p:nvPr/>
        </p:nvSpPr>
        <p:spPr bwMode="auto">
          <a:xfrm>
            <a:off x="5580112" y="5196838"/>
            <a:ext cx="1616137" cy="338554"/>
          </a:xfrm>
          <a:prstGeom prst="rect">
            <a:avLst/>
          </a:prstGeom>
          <a:noFill/>
          <a:ln w="28575" algn="ctr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 dirty="0" smtClean="0"/>
              <a:t>Time</a:t>
            </a:r>
            <a:endParaRPr lang="fr-FR" sz="1600" dirty="0">
              <a:cs typeface="Times New Roman" pitchFamily="18" charset="0"/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5515576" y="2873548"/>
            <a:ext cx="500066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90" name="Object 289"/>
          <p:cNvGraphicFramePr>
            <a:graphicFrameLocks noChangeAspect="1"/>
          </p:cNvGraphicFramePr>
          <p:nvPr>
            <p:extLst/>
          </p:nvPr>
        </p:nvGraphicFramePr>
        <p:xfrm>
          <a:off x="5720873" y="2789800"/>
          <a:ext cx="14192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3" imgW="583920" imgH="241200" progId="Equation.DSMT4">
                  <p:embed/>
                </p:oleObj>
              </mc:Choice>
              <mc:Fallback>
                <p:oleObj name="Equation" r:id="rId3" imgW="583920" imgH="241200" progId="Equation.DSMT4">
                  <p:embed/>
                  <p:pic>
                    <p:nvPicPr>
                      <p:cNvPr id="290" name="Object 2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873" y="2789800"/>
                        <a:ext cx="1419225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1" name="Text Box 2"/>
          <p:cNvSpPr txBox="1">
            <a:spLocks noChangeArrowheads="1"/>
          </p:cNvSpPr>
          <p:nvPr/>
        </p:nvSpPr>
        <p:spPr bwMode="auto">
          <a:xfrm>
            <a:off x="287138" y="5873944"/>
            <a:ext cx="8599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i="0" dirty="0" smtClean="0">
                <a:latin typeface="+mj-lt"/>
              </a:rPr>
              <a:t>The serial interval (time </a:t>
            </a:r>
            <a:r>
              <a:rPr lang="en-GB" sz="2000" i="0" dirty="0">
                <a:latin typeface="+mj-lt"/>
              </a:rPr>
              <a:t>between </a:t>
            </a:r>
            <a:r>
              <a:rPr lang="en-GB" sz="2000" i="0" dirty="0" smtClean="0">
                <a:latin typeface="+mj-lt"/>
              </a:rPr>
              <a:t>symptoms onset of </a:t>
            </a:r>
            <a:r>
              <a:rPr lang="en-GB" sz="2000" i="0" dirty="0">
                <a:latin typeface="+mj-lt"/>
              </a:rPr>
              <a:t>infector and </a:t>
            </a:r>
            <a:r>
              <a:rPr lang="en-GB" sz="2000" i="0" dirty="0" smtClean="0">
                <a:latin typeface="+mj-lt"/>
              </a:rPr>
              <a:t>symptoms onset of </a:t>
            </a:r>
            <a:r>
              <a:rPr lang="en-GB" sz="2000" i="0" dirty="0" err="1" smtClean="0">
                <a:latin typeface="+mj-lt"/>
              </a:rPr>
              <a:t>infectee</a:t>
            </a:r>
            <a:r>
              <a:rPr lang="en-GB" sz="2000" i="0" dirty="0" smtClean="0">
                <a:latin typeface="+mj-lt"/>
              </a:rPr>
              <a:t>), informs on the value of </a:t>
            </a:r>
            <a:r>
              <a:rPr lang="en-GB" sz="2000" dirty="0" err="1" smtClean="0">
                <a:latin typeface="+mj-lt"/>
              </a:rPr>
              <a:t>R</a:t>
            </a:r>
            <a:r>
              <a:rPr lang="en-GB" sz="2000" baseline="-25000" dirty="0" err="1" smtClean="0">
                <a:latin typeface="+mj-lt"/>
              </a:rPr>
              <a:t>t</a:t>
            </a:r>
            <a:endParaRPr lang="en-GB" sz="2000" baseline="-25000" dirty="0">
              <a:latin typeface="+mj-lt"/>
            </a:endParaRPr>
          </a:p>
        </p:txBody>
      </p:sp>
      <p:grpSp>
        <p:nvGrpSpPr>
          <p:cNvPr id="292" name="Group 79"/>
          <p:cNvGrpSpPr>
            <a:grpSpLocks/>
          </p:cNvGrpSpPr>
          <p:nvPr/>
        </p:nvGrpSpPr>
        <p:grpSpPr bwMode="auto">
          <a:xfrm>
            <a:off x="4408124" y="4639077"/>
            <a:ext cx="213757" cy="278851"/>
            <a:chOff x="1000" y="3475"/>
            <a:chExt cx="180" cy="454"/>
          </a:xfrm>
        </p:grpSpPr>
        <p:sp>
          <p:nvSpPr>
            <p:cNvPr id="293" name="Oval 292"/>
            <p:cNvSpPr>
              <a:spLocks noChangeArrowheads="1"/>
            </p:cNvSpPr>
            <p:nvPr/>
          </p:nvSpPr>
          <p:spPr bwMode="auto">
            <a:xfrm>
              <a:off x="1015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4" name="Line 81"/>
            <p:cNvSpPr>
              <a:spLocks noChangeShapeType="1"/>
            </p:cNvSpPr>
            <p:nvPr/>
          </p:nvSpPr>
          <p:spPr bwMode="auto">
            <a:xfrm>
              <a:off x="1090" y="3612"/>
              <a:ext cx="0" cy="22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5" name="Line 82"/>
            <p:cNvSpPr>
              <a:spLocks noChangeShapeType="1"/>
            </p:cNvSpPr>
            <p:nvPr/>
          </p:nvSpPr>
          <p:spPr bwMode="auto">
            <a:xfrm flipH="1">
              <a:off x="1000" y="3838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6" name="Line 83"/>
            <p:cNvSpPr>
              <a:spLocks noChangeShapeType="1"/>
            </p:cNvSpPr>
            <p:nvPr/>
          </p:nvSpPr>
          <p:spPr bwMode="auto">
            <a:xfrm>
              <a:off x="1090" y="3838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7" name="Line 84"/>
            <p:cNvSpPr>
              <a:spLocks noChangeShapeType="1"/>
            </p:cNvSpPr>
            <p:nvPr/>
          </p:nvSpPr>
          <p:spPr bwMode="auto">
            <a:xfrm flipH="1">
              <a:off x="1090" y="3662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298" name="Line 85"/>
            <p:cNvSpPr>
              <a:spLocks noChangeShapeType="1"/>
            </p:cNvSpPr>
            <p:nvPr/>
          </p:nvSpPr>
          <p:spPr bwMode="auto">
            <a:xfrm>
              <a:off x="1000" y="3662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</p:grpSp>
      <p:sp>
        <p:nvSpPr>
          <p:cNvPr id="299" name="Text Box 102"/>
          <p:cNvSpPr txBox="1">
            <a:spLocks noChangeArrowheads="1"/>
          </p:cNvSpPr>
          <p:nvPr/>
        </p:nvSpPr>
        <p:spPr bwMode="auto">
          <a:xfrm>
            <a:off x="3748332" y="4032623"/>
            <a:ext cx="785667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 i="1" dirty="0" err="1" smtClean="0">
                <a:solidFill>
                  <a:srgbClr val="0000CC"/>
                </a:solidFill>
              </a:rPr>
              <a:t>R</a:t>
            </a:r>
            <a:r>
              <a:rPr lang="fr-FR" sz="1600" i="1" baseline="-25000" dirty="0" err="1" smtClean="0">
                <a:solidFill>
                  <a:srgbClr val="0000CC"/>
                </a:solidFill>
              </a:rPr>
              <a:t>t</a:t>
            </a:r>
            <a:r>
              <a:rPr lang="fr-FR" sz="1600" dirty="0" smtClean="0">
                <a:solidFill>
                  <a:srgbClr val="0000CC"/>
                </a:solidFill>
              </a:rPr>
              <a:t> =2</a:t>
            </a:r>
            <a:endParaRPr lang="fr-FR" sz="1600" baseline="-25000" dirty="0">
              <a:solidFill>
                <a:srgbClr val="0000CC"/>
              </a:solidFill>
            </a:endParaRPr>
          </a:p>
        </p:txBody>
      </p:sp>
      <p:sp>
        <p:nvSpPr>
          <p:cNvPr id="300" name="Line 105"/>
          <p:cNvSpPr>
            <a:spLocks noChangeShapeType="1"/>
          </p:cNvSpPr>
          <p:nvPr/>
        </p:nvSpPr>
        <p:spPr bwMode="auto">
          <a:xfrm>
            <a:off x="3118332" y="5264948"/>
            <a:ext cx="1260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fr-FR">
              <a:solidFill>
                <a:srgbClr val="0000CC"/>
              </a:solidFill>
            </a:endParaRPr>
          </a:p>
        </p:txBody>
      </p:sp>
      <p:sp>
        <p:nvSpPr>
          <p:cNvPr id="301" name="Text Box 106"/>
          <p:cNvSpPr txBox="1">
            <a:spLocks noChangeArrowheads="1"/>
          </p:cNvSpPr>
          <p:nvPr/>
        </p:nvSpPr>
        <p:spPr bwMode="auto">
          <a:xfrm>
            <a:off x="3077722" y="5231002"/>
            <a:ext cx="1509160" cy="338554"/>
          </a:xfrm>
          <a:prstGeom prst="rect">
            <a:avLst/>
          </a:prstGeom>
          <a:noFill/>
          <a:ln w="28575" algn="ctr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 dirty="0" smtClean="0">
                <a:solidFill>
                  <a:srgbClr val="0000CC"/>
                </a:solidFill>
              </a:rPr>
              <a:t>SI = 2.1</a:t>
            </a:r>
            <a:endParaRPr lang="fr-FR" sz="1600" dirty="0">
              <a:solidFill>
                <a:srgbClr val="0000CC"/>
              </a:solidFill>
            </a:endParaRPr>
          </a:p>
        </p:txBody>
      </p:sp>
      <p:grpSp>
        <p:nvGrpSpPr>
          <p:cNvPr id="302" name="Group 79"/>
          <p:cNvGrpSpPr>
            <a:grpSpLocks/>
          </p:cNvGrpSpPr>
          <p:nvPr/>
        </p:nvGrpSpPr>
        <p:grpSpPr bwMode="auto">
          <a:xfrm>
            <a:off x="3118342" y="4922208"/>
            <a:ext cx="213757" cy="278851"/>
            <a:chOff x="906" y="3475"/>
            <a:chExt cx="180" cy="454"/>
          </a:xfrm>
        </p:grpSpPr>
        <p:sp>
          <p:nvSpPr>
            <p:cNvPr id="303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4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5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6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7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08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</p:grpSp>
      <p:grpSp>
        <p:nvGrpSpPr>
          <p:cNvPr id="309" name="Group 79"/>
          <p:cNvGrpSpPr>
            <a:grpSpLocks/>
          </p:cNvGrpSpPr>
          <p:nvPr/>
        </p:nvGrpSpPr>
        <p:grpSpPr bwMode="auto">
          <a:xfrm>
            <a:off x="4408954" y="4913800"/>
            <a:ext cx="213758" cy="278851"/>
            <a:chOff x="1006" y="3475"/>
            <a:chExt cx="180" cy="454"/>
          </a:xfrm>
        </p:grpSpPr>
        <p:sp>
          <p:nvSpPr>
            <p:cNvPr id="310" name="Oval 80"/>
            <p:cNvSpPr>
              <a:spLocks noChangeArrowheads="1"/>
            </p:cNvSpPr>
            <p:nvPr/>
          </p:nvSpPr>
          <p:spPr bwMode="auto">
            <a:xfrm>
              <a:off x="102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11" name="Line 81"/>
            <p:cNvSpPr>
              <a:spLocks noChangeShapeType="1"/>
            </p:cNvSpPr>
            <p:nvPr/>
          </p:nvSpPr>
          <p:spPr bwMode="auto">
            <a:xfrm>
              <a:off x="1096" y="3612"/>
              <a:ext cx="0" cy="22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12" name="Line 82"/>
            <p:cNvSpPr>
              <a:spLocks noChangeShapeType="1"/>
            </p:cNvSpPr>
            <p:nvPr/>
          </p:nvSpPr>
          <p:spPr bwMode="auto">
            <a:xfrm flipH="1">
              <a:off x="1007" y="3838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13" name="Line 83"/>
            <p:cNvSpPr>
              <a:spLocks noChangeShapeType="1"/>
            </p:cNvSpPr>
            <p:nvPr/>
          </p:nvSpPr>
          <p:spPr bwMode="auto">
            <a:xfrm>
              <a:off x="1095" y="3838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14" name="Line 84"/>
            <p:cNvSpPr>
              <a:spLocks noChangeShapeType="1"/>
            </p:cNvSpPr>
            <p:nvPr/>
          </p:nvSpPr>
          <p:spPr bwMode="auto">
            <a:xfrm flipH="1">
              <a:off x="1006" y="3662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  <p:sp>
          <p:nvSpPr>
            <p:cNvPr id="315" name="Line 85"/>
            <p:cNvSpPr>
              <a:spLocks noChangeShapeType="1"/>
            </p:cNvSpPr>
            <p:nvPr/>
          </p:nvSpPr>
          <p:spPr bwMode="auto">
            <a:xfrm>
              <a:off x="1096" y="3662"/>
              <a:ext cx="90" cy="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0000CC"/>
                </a:solidFill>
              </a:endParaRPr>
            </a:p>
          </p:txBody>
        </p:sp>
      </p:grpSp>
      <p:cxnSp>
        <p:nvCxnSpPr>
          <p:cNvPr id="316" name="Connecteur en arc 21"/>
          <p:cNvCxnSpPr/>
          <p:nvPr/>
        </p:nvCxnSpPr>
        <p:spPr>
          <a:xfrm rot="5400000" flipH="1" flipV="1">
            <a:off x="3675099" y="4081500"/>
            <a:ext cx="283132" cy="1178158"/>
          </a:xfrm>
          <a:prstGeom prst="curvedConnector3">
            <a:avLst>
              <a:gd name="adj1" fmla="val 167535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Line 107"/>
          <p:cNvSpPr>
            <a:spLocks noChangeShapeType="1"/>
          </p:cNvSpPr>
          <p:nvPr/>
        </p:nvSpPr>
        <p:spPr bwMode="auto">
          <a:xfrm>
            <a:off x="3108950" y="5544833"/>
            <a:ext cx="2363844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8" name="Text Box 108"/>
          <p:cNvSpPr txBox="1">
            <a:spLocks noChangeArrowheads="1"/>
          </p:cNvSpPr>
          <p:nvPr/>
        </p:nvSpPr>
        <p:spPr bwMode="auto">
          <a:xfrm>
            <a:off x="3671900" y="5535390"/>
            <a:ext cx="1254826" cy="338554"/>
          </a:xfrm>
          <a:prstGeom prst="rect">
            <a:avLst/>
          </a:prstGeom>
          <a:noFill/>
          <a:ln w="28575" algn="ctr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 dirty="0" smtClean="0">
                <a:solidFill>
                  <a:srgbClr val="FF0000"/>
                </a:solidFill>
              </a:rPr>
              <a:t>SI = 4</a:t>
            </a:r>
            <a:endParaRPr lang="fr-FR" sz="1600" dirty="0">
              <a:solidFill>
                <a:srgbClr val="FF0000"/>
              </a:solidFill>
            </a:endParaRPr>
          </a:p>
        </p:txBody>
      </p:sp>
      <p:grpSp>
        <p:nvGrpSpPr>
          <p:cNvPr id="319" name="Group 79"/>
          <p:cNvGrpSpPr>
            <a:grpSpLocks/>
          </p:cNvGrpSpPr>
          <p:nvPr/>
        </p:nvGrpSpPr>
        <p:grpSpPr bwMode="auto">
          <a:xfrm>
            <a:off x="5484040" y="4915864"/>
            <a:ext cx="213757" cy="278851"/>
            <a:chOff x="906" y="3475"/>
            <a:chExt cx="180" cy="454"/>
          </a:xfrm>
        </p:grpSpPr>
        <p:sp>
          <p:nvSpPr>
            <p:cNvPr id="320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21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3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4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5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26" name="Group 79"/>
          <p:cNvGrpSpPr>
            <a:grpSpLocks/>
          </p:cNvGrpSpPr>
          <p:nvPr/>
        </p:nvGrpSpPr>
        <p:grpSpPr bwMode="auto">
          <a:xfrm>
            <a:off x="5484040" y="4630669"/>
            <a:ext cx="213757" cy="278851"/>
            <a:chOff x="906" y="3475"/>
            <a:chExt cx="180" cy="454"/>
          </a:xfrm>
        </p:grpSpPr>
        <p:sp>
          <p:nvSpPr>
            <p:cNvPr id="327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28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9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1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2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3" name="Group 79"/>
          <p:cNvGrpSpPr>
            <a:grpSpLocks/>
          </p:cNvGrpSpPr>
          <p:nvPr/>
        </p:nvGrpSpPr>
        <p:grpSpPr bwMode="auto">
          <a:xfrm>
            <a:off x="5484040" y="4349749"/>
            <a:ext cx="213757" cy="278851"/>
            <a:chOff x="906" y="3475"/>
            <a:chExt cx="180" cy="454"/>
          </a:xfrm>
        </p:grpSpPr>
        <p:sp>
          <p:nvSpPr>
            <p:cNvPr id="334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35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6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7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8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9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40" name="Group 79"/>
          <p:cNvGrpSpPr>
            <a:grpSpLocks/>
          </p:cNvGrpSpPr>
          <p:nvPr/>
        </p:nvGrpSpPr>
        <p:grpSpPr bwMode="auto">
          <a:xfrm>
            <a:off x="5484040" y="4069864"/>
            <a:ext cx="213757" cy="278851"/>
            <a:chOff x="906" y="3475"/>
            <a:chExt cx="180" cy="454"/>
          </a:xfrm>
        </p:grpSpPr>
        <p:sp>
          <p:nvSpPr>
            <p:cNvPr id="341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42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4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5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6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47" name="Group 79"/>
          <p:cNvGrpSpPr>
            <a:grpSpLocks/>
          </p:cNvGrpSpPr>
          <p:nvPr/>
        </p:nvGrpSpPr>
        <p:grpSpPr bwMode="auto">
          <a:xfrm>
            <a:off x="5484040" y="3793077"/>
            <a:ext cx="213757" cy="278851"/>
            <a:chOff x="906" y="3475"/>
            <a:chExt cx="180" cy="454"/>
          </a:xfrm>
        </p:grpSpPr>
        <p:sp>
          <p:nvSpPr>
            <p:cNvPr id="348" name="Oval 80"/>
            <p:cNvSpPr>
              <a:spLocks noChangeArrowheads="1"/>
            </p:cNvSpPr>
            <p:nvPr/>
          </p:nvSpPr>
          <p:spPr bwMode="auto">
            <a:xfrm>
              <a:off x="930" y="3475"/>
              <a:ext cx="136" cy="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lIns="29261" tIns="14631" rIns="29261" bIns="14631" anchor="ctr"/>
            <a:lstStyle/>
            <a:p>
              <a:pPr algn="ctr"/>
              <a:endParaRPr lang="fr-FR"/>
            </a:p>
          </p:txBody>
        </p:sp>
        <p:sp>
          <p:nvSpPr>
            <p:cNvPr id="349" name="Line 81"/>
            <p:cNvSpPr>
              <a:spLocks noChangeShapeType="1"/>
            </p:cNvSpPr>
            <p:nvPr/>
          </p:nvSpPr>
          <p:spPr bwMode="auto">
            <a:xfrm>
              <a:off x="996" y="361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0" name="Line 82"/>
            <p:cNvSpPr>
              <a:spLocks noChangeShapeType="1"/>
            </p:cNvSpPr>
            <p:nvPr/>
          </p:nvSpPr>
          <p:spPr bwMode="auto">
            <a:xfrm flipH="1">
              <a:off x="906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Line 83"/>
            <p:cNvSpPr>
              <a:spLocks noChangeShapeType="1"/>
            </p:cNvSpPr>
            <p:nvPr/>
          </p:nvSpPr>
          <p:spPr bwMode="auto">
            <a:xfrm>
              <a:off x="994" y="3838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2" name="Line 84"/>
            <p:cNvSpPr>
              <a:spLocks noChangeShapeType="1"/>
            </p:cNvSpPr>
            <p:nvPr/>
          </p:nvSpPr>
          <p:spPr bwMode="auto">
            <a:xfrm flipH="1">
              <a:off x="908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3" name="Line 85"/>
            <p:cNvSpPr>
              <a:spLocks noChangeShapeType="1"/>
            </p:cNvSpPr>
            <p:nvPr/>
          </p:nvSpPr>
          <p:spPr bwMode="auto">
            <a:xfrm>
              <a:off x="996" y="3662"/>
              <a:ext cx="9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4" name="Text Box 102"/>
          <p:cNvSpPr txBox="1">
            <a:spLocks noChangeArrowheads="1"/>
          </p:cNvSpPr>
          <p:nvPr/>
        </p:nvSpPr>
        <p:spPr bwMode="auto">
          <a:xfrm>
            <a:off x="4014994" y="3461353"/>
            <a:ext cx="911732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R</a:t>
            </a:r>
            <a:r>
              <a:rPr lang="fr-FR" sz="1600" i="1" baseline="-25000" dirty="0" err="1" smtClean="0">
                <a:solidFill>
                  <a:srgbClr val="FF0000"/>
                </a:solidFill>
              </a:rPr>
              <a:t>t</a:t>
            </a:r>
            <a:r>
              <a:rPr lang="fr-FR" sz="1600" dirty="0" smtClean="0">
                <a:solidFill>
                  <a:srgbClr val="FF0000"/>
                </a:solidFill>
              </a:rPr>
              <a:t> = 5</a:t>
            </a:r>
            <a:endParaRPr lang="fr-FR" sz="1600" baseline="-25000" dirty="0">
              <a:solidFill>
                <a:srgbClr val="FF0000"/>
              </a:solidFill>
            </a:endParaRPr>
          </a:p>
        </p:txBody>
      </p:sp>
      <p:cxnSp>
        <p:nvCxnSpPr>
          <p:cNvPr id="355" name="Connecteur en arc 23"/>
          <p:cNvCxnSpPr/>
          <p:nvPr/>
        </p:nvCxnSpPr>
        <p:spPr>
          <a:xfrm flipV="1">
            <a:off x="3227586" y="3749442"/>
            <a:ext cx="2287990" cy="892185"/>
          </a:xfrm>
          <a:prstGeom prst="curvedConnector3">
            <a:avLst>
              <a:gd name="adj1" fmla="val 34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922441" y="260648"/>
            <a:ext cx="7164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en-GB" sz="2800" b="1" i="0" dirty="0" smtClean="0">
                <a:solidFill>
                  <a:schemeClr val="accent2"/>
                </a:solidFill>
                <a:latin typeface="Arial"/>
                <a:cs typeface="+mn-cs"/>
              </a:rPr>
              <a:t>Methods</a:t>
            </a:r>
            <a:endParaRPr lang="en-GB" sz="2800" i="0" dirty="0">
              <a:solidFill>
                <a:schemeClr val="accent2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18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  <p:bldP spid="284" grpId="0" animBg="1"/>
      <p:bldP spid="285" grpId="0" animBg="1"/>
      <p:bldP spid="286" grpId="0"/>
      <p:bldP spid="287" grpId="0" animBg="1"/>
      <p:bldP spid="288" grpId="0"/>
      <p:bldP spid="289" grpId="0" animBg="1"/>
      <p:bldP spid="291" grpId="0"/>
      <p:bldP spid="299" grpId="0"/>
      <p:bldP spid="300" grpId="0" animBg="1"/>
      <p:bldP spid="301" grpId="0"/>
      <p:bldP spid="317" grpId="0" animBg="1"/>
      <p:bldP spid="318" grpId="0"/>
      <p:bldP spid="3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3"/>
              <p:cNvSpPr txBox="1">
                <a:spLocks noChangeArrowheads="1"/>
              </p:cNvSpPr>
              <p:nvPr/>
            </p:nvSpPr>
            <p:spPr bwMode="auto">
              <a:xfrm>
                <a:off x="7938" y="1484313"/>
                <a:ext cx="9144000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895350" indent="-3524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1352550" indent="-4572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18097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2669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27241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1813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Distribution of serial interval: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fr-F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altLang="fr-F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proxy for infectiousness: when the R0/t new infection will occur</a:t>
                </a: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endParaRPr lang="en-GB" altLang="fr-FR" sz="2000" i="0" dirty="0">
                  <a:solidFill>
                    <a:schemeClr val="tx1"/>
                  </a:solidFill>
                  <a:latin typeface="+mn-lt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endParaRPr lang="en-GB" altLang="fr-FR" sz="2000" i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endParaRPr lang="en-GB" altLang="fr-FR" sz="2000" i="0" dirty="0">
                  <a:solidFill>
                    <a:schemeClr val="tx1"/>
                  </a:solidFill>
                  <a:latin typeface="+mn-lt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endParaRPr lang="en-GB" altLang="fr-FR" sz="2000" i="0" noProof="1">
                  <a:solidFill>
                    <a:schemeClr val="tx1"/>
                  </a:solidFill>
                  <a:latin typeface="+mn-lt"/>
                </a:endParaRPr>
              </a:p>
              <a:p>
                <a:pPr lvl="1" algn="just" eaLnBrk="1" hangingPunct="1">
                  <a:spcBef>
                    <a:spcPct val="50000"/>
                  </a:spcBef>
                  <a:buFontTx/>
                  <a:buAutoNum type="arabicPeriod"/>
                </a:pPr>
                <a:endParaRPr lang="en-GB" altLang="fr-FR" sz="20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8" y="1484313"/>
                <a:ext cx="9144000" cy="3170099"/>
              </a:xfrm>
              <a:prstGeom prst="rect">
                <a:avLst/>
              </a:prstGeom>
              <a:blipFill>
                <a:blip r:embed="rId2"/>
                <a:stretch>
                  <a:fillRect t="-7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922441" y="260648"/>
            <a:ext cx="7164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en-GB" sz="2800" b="1" i="0" dirty="0" smtClean="0">
                <a:solidFill>
                  <a:schemeClr val="accent2"/>
                </a:solidFill>
                <a:latin typeface="Arial"/>
                <a:cs typeface="+mn-cs"/>
              </a:rPr>
              <a:t>Methods</a:t>
            </a:r>
            <a:endParaRPr lang="en-GB" sz="2800" i="0" dirty="0">
              <a:solidFill>
                <a:schemeClr val="accent2"/>
              </a:solidFill>
              <a:latin typeface="Arial"/>
              <a:cs typeface="+mn-cs"/>
            </a:endParaRPr>
          </a:p>
        </p:txBody>
      </p:sp>
      <p:pic>
        <p:nvPicPr>
          <p:cNvPr id="42" name="Picture 2" descr="C:\Doc2013\doc\admin\PREDEMICS\Presentation2013\pierre\Pict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27" y="2873829"/>
            <a:ext cx="5661599" cy="319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8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3"/>
              <p:cNvSpPr txBox="1">
                <a:spLocks noChangeArrowheads="1"/>
              </p:cNvSpPr>
              <p:nvPr/>
            </p:nvSpPr>
            <p:spPr bwMode="auto">
              <a:xfrm>
                <a:off x="7938" y="1484313"/>
                <a:ext cx="8233537" cy="5392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895350" indent="-3524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1352550" indent="-4572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18097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2669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27241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1813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Distribution of serial interval: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fr-F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altLang="fr-F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proxy for infectiousness: when the R0/t new infection will occur</a:t>
                </a: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endParaRPr lang="en-GB" altLang="fr-FR" sz="2000" i="0" dirty="0">
                  <a:solidFill>
                    <a:schemeClr val="tx1"/>
                  </a:solidFill>
                  <a:latin typeface="+mn-lt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fr-FR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fr-FR" sz="2000" b="1"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GB" altLang="fr-FR" sz="2000" b="1"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en-GB" altLang="fr-FR" sz="2000" b="1">
                          <a:latin typeface="Cambria Math"/>
                        </a:rPr>
                        <m:t>=</m:t>
                      </m:r>
                      <m:r>
                        <a:rPr lang="en-GB" altLang="fr-FR" sz="2000" b="1">
                          <a:latin typeface="Cambria Math"/>
                          <a:ea typeface="Cambria Math"/>
                        </a:rPr>
                        <m:t>𝓟</m:t>
                      </m:r>
                      <m:d>
                        <m:dPr>
                          <m:ctrlPr>
                            <a:rPr lang="en-GB" altLang="fr-FR" sz="2000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altLang="fr-FR" sz="20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altLang="fr-FR" sz="2000" b="1">
                                  <a:latin typeface="Cambria Math"/>
                                  <a:ea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altLang="fr-FR" sz="2000" b="1"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sub>
                          </m:sSub>
                          <m:nary>
                            <m:naryPr>
                              <m:chr m:val="∑"/>
                              <m:ctrlPr>
                                <a:rPr lang="en-GB" altLang="fr-FR" sz="20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altLang="fr-FR" sz="2000" b="1">
                                  <a:latin typeface="Cambria Math"/>
                                  <a:ea typeface="Cambria Math"/>
                                </a:rPr>
                                <m:t>𝒔</m:t>
                              </m:r>
                              <m:r>
                                <a:rPr lang="en-GB" altLang="fr-FR" sz="2000" b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GB" altLang="fr-FR" sz="2000" b="1"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GB" altLang="fr-FR" sz="2000" b="1"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altLang="fr-FR" sz="2000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fr-FR" sz="2000" b="1">
                                      <a:latin typeface="Cambria Math"/>
                                      <a:ea typeface="Cambria Math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GB" altLang="fr-FR" sz="2000" b="1"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  <m:r>
                                    <a:rPr lang="en-GB" altLang="fr-FR" sz="2000" b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GB" altLang="fr-FR" sz="2000" b="1">
                                      <a:latin typeface="Cambria Math"/>
                                      <a:ea typeface="Cambria Math"/>
                                    </a:rPr>
                                    <m:t>𝒔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altLang="fr-FR" sz="2000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fr-FR" sz="2000" b="1">
                                      <a:latin typeface="Cambria Math"/>
                                      <a:ea typeface="Cambria Math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GB" altLang="fr-FR" sz="2000" b="1"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  <m:r>
                                    <a:rPr lang="en-GB" altLang="fr-FR" sz="2000" b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GB" altLang="fr-FR" sz="2000" b="1">
                                      <a:latin typeface="Cambria Math"/>
                                      <a:ea typeface="Cambria Math"/>
                                    </a:rPr>
                                    <m:t>𝒔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altLang="fr-FR" sz="2000" i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endParaRPr lang="en-GB" altLang="fr-FR" sz="2000" dirty="0">
                  <a:latin typeface="+mn-lt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Same equation used to:</a:t>
                </a:r>
              </a:p>
              <a:p>
                <a:pPr lvl="1" algn="just" eaLnBrk="1" hangingPunct="1">
                  <a:spcBef>
                    <a:spcPct val="50000"/>
                  </a:spcBef>
                </a:pPr>
                <a:r>
                  <a:rPr lang="en-GB" altLang="fr-FR" sz="2000" dirty="0" smtClean="0">
                    <a:latin typeface="+mn-lt"/>
                  </a:rPr>
                  <a:t>Infer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fr-FR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altLang="fr-FR" sz="2000" b="1">
                            <a:latin typeface="Cambria Math"/>
                            <a:ea typeface="Cambria Math"/>
                          </a:rPr>
                          <m:t>𝑹</m:t>
                        </m:r>
                      </m:e>
                      <m:sub>
                        <m:r>
                          <a:rPr lang="en-GB" altLang="fr-FR" sz="2000" b="1">
                            <a:latin typeface="Cambria Math"/>
                            <a:ea typeface="Cambria Math"/>
                          </a:rPr>
                          <m:t>𝒕</m:t>
                        </m:r>
                      </m:sub>
                    </m:sSub>
                  </m:oMath>
                </a14:m>
                <a:endParaRPr lang="en-GB" altLang="fr-FR" sz="2000" i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lvl="1" algn="just" eaLnBrk="1" hangingPunct="1">
                  <a:spcBef>
                    <a:spcPct val="50000"/>
                  </a:spcBef>
                </a:pPr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Project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fr-F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fr-FR" sz="2000" b="1">
                            <a:latin typeface="Cambria Math"/>
                          </a:rPr>
                          <m:t>𝑰</m:t>
                        </m:r>
                      </m:e>
                      <m:sub>
                        <m:r>
                          <a:rPr lang="en-GB" altLang="fr-FR" sz="2000" b="1">
                            <a:latin typeface="Cambria Math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 in the future (typically assuming the last observed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fr-FR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altLang="fr-FR" sz="2000" b="1">
                            <a:latin typeface="Cambria Math"/>
                            <a:ea typeface="Cambria Math"/>
                          </a:rPr>
                          <m:t>𝑹</m:t>
                        </m:r>
                      </m:e>
                      <m:sub>
                        <m:r>
                          <a:rPr lang="en-GB" altLang="fr-FR" sz="2000" b="1">
                            <a:latin typeface="Cambria Math"/>
                            <a:ea typeface="Cambria Math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 remain constant)</a:t>
                </a:r>
                <a:endParaRPr lang="en-GB" altLang="fr-FR" sz="2000" i="0" dirty="0">
                  <a:solidFill>
                    <a:schemeClr val="tx1"/>
                  </a:solidFill>
                  <a:latin typeface="+mn-lt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endParaRPr lang="en-GB" altLang="fr-FR" sz="2000" i="0" noProof="1">
                  <a:solidFill>
                    <a:schemeClr val="tx1"/>
                  </a:solidFill>
                  <a:latin typeface="+mn-lt"/>
                </a:endParaRPr>
              </a:p>
              <a:p>
                <a:pPr lvl="1" algn="just" eaLnBrk="1" hangingPunct="1">
                  <a:spcBef>
                    <a:spcPct val="50000"/>
                  </a:spcBef>
                  <a:buFontTx/>
                  <a:buAutoNum type="arabicPeriod"/>
                </a:pPr>
                <a:endParaRPr lang="en-GB" altLang="fr-FR" sz="20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8" y="1484313"/>
                <a:ext cx="8233537" cy="5392054"/>
              </a:xfrm>
              <a:prstGeom prst="rect">
                <a:avLst/>
              </a:prstGeom>
              <a:blipFill>
                <a:blip r:embed="rId2"/>
                <a:stretch>
                  <a:fillRect t="-4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922441" y="260648"/>
            <a:ext cx="7164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en-GB" sz="2800" b="1" i="0" dirty="0" smtClean="0">
                <a:solidFill>
                  <a:schemeClr val="accent2"/>
                </a:solidFill>
                <a:latin typeface="Arial"/>
                <a:cs typeface="+mn-cs"/>
              </a:rPr>
              <a:t>Methods</a:t>
            </a:r>
            <a:endParaRPr lang="en-GB" sz="2800" i="0" dirty="0">
              <a:solidFill>
                <a:schemeClr val="accent2"/>
              </a:solidFill>
              <a:latin typeface="Arial"/>
              <a:cs typeface="+mn-cs"/>
            </a:endParaRPr>
          </a:p>
        </p:txBody>
      </p:sp>
      <p:pic>
        <p:nvPicPr>
          <p:cNvPr id="42" name="Picture 2" descr="C:\Doc2013\doc\admin\PREDEMICS\Presentation2013\pierre\Pict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485" y="3136612"/>
            <a:ext cx="3303434" cy="18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52022" y="1604233"/>
                <a:ext cx="9144000" cy="40070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895350" indent="-3524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1352550" indent="-4572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18097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2669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27241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181350" indent="-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Given knowledge of the serial interval </a:t>
                </a:r>
                <a:r>
                  <a:rPr lang="en-GB" altLang="fr-FR" sz="2000" i="0" dirty="0" smtClean="0">
                    <a:latin typeface="+mn-lt"/>
                  </a:rPr>
                  <a:t>distribution, we are able:</a:t>
                </a:r>
              </a:p>
              <a:p>
                <a:pPr lvl="1" algn="just" eaLnBrk="1" hangingPunct="1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fr-FR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altLang="fr-FR" sz="2000" b="0" i="1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en-GB" altLang="fr-FR" sz="2000" b="0" i="1">
                            <a:latin typeface="Cambria Math"/>
                            <a:ea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altLang="fr-FR" sz="2000" dirty="0" smtClean="0">
                    <a:solidFill>
                      <a:schemeClr val="tx1"/>
                    </a:solidFill>
                    <a:latin typeface="+mn-lt"/>
                  </a:rPr>
                  <a:t> , </a:t>
                </a:r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doubling time</a:t>
                </a:r>
              </a:p>
              <a:p>
                <a:pPr lvl="1" algn="just" eaLnBrk="1" hangingPunct="1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endParaRPr lang="en-GB" altLang="fr-FR" sz="2000" dirty="0">
                  <a:latin typeface="+mn-lt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r>
                  <a:rPr lang="en-GB" altLang="fr-FR" sz="2000" i="0" dirty="0" smtClean="0">
                    <a:latin typeface="+mn-lt"/>
                  </a:rPr>
                  <a:t>Given a time-series of incident cases and knowledge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fr-FR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altLang="fr-FR" sz="2000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en-GB" altLang="fr-FR" sz="2000">
                            <a:latin typeface="Cambria Math"/>
                            <a:ea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altLang="fr-FR" sz="2000" i="0" dirty="0" smtClean="0">
                    <a:solidFill>
                      <a:schemeClr val="tx1"/>
                    </a:solidFill>
                    <a:latin typeface="+mn-lt"/>
                  </a:rPr>
                  <a:t>, we are able to:</a:t>
                </a:r>
              </a:p>
              <a:p>
                <a:pPr lvl="1" algn="just" eaLnBrk="1" hangingPunct="1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en-GB" altLang="fr-FR" sz="2000" i="0" dirty="0" smtClean="0">
                    <a:latin typeface="+mn-lt"/>
                  </a:rPr>
                  <a:t>Predict the future number of cases (should the situation remains the same) - Projections</a:t>
                </a:r>
                <a:endParaRPr lang="en-GB" altLang="fr-FR" sz="2000" i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:endParaRPr lang="en-GB" altLang="fr-FR" sz="2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42925" lvl="1" indent="0" algn="just" eaLnBrk="1" hangingPunct="1">
                  <a:spcBef>
                    <a:spcPct val="5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fr-FR" sz="20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GB" altLang="fr-FR" sz="20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en-GB" altLang="fr-FR" sz="2000" b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GB" altLang="fr-FR" sz="2000" b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𝓟</m:t>
                      </m:r>
                      <m:d>
                        <m:dPr>
                          <m:ctrlPr>
                            <a:rPr lang="en-GB" altLang="fr-FR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altLang="fr-FR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altLang="fr-FR" sz="2000" b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altLang="fr-FR" sz="2000" b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sub>
                          </m:sSub>
                          <m:nary>
                            <m:naryPr>
                              <m:chr m:val="∑"/>
                              <m:ctrlPr>
                                <a:rPr lang="en-GB" altLang="fr-FR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altLang="fr-FR" sz="2000" b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𝒔</m:t>
                              </m:r>
                              <m:r>
                                <a:rPr lang="en-GB" altLang="fr-FR" sz="2000" b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GB" altLang="fr-FR" sz="2000" b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GB" altLang="fr-FR" sz="2000" b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altLang="fr-FR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fr-FR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GB" altLang="fr-FR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  <m:r>
                                    <a:rPr lang="en-GB" altLang="fr-FR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GB" altLang="fr-FR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𝒔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altLang="fr-FR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fr-FR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GB" altLang="fr-FR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  <m:r>
                                    <a:rPr lang="en-GB" altLang="fr-FR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GB" altLang="fr-FR" sz="20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𝒔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altLang="fr-FR" sz="2000" i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52022" y="1604233"/>
                <a:ext cx="9144000" cy="4007059"/>
              </a:xfrm>
              <a:prstGeom prst="rect">
                <a:avLst/>
              </a:prstGeom>
              <a:blipFill rotWithShape="0">
                <a:blip r:embed="rId2"/>
                <a:stretch>
                  <a:fillRect t="-609" r="-7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22441" y="260648"/>
            <a:ext cx="7164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en-GB" sz="2800" b="1" i="0" dirty="0" smtClean="0">
                <a:solidFill>
                  <a:schemeClr val="accent2"/>
                </a:solidFill>
                <a:latin typeface="Arial"/>
                <a:cs typeface="+mn-cs"/>
              </a:rPr>
              <a:t>Methods</a:t>
            </a:r>
            <a:endParaRPr lang="en-GB" sz="2800" i="0" dirty="0">
              <a:solidFill>
                <a:schemeClr val="accent2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MRCcentr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1278</TotalTime>
  <Words>1219</Words>
  <Application>Microsoft Office PowerPoint</Application>
  <PresentationFormat>On-screen Show (4:3)</PresentationFormat>
  <Paragraphs>275</Paragraphs>
  <Slides>35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 Math</vt:lpstr>
      <vt:lpstr>Times New Roman</vt:lpstr>
      <vt:lpstr>Wingdings</vt:lpstr>
      <vt:lpstr>Theme_MRCcentre</vt:lpstr>
      <vt:lpstr>Equation</vt:lpstr>
      <vt:lpstr>Methods for Short Term Projections in epidemics (Projections Package)</vt:lpstr>
      <vt:lpstr>Structure</vt:lpstr>
      <vt:lpstr>Structure</vt:lpstr>
      <vt:lpstr>Projection/Forecasting</vt:lpstr>
      <vt:lpstr>The reproduction number</vt:lpstr>
      <vt:lpstr>PowerPoint Presentation</vt:lpstr>
      <vt:lpstr>PowerPoint Presentation</vt:lpstr>
      <vt:lpstr>PowerPoint Presentation</vt:lpstr>
      <vt:lpstr>PowerPoint Presentation</vt:lpstr>
      <vt:lpstr>How quickly was the virus spreading? September 2014</vt:lpstr>
      <vt:lpstr>How quickly was the virus spreading? March 2015</vt:lpstr>
      <vt:lpstr>How quickly was the virus spreading? March 2015</vt:lpstr>
      <vt:lpstr>How quickly was the virus spreading? March 2015</vt:lpstr>
      <vt:lpstr>Implementation</vt:lpstr>
      <vt:lpstr>Implementation</vt:lpstr>
      <vt:lpstr>From projections to forecasting?</vt:lpstr>
      <vt:lpstr>From projections to forecasting?</vt:lpstr>
      <vt:lpstr>From projections to forecasting?</vt:lpstr>
      <vt:lpstr>From projections to predictions?</vt:lpstr>
      <vt:lpstr>PowerPoint Presentation</vt:lpstr>
      <vt:lpstr>PowerPoint Presentation</vt:lpstr>
      <vt:lpstr>PowerPoint Presentation</vt:lpstr>
      <vt:lpstr>PowerPoint Presentation</vt:lpstr>
      <vt:lpstr>From projections to predictions?</vt:lpstr>
      <vt:lpstr>From projections to predictions?</vt:lpstr>
      <vt:lpstr>Caveats for projections</vt:lpstr>
      <vt:lpstr>Caveats for projections</vt:lpstr>
      <vt:lpstr>SARS and heterogeneity in transmission</vt:lpstr>
      <vt:lpstr>SARS and heterogeneity in transmission</vt:lpstr>
      <vt:lpstr>SARS and heterogeneity in transmission</vt:lpstr>
      <vt:lpstr>SARS and heterogeneity in transmission</vt:lpstr>
      <vt:lpstr>SARS and heterogeneity in transmission</vt:lpstr>
      <vt:lpstr>SARS and heterogeneity in transmission</vt:lpstr>
      <vt:lpstr>SARS and heterogeneity in transmission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Action, research and the management of emerging infectious diseases</dc:title>
  <dc:creator>Pierre</dc:creator>
  <cp:lastModifiedBy>Nouvellet, Pierre</cp:lastModifiedBy>
  <cp:revision>29</cp:revision>
  <dcterms:created xsi:type="dcterms:W3CDTF">2015-11-23T11:38:03Z</dcterms:created>
  <dcterms:modified xsi:type="dcterms:W3CDTF">2019-06-18T16:40:57Z</dcterms:modified>
</cp:coreProperties>
</file>