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79" r:id="rId5"/>
    <p:sldId id="259" r:id="rId6"/>
    <p:sldId id="260" r:id="rId7"/>
    <p:sldId id="262" r:id="rId8"/>
    <p:sldId id="263" r:id="rId9"/>
    <p:sldId id="265" r:id="rId10"/>
    <p:sldId id="268" r:id="rId11"/>
    <p:sldId id="269" r:id="rId12"/>
    <p:sldId id="270" r:id="rId13"/>
    <p:sldId id="266" r:id="rId14"/>
    <p:sldId id="273" r:id="rId15"/>
    <p:sldId id="271" r:id="rId16"/>
    <p:sldId id="272" r:id="rId17"/>
    <p:sldId id="274" r:id="rId18"/>
    <p:sldId id="275" r:id="rId19"/>
    <p:sldId id="276" r:id="rId20"/>
    <p:sldId id="277" r:id="rId21"/>
    <p:sldId id="267" r:id="rId22"/>
  </p:sldIdLst>
  <p:sldSz cx="9144000" cy="6858000" type="screen4x3"/>
  <p:notesSz cx="7102475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107" autoAdjust="0"/>
  </p:normalViewPr>
  <p:slideViewPr>
    <p:cSldViewPr>
      <p:cViewPr varScale="1">
        <p:scale>
          <a:sx n="63" d="100"/>
          <a:sy n="63" d="100"/>
        </p:scale>
        <p:origin x="1380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2725" y="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3DC29E-E4AB-4F59-86FA-6E18EC2D8DE7}" type="datetimeFigureOut">
              <a:rPr lang="en-GB" smtClean="0"/>
              <a:t>10/12/2017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3250" cy="4605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2725" y="972185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FEDFA-82D6-492A-8FE3-C9F4660524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1011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>
              <a:defRPr sz="3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  <a:lvl2pPr>
              <a:defRPr sz="240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76693" y="27571"/>
            <a:ext cx="1675907" cy="900000"/>
            <a:chOff x="155575" y="309086"/>
            <a:chExt cx="2131754" cy="1145314"/>
          </a:xfrm>
        </p:grpSpPr>
        <p:pic>
          <p:nvPicPr>
            <p:cNvPr id="10" name="Picture 9" descr="C:\Users\skeel\AppData\Local\Microsoft\Windows\Temporary Internet Files\Content.IE5\WIWS4NC2\WG10-CMYK-COAM.tif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5" y="914400"/>
              <a:ext cx="1733598" cy="5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 descr="https://imageslib.cc.ic.ac.uk/BMS_download/cache/0564/056487/v001/cache81637/Imperial_1_Pantone_and_tint.jp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165" y="309086"/>
              <a:ext cx="2054164" cy="5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52400"/>
            <a:ext cx="1371600" cy="55983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1" y="2438400"/>
            <a:ext cx="8229600" cy="1905000"/>
          </a:xfrm>
        </p:spPr>
        <p:txBody>
          <a:bodyPr>
            <a:noAutofit/>
          </a:bodyPr>
          <a:lstStyle/>
          <a:p>
            <a:r>
              <a: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Knowledge integration through </a:t>
            </a:r>
            <a:r>
              <a:rPr lang="en-GB" sz="3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modelling </a:t>
            </a:r>
            <a:r>
              <a: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endParaRPr lang="en-GB" sz="3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 public </a:t>
            </a:r>
            <a:r>
              <a: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 measures </a:t>
            </a:r>
            <a:endParaRPr lang="en-GB" sz="3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2166936" y="4114800"/>
            <a:ext cx="4810125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Pierre </a:t>
            </a:r>
            <a:r>
              <a:rPr lang="en-GB" sz="2000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Nouvellet</a:t>
            </a:r>
            <a:endParaRPr lang="en-GB" sz="2000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pierre.nouvellet@sussex.ac.uk</a:t>
            </a:r>
            <a:endParaRPr lang="en-GB" sz="2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4307" y="6019800"/>
            <a:ext cx="7390907" cy="76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Modelling infectious disease epidemics, analysis and response</a:t>
            </a:r>
          </a:p>
          <a:p>
            <a:pPr algn="l"/>
            <a:r>
              <a:rPr lang="en-GB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 course. Bogota. 11-15th December 2017</a:t>
            </a:r>
            <a:endParaRPr lang="en-GB" sz="1800" i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77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Preparedness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9144000" cy="5105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/>
              <a:t>Surveillance and advocacy planning, e.g. Ebola</a:t>
            </a:r>
          </a:p>
          <a:p>
            <a:pPr marL="0" indent="0" algn="ctr">
              <a:buNone/>
            </a:pPr>
            <a:r>
              <a:rPr lang="en-GB" b="1" dirty="0" smtClean="0"/>
              <a:t>Estimation of transmissibility</a:t>
            </a:r>
          </a:p>
          <a:p>
            <a:r>
              <a:rPr lang="en-GB" sz="2400" dirty="0"/>
              <a:t>Basic reproduction number R0: average number of secondary cases generated by an index case in a large entirely susceptible </a:t>
            </a:r>
            <a:r>
              <a:rPr lang="en-GB" sz="2400" dirty="0" smtClean="0"/>
              <a:t>population.</a:t>
            </a:r>
            <a:endParaRPr lang="en-GB" sz="2400" dirty="0"/>
          </a:p>
          <a:p>
            <a:endParaRPr lang="en-GB" dirty="0" smtClean="0"/>
          </a:p>
          <a:p>
            <a:endParaRPr lang="en-GB" dirty="0" smtClean="0"/>
          </a:p>
          <a:p>
            <a:pPr lvl="1"/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243" name="Picture 24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079135"/>
            <a:ext cx="7522029" cy="393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232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Preparedness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9144000" cy="5105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/>
              <a:t>Surveillance and advocacy planning, e.g. Ebola</a:t>
            </a:r>
          </a:p>
          <a:p>
            <a:pPr marL="0" indent="0" algn="ctr">
              <a:buNone/>
            </a:pPr>
            <a:r>
              <a:rPr lang="en-GB" b="1" dirty="0" smtClean="0"/>
              <a:t>Estimation of transmissibility</a:t>
            </a:r>
          </a:p>
          <a:p>
            <a:r>
              <a:rPr lang="en-GB" sz="2400" dirty="0"/>
              <a:t>Basic reproduction number R0: average number of secondary cases generated by an index case in a large entirely susceptible </a:t>
            </a:r>
            <a:r>
              <a:rPr lang="en-GB" sz="2400" dirty="0" smtClean="0"/>
              <a:t>population.</a:t>
            </a:r>
            <a:endParaRPr lang="en-GB" sz="2400" dirty="0"/>
          </a:p>
          <a:p>
            <a:endParaRPr lang="en-GB" dirty="0" smtClean="0"/>
          </a:p>
          <a:p>
            <a:endParaRPr lang="en-GB" dirty="0" smtClean="0"/>
          </a:p>
          <a:p>
            <a:pPr lvl="1"/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146" y="2971800"/>
            <a:ext cx="6751707" cy="38916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05200" y="4495800"/>
            <a:ext cx="5029200" cy="23676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629400" y="6553200"/>
            <a:ext cx="25274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WHOERT</a:t>
            </a:r>
            <a:r>
              <a:rPr lang="en-GB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(2015-16) NEJM</a:t>
            </a:r>
            <a:endParaRPr lang="en-GB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13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Preparedness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9144000" cy="5105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/>
              <a:t>Surveillance and advocacy planning, e.g. Ebola</a:t>
            </a:r>
          </a:p>
          <a:p>
            <a:pPr marL="0" indent="0" algn="ctr">
              <a:buNone/>
            </a:pPr>
            <a:r>
              <a:rPr lang="en-GB" b="1" dirty="0" smtClean="0"/>
              <a:t>Estimation of transmissibility</a:t>
            </a:r>
          </a:p>
          <a:p>
            <a:r>
              <a:rPr lang="en-GB" sz="2400" dirty="0"/>
              <a:t>Basic reproduction number R0: average number of secondary cases generated by an index case in a large entirely susceptible </a:t>
            </a:r>
            <a:r>
              <a:rPr lang="en-GB" sz="2400" dirty="0" smtClean="0"/>
              <a:t>population.</a:t>
            </a:r>
            <a:endParaRPr lang="en-GB" sz="2400" dirty="0"/>
          </a:p>
          <a:p>
            <a:endParaRPr lang="en-GB" dirty="0" smtClean="0"/>
          </a:p>
          <a:p>
            <a:endParaRPr lang="en-GB" dirty="0" smtClean="0"/>
          </a:p>
          <a:p>
            <a:pPr lvl="1"/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146" y="2971800"/>
            <a:ext cx="6751707" cy="38916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29400" y="6553200"/>
            <a:ext cx="25274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WHOERT</a:t>
            </a:r>
            <a:r>
              <a:rPr lang="en-GB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(2015-16) NEJM</a:t>
            </a:r>
            <a:endParaRPr lang="en-GB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587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Rapid response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229600" cy="5105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/>
              <a:t>Risk assessment, e.g. MERS-</a:t>
            </a:r>
            <a:r>
              <a:rPr lang="en-GB" dirty="0" err="1" smtClean="0"/>
              <a:t>CoV</a:t>
            </a:r>
            <a:endParaRPr lang="en-GB" dirty="0" smtClean="0"/>
          </a:p>
          <a:p>
            <a:pPr marL="0" indent="0" algn="ctr">
              <a:buNone/>
            </a:pPr>
            <a:r>
              <a:rPr lang="en-GB" b="1" dirty="0"/>
              <a:t>Evaluate risk of importation</a:t>
            </a:r>
            <a:endParaRPr lang="en-GB" b="1" dirty="0" smtClean="0"/>
          </a:p>
          <a:p>
            <a:r>
              <a:rPr lang="en-GB" sz="2400" dirty="0" smtClean="0"/>
              <a:t>Integrate information on travellers returning to non-endemic area, with transmission model:</a:t>
            </a:r>
          </a:p>
          <a:p>
            <a:pPr lvl="1"/>
            <a:r>
              <a:rPr lang="en-GB" dirty="0" smtClean="0"/>
              <a:t>Confirmed that MERS-</a:t>
            </a:r>
            <a:r>
              <a:rPr lang="en-GB" dirty="0" err="1" smtClean="0"/>
              <a:t>CoV</a:t>
            </a:r>
            <a:r>
              <a:rPr lang="en-GB" dirty="0" smtClean="0"/>
              <a:t> transmission between human was low.</a:t>
            </a:r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0" y="6443246"/>
            <a:ext cx="30472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16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Cauchemez</a:t>
            </a:r>
            <a:r>
              <a:rPr lang="en-GB" altLang="en-US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 et al. </a:t>
            </a:r>
            <a:r>
              <a:rPr lang="en-GB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(2014) Lancet ID,</a:t>
            </a: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1400" y="3526802"/>
            <a:ext cx="4465595" cy="322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29567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Rapid response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229600" cy="5105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/>
              <a:t>Risk assessment, e.g. MERS-</a:t>
            </a:r>
            <a:r>
              <a:rPr lang="en-GB" dirty="0" err="1" smtClean="0"/>
              <a:t>CoV</a:t>
            </a:r>
            <a:endParaRPr lang="en-GB" dirty="0" smtClean="0"/>
          </a:p>
          <a:p>
            <a:pPr marL="0" indent="0" algn="ctr">
              <a:buNone/>
            </a:pPr>
            <a:r>
              <a:rPr lang="en-GB" b="1" dirty="0"/>
              <a:t>Evaluate risk of importation</a:t>
            </a:r>
            <a:endParaRPr lang="en-GB" b="1" dirty="0" smtClean="0"/>
          </a:p>
          <a:p>
            <a:r>
              <a:rPr lang="en-GB" sz="2400" dirty="0" smtClean="0"/>
              <a:t>Integrate information on travellers returning to non-endemic area, with transmission model:</a:t>
            </a:r>
          </a:p>
          <a:p>
            <a:pPr lvl="1"/>
            <a:r>
              <a:rPr lang="en-GB" dirty="0" smtClean="0"/>
              <a:t>Confirmed that MERS-</a:t>
            </a:r>
            <a:r>
              <a:rPr lang="en-GB" dirty="0" err="1" smtClean="0"/>
              <a:t>CoV</a:t>
            </a:r>
            <a:r>
              <a:rPr lang="en-GB" dirty="0" smtClean="0"/>
              <a:t> transmission between human was low.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0" y="6443246"/>
            <a:ext cx="27316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16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Cauchemez</a:t>
            </a:r>
            <a:r>
              <a:rPr lang="en-GB" altLang="en-US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 et al.</a:t>
            </a:r>
            <a:r>
              <a:rPr lang="en-GB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 (2016) PNAS.</a:t>
            </a:r>
            <a:endParaRPr lang="en-GB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2" descr="C:\Dropbox (SPH Imperial College)\nCoV\KSA\simon_EM\paper transmission\submission to Science\Figures\Figure 4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1" b="17279"/>
          <a:stretch/>
        </p:blipFill>
        <p:spPr bwMode="auto">
          <a:xfrm>
            <a:off x="5562600" y="3452188"/>
            <a:ext cx="3420950" cy="3073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304800" y="3921658"/>
            <a:ext cx="5257800" cy="510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 smtClean="0"/>
              <a:t>Integrate geographical and epi. information to assess importations from zoonotic reservoir to human:</a:t>
            </a:r>
          </a:p>
          <a:p>
            <a:pPr lvl="1"/>
            <a:r>
              <a:rPr lang="en-GB" dirty="0" smtClean="0">
                <a:solidFill>
                  <a:srgbClr val="000000"/>
                </a:solidFill>
              </a:rPr>
              <a:t>18% of cases in KSA infected by the animal reservoir (2014).</a:t>
            </a:r>
          </a:p>
          <a:p>
            <a:pPr lvl="1"/>
            <a:r>
              <a:rPr lang="en-GB" dirty="0" smtClean="0">
                <a:solidFill>
                  <a:srgbClr val="000000"/>
                </a:solidFill>
              </a:rPr>
              <a:t>Important </a:t>
            </a:r>
            <a:r>
              <a:rPr lang="en-GB" dirty="0">
                <a:solidFill>
                  <a:srgbClr val="000000"/>
                </a:solidFill>
              </a:rPr>
              <a:t>h</a:t>
            </a:r>
            <a:r>
              <a:rPr lang="en-GB" dirty="0" smtClean="0">
                <a:solidFill>
                  <a:srgbClr val="000000"/>
                </a:solidFill>
              </a:rPr>
              <a:t>ospital transmission.</a:t>
            </a:r>
            <a:endParaRPr lang="en-GB" sz="2000" dirty="0" smtClean="0"/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6250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Rapid response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229600" cy="5105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/>
              <a:t>How to achieve the ‘rapid’ in rapid response, e.g. Ebola </a:t>
            </a:r>
          </a:p>
          <a:p>
            <a:pPr marL="0" indent="0" algn="ctr">
              <a:buNone/>
            </a:pPr>
            <a:r>
              <a:rPr lang="en-GB" b="1" dirty="0" smtClean="0"/>
              <a:t>Use of automated systems and tool-boxes</a:t>
            </a:r>
          </a:p>
          <a:p>
            <a:r>
              <a:rPr lang="en-GB" sz="2400" dirty="0" smtClean="0"/>
              <a:t>During the busiest period of the Ebola response, WHOERT produced biweekly reports to WHO.</a:t>
            </a:r>
          </a:p>
          <a:p>
            <a:r>
              <a:rPr lang="en-GB" sz="2400" dirty="0" smtClean="0"/>
              <a:t>Need for an automated procedure:</a:t>
            </a:r>
          </a:p>
          <a:p>
            <a:pPr lvl="1"/>
            <a:r>
              <a:rPr lang="en-GB" sz="2200" dirty="0" smtClean="0"/>
              <a:t>Quick and reliable.</a:t>
            </a:r>
          </a:p>
          <a:p>
            <a:pPr lvl="1"/>
            <a:r>
              <a:rPr lang="en-GB" sz="2200" dirty="0" smtClean="0"/>
              <a:t>Update analyses and produce new ones (context).</a:t>
            </a:r>
          </a:p>
          <a:p>
            <a:pPr lvl="1"/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4038600"/>
            <a:ext cx="6535478" cy="26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251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Rapid response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229600" cy="5105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/>
              <a:t>How to achieve the ‘rapid’ in rapid response, e.g. Ebola </a:t>
            </a:r>
          </a:p>
          <a:p>
            <a:pPr marL="0" indent="0" algn="ctr">
              <a:buNone/>
            </a:pPr>
            <a:r>
              <a:rPr lang="en-GB" b="1" dirty="0" smtClean="0"/>
              <a:t>Use of automated systems and tool-boxes</a:t>
            </a:r>
          </a:p>
          <a:p>
            <a:r>
              <a:rPr lang="en-GB" sz="2400" dirty="0" smtClean="0"/>
              <a:t>During the busiest period of the Ebola response, WHOERT produced biweekly reports to WHO.</a:t>
            </a:r>
          </a:p>
          <a:p>
            <a:r>
              <a:rPr lang="en-GB" sz="2400" dirty="0" smtClean="0"/>
              <a:t>Need for an automated procedure:</a:t>
            </a:r>
          </a:p>
          <a:p>
            <a:pPr lvl="1"/>
            <a:r>
              <a:rPr lang="en-GB" sz="2200" dirty="0" smtClean="0"/>
              <a:t>Quick and reliable.</a:t>
            </a:r>
          </a:p>
          <a:p>
            <a:pPr lvl="1"/>
            <a:r>
              <a:rPr lang="en-GB" sz="2200" dirty="0" smtClean="0"/>
              <a:t>Update analyses and produce new ones (context).</a:t>
            </a:r>
          </a:p>
          <a:p>
            <a:pPr lvl="1"/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4192300"/>
            <a:ext cx="3277519" cy="263698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733800" y="3979917"/>
            <a:ext cx="5257800" cy="2741205"/>
            <a:chOff x="-609600" y="1828154"/>
            <a:chExt cx="8720261" cy="418965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l="24817" t="26069" r="23060" b="36431"/>
            <a:stretch/>
          </p:blipFill>
          <p:spPr>
            <a:xfrm>
              <a:off x="-448456" y="3274605"/>
              <a:ext cx="6781801" cy="27432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l="29869" t="13930" r="32650" b="74612"/>
            <a:stretch/>
          </p:blipFill>
          <p:spPr>
            <a:xfrm>
              <a:off x="-609600" y="1828154"/>
              <a:ext cx="8720261" cy="149879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l="43737" t="63542" r="44150" b="5208"/>
            <a:stretch/>
          </p:blipFill>
          <p:spPr>
            <a:xfrm>
              <a:off x="6101241" y="3326949"/>
              <a:ext cx="1575928" cy="228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0749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152400"/>
            <a:ext cx="5257800" cy="914400"/>
          </a:xfrm>
        </p:spPr>
        <p:txBody>
          <a:bodyPr>
            <a:noAutofit/>
          </a:bodyPr>
          <a:lstStyle/>
          <a:p>
            <a:r>
              <a:rPr lang="en-GB" dirty="0" smtClean="0"/>
              <a:t>Monitor, evaluate, and adjust control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229600" cy="5105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/>
              <a:t>Real-time evaluation of intervention, e.g. Ebola</a:t>
            </a:r>
          </a:p>
          <a:p>
            <a:pPr marL="0" indent="0" algn="ctr">
              <a:buNone/>
            </a:pPr>
            <a:r>
              <a:rPr lang="en-GB" b="1" dirty="0" smtClean="0"/>
              <a:t>Simple assessment of increased contact tracing</a:t>
            </a:r>
          </a:p>
          <a:p>
            <a:r>
              <a:rPr lang="en-GB" sz="2400" dirty="0" smtClean="0"/>
              <a:t>Used method of R0 estimation to relate time taken to isolate patients and local level of transmission.</a:t>
            </a:r>
          </a:p>
          <a:p>
            <a:r>
              <a:rPr lang="en-GB" sz="2400" dirty="0"/>
              <a:t>Reproduction number for a given month </a:t>
            </a:r>
            <a:r>
              <a:rPr lang="en-GB" sz="2400" dirty="0" smtClean="0"/>
              <a:t>was negatively </a:t>
            </a:r>
            <a:r>
              <a:rPr lang="en-GB" sz="2400" dirty="0"/>
              <a:t>correlated </a:t>
            </a:r>
            <a:r>
              <a:rPr lang="en-GB" sz="2400" dirty="0" smtClean="0"/>
              <a:t>with % </a:t>
            </a:r>
            <a:r>
              <a:rPr lang="en-GB" sz="2400" dirty="0"/>
              <a:t>of individuals hospitalised within 4 </a:t>
            </a:r>
            <a:r>
              <a:rPr lang="en-GB" sz="2400" dirty="0" smtClean="0"/>
              <a:t>days.</a:t>
            </a:r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4" name="Picture 3" descr="Fig4.tif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61" t="73801"/>
          <a:stretch/>
        </p:blipFill>
        <p:spPr>
          <a:xfrm>
            <a:off x="2362200" y="3971991"/>
            <a:ext cx="4038600" cy="29234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53200" y="6477000"/>
            <a:ext cx="26199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WHOERT</a:t>
            </a:r>
            <a:r>
              <a:rPr lang="en-GB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 (in press) </a:t>
            </a:r>
            <a:r>
              <a:rPr lang="en-GB" alt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Plos</a:t>
            </a:r>
            <a:r>
              <a:rPr lang="en-GB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 Med.</a:t>
            </a:r>
            <a:endParaRPr lang="en-GB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45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152400"/>
            <a:ext cx="5257800" cy="914400"/>
          </a:xfrm>
        </p:spPr>
        <p:txBody>
          <a:bodyPr>
            <a:noAutofit/>
          </a:bodyPr>
          <a:lstStyle/>
          <a:p>
            <a:r>
              <a:rPr lang="en-GB" dirty="0" smtClean="0"/>
              <a:t>Monitor, evaluate, and adjust control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229600" cy="5105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/>
              <a:t>Prediction of future threat, e.g. MERS-</a:t>
            </a:r>
            <a:r>
              <a:rPr lang="en-GB" dirty="0" err="1" smtClean="0"/>
              <a:t>CoV</a:t>
            </a:r>
            <a:endParaRPr lang="en-GB" dirty="0" smtClean="0"/>
          </a:p>
          <a:p>
            <a:pPr marL="0" indent="0" algn="ctr">
              <a:buNone/>
            </a:pPr>
            <a:r>
              <a:rPr lang="en-GB" b="1" dirty="0" smtClean="0"/>
              <a:t>Scenario modelling and bed capacity</a:t>
            </a:r>
          </a:p>
          <a:p>
            <a:r>
              <a:rPr lang="en-GB" sz="2400" dirty="0" smtClean="0"/>
              <a:t>Predict the likelihood of major outbreak during the 2014 Hajj pilgrimage in Saudi Arabia.</a:t>
            </a:r>
            <a:endParaRPr lang="en-GB" dirty="0" smtClean="0"/>
          </a:p>
          <a:p>
            <a:pPr lvl="1"/>
            <a:endParaRPr lang="en-GB" dirty="0" smtClean="0"/>
          </a:p>
          <a:p>
            <a:endParaRPr lang="en-GB" dirty="0" smtClean="0"/>
          </a:p>
          <a:p>
            <a:pPr lvl="1"/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0" y="6443246"/>
            <a:ext cx="28687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Lesser et al.</a:t>
            </a:r>
            <a:r>
              <a:rPr lang="en-GB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 (2014) </a:t>
            </a:r>
            <a:r>
              <a:rPr lang="en-GB" alt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Plos</a:t>
            </a:r>
            <a:r>
              <a:rPr lang="en-GB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 Current.</a:t>
            </a:r>
            <a:endParaRPr lang="en-GB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1026" name="Picture 2" descr="Is a major outbreak of MERS-CoV likely during the Hajj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887" y="2880986"/>
            <a:ext cx="4340225" cy="3562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304800" y="3471446"/>
            <a:ext cx="4419600" cy="2667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 smtClean="0"/>
              <a:t>Integrate multiple sources of information (e.g. traveller number, duration of stay, hospital capacity, transmissibility) and found a very low risk of outbreak</a:t>
            </a:r>
            <a:r>
              <a:rPr lang="en-GB" dirty="0"/>
              <a:t>.</a:t>
            </a:r>
            <a:endParaRPr lang="en-GB" sz="2400" dirty="0" smtClean="0"/>
          </a:p>
        </p:txBody>
      </p:sp>
    </p:spTree>
    <p:extLst>
      <p:ext uri="{BB962C8B-B14F-4D97-AF65-F5344CB8AC3E}">
        <p14:creationId xmlns:p14="http://schemas.microsoft.com/office/powerpoint/2010/main" val="4077483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152400"/>
            <a:ext cx="5257800" cy="914400"/>
          </a:xfrm>
        </p:spPr>
        <p:txBody>
          <a:bodyPr>
            <a:noAutofit/>
          </a:bodyPr>
          <a:lstStyle/>
          <a:p>
            <a:r>
              <a:rPr lang="en-GB" dirty="0" smtClean="0"/>
              <a:t>Monitor, evaluate, and adjust control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229600" cy="5105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/>
              <a:t>Retrospective evaluation, e.g. Ebola</a:t>
            </a:r>
          </a:p>
          <a:p>
            <a:pPr marL="0" indent="0" algn="ctr">
              <a:buNone/>
            </a:pPr>
            <a:r>
              <a:rPr lang="en-GB" b="1" dirty="0" smtClean="0"/>
              <a:t>Potential impact of rapid diagnostics </a:t>
            </a:r>
          </a:p>
          <a:p>
            <a:r>
              <a:rPr lang="en-GB" sz="2400" dirty="0" smtClean="0"/>
              <a:t>Evaluate the impact of potential new rapid diagnostic tools during the West African Ebola outbreak.</a:t>
            </a:r>
            <a:endParaRPr lang="en-GB" sz="2400" dirty="0"/>
          </a:p>
          <a:p>
            <a:endParaRPr lang="en-GB" dirty="0" smtClean="0"/>
          </a:p>
          <a:p>
            <a:pPr lvl="1"/>
            <a:endParaRPr lang="en-GB" dirty="0" smtClean="0"/>
          </a:p>
          <a:p>
            <a:endParaRPr lang="en-GB" dirty="0" smtClean="0"/>
          </a:p>
          <a:p>
            <a:pPr lvl="1"/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682" name="Picture 68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286998"/>
            <a:ext cx="6788967" cy="3494802"/>
          </a:xfrm>
          <a:prstGeom prst="rect">
            <a:avLst/>
          </a:prstGeom>
        </p:spPr>
      </p:pic>
      <p:sp>
        <p:nvSpPr>
          <p:cNvPr id="683" name="Rectangle 682"/>
          <p:cNvSpPr/>
          <p:nvPr/>
        </p:nvSpPr>
        <p:spPr>
          <a:xfrm>
            <a:off x="0" y="6443246"/>
            <a:ext cx="26769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Nouvellet et al.</a:t>
            </a:r>
            <a:r>
              <a:rPr lang="en-GB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 (2016) nature.</a:t>
            </a:r>
            <a:endParaRPr lang="en-GB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641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45946"/>
            <a:ext cx="6594357" cy="4168337"/>
          </a:xfrm>
        </p:spPr>
        <p:txBody>
          <a:bodyPr/>
          <a:lstStyle/>
          <a:p>
            <a:r>
              <a:rPr lang="en-GB" dirty="0" smtClean="0"/>
              <a:t>Context</a:t>
            </a:r>
            <a:endParaRPr lang="en-GB" dirty="0"/>
          </a:p>
          <a:p>
            <a:r>
              <a:rPr lang="en-GB" dirty="0" smtClean="0"/>
              <a:t>Modelling &amp; Knowledge integration</a:t>
            </a:r>
            <a:endParaRPr lang="en-GB" dirty="0"/>
          </a:p>
          <a:p>
            <a:r>
              <a:rPr lang="en-GB" dirty="0" smtClean="0"/>
              <a:t>Assisting public health response</a:t>
            </a:r>
            <a:endParaRPr lang="en-GB" dirty="0"/>
          </a:p>
        </p:txBody>
      </p:sp>
      <p:pic>
        <p:nvPicPr>
          <p:cNvPr id="4" name="Picture 4" descr="http://a.abcnews.com/images/Health/ap_britain_two_diseases_ml_130513_m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2" t="4916" r="10103" b="10543"/>
          <a:stretch/>
        </p:blipFill>
        <p:spPr bwMode="auto">
          <a:xfrm>
            <a:off x="1028700" y="4414425"/>
            <a:ext cx="1981200" cy="182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82163" y="3098194"/>
            <a:ext cx="3945431" cy="186384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Zika EM CDC 280116.tif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96" b="8723"/>
          <a:stretch/>
        </p:blipFill>
        <p:spPr bwMode="auto">
          <a:xfrm>
            <a:off x="3810000" y="4443156"/>
            <a:ext cx="2390800" cy="1745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331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152400"/>
            <a:ext cx="5257800" cy="914400"/>
          </a:xfrm>
        </p:spPr>
        <p:txBody>
          <a:bodyPr>
            <a:noAutofit/>
          </a:bodyPr>
          <a:lstStyle/>
          <a:p>
            <a:r>
              <a:rPr lang="en-GB" dirty="0" smtClean="0"/>
              <a:t>Monitor, evaluate, and adjust control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229600" cy="5105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/>
              <a:t>Retrospective evaluation, e.g. Ebola</a:t>
            </a:r>
          </a:p>
          <a:p>
            <a:pPr marL="0" indent="0" algn="ctr">
              <a:buNone/>
            </a:pPr>
            <a:r>
              <a:rPr lang="en-GB" b="1" dirty="0" smtClean="0"/>
              <a:t>Potential impact of rapid diagnostics </a:t>
            </a:r>
          </a:p>
          <a:p>
            <a:r>
              <a:rPr lang="en-GB" sz="2400" dirty="0" smtClean="0"/>
              <a:t>Evaluate the impact of potential new rapid diagnostic tools during the West African Ebola outbreak.</a:t>
            </a:r>
            <a:endParaRPr lang="en-GB" sz="2400" dirty="0"/>
          </a:p>
          <a:p>
            <a:endParaRPr lang="en-GB" dirty="0" smtClean="0"/>
          </a:p>
          <a:p>
            <a:pPr lvl="1"/>
            <a:endParaRPr lang="en-GB" dirty="0" smtClean="0"/>
          </a:p>
          <a:p>
            <a:endParaRPr lang="en-GB" dirty="0" smtClean="0"/>
          </a:p>
          <a:p>
            <a:pPr lvl="1"/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683" name="Rectangle 682"/>
          <p:cNvSpPr/>
          <p:nvPr/>
        </p:nvSpPr>
        <p:spPr>
          <a:xfrm>
            <a:off x="0" y="6443246"/>
            <a:ext cx="26769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Nouvellet et al.</a:t>
            </a:r>
            <a:r>
              <a:rPr lang="en-GB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 (2016) nature.</a:t>
            </a:r>
            <a:endParaRPr lang="en-GB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04800" y="3516443"/>
            <a:ext cx="4114800" cy="228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 smtClean="0"/>
              <a:t>Allows increasingly complex models to be evaluated, e.g. changes in health seeking behaviour, variations in hospital capacity, hospital testing procedures.</a:t>
            </a:r>
          </a:p>
          <a:p>
            <a:endParaRPr lang="en-GB" dirty="0" smtClean="0"/>
          </a:p>
          <a:p>
            <a:pPr lvl="1"/>
            <a:endParaRPr lang="en-GB" dirty="0" smtClean="0"/>
          </a:p>
          <a:p>
            <a:endParaRPr lang="en-GB" dirty="0" smtClean="0"/>
          </a:p>
          <a:p>
            <a:pPr lvl="1"/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7" name="Picture 3" descr="C:\Users\tinigarske\Documents\Data\Ebola\diagnostic\modelling\Ebola_transmission_model_report\figs\Figure3_incidence_beds_perfect_epidemics1.tif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447" y="3366108"/>
            <a:ext cx="4822153" cy="3415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942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152400"/>
            <a:ext cx="5257800" cy="914400"/>
          </a:xfrm>
        </p:spPr>
        <p:txBody>
          <a:bodyPr>
            <a:noAutofit/>
          </a:bodyPr>
          <a:lstStyle/>
          <a:p>
            <a:r>
              <a:rPr lang="en-GB" dirty="0" smtClean="0"/>
              <a:t>Conclusions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76400"/>
            <a:ext cx="8839200" cy="4953000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GB" dirty="0" smtClean="0"/>
              <a:t>Models are powerful tools to integrate multiple sources of information in a coherent manner.</a:t>
            </a:r>
          </a:p>
          <a:p>
            <a:pPr>
              <a:spcAft>
                <a:spcPts val="1200"/>
              </a:spcAft>
            </a:pPr>
            <a:r>
              <a:rPr lang="en-GB" dirty="0" smtClean="0"/>
              <a:t>Becoming standard tools to advise stakeholders and actors of the public health response.</a:t>
            </a:r>
          </a:p>
          <a:p>
            <a:pPr>
              <a:spcAft>
                <a:spcPts val="1200"/>
              </a:spcAft>
            </a:pPr>
            <a:r>
              <a:rPr lang="en-GB" dirty="0" smtClean="0"/>
              <a:t>Existing methodology to deal with</a:t>
            </a:r>
          </a:p>
          <a:p>
            <a:pPr lvl="1">
              <a:spcAft>
                <a:spcPts val="1200"/>
              </a:spcAft>
            </a:pPr>
            <a:r>
              <a:rPr lang="en-GB" dirty="0" smtClean="0"/>
              <a:t>Various phases of an outbreak (from emergence to </a:t>
            </a:r>
            <a:r>
              <a:rPr lang="en-GB" dirty="0" err="1" smtClean="0"/>
              <a:t>endemicity</a:t>
            </a:r>
            <a:r>
              <a:rPr lang="en-GB" dirty="0" smtClean="0"/>
              <a:t>),</a:t>
            </a:r>
            <a:endParaRPr lang="en-GB" dirty="0"/>
          </a:p>
          <a:p>
            <a:pPr lvl="1">
              <a:spcAft>
                <a:spcPts val="1200"/>
              </a:spcAft>
            </a:pPr>
            <a:r>
              <a:rPr lang="en-GB" dirty="0" smtClean="0"/>
              <a:t>Various data requirement.</a:t>
            </a:r>
          </a:p>
          <a:p>
            <a:pPr>
              <a:spcAft>
                <a:spcPts val="1200"/>
              </a:spcAft>
            </a:pPr>
            <a:r>
              <a:rPr lang="en-GB" dirty="0" smtClean="0"/>
              <a:t>Efforts are ongoing, but preparedness must improve.</a:t>
            </a:r>
          </a:p>
          <a:p>
            <a:pPr lvl="1">
              <a:spcAft>
                <a:spcPts val="1200"/>
              </a:spcAft>
            </a:pPr>
            <a:endParaRPr lang="en-GB" dirty="0" smtClean="0"/>
          </a:p>
          <a:p>
            <a:pPr>
              <a:spcAft>
                <a:spcPts val="1200"/>
              </a:spcAft>
            </a:pPr>
            <a:endParaRPr lang="en-GB" dirty="0" smtClean="0"/>
          </a:p>
          <a:p>
            <a:pPr lvl="1">
              <a:spcAft>
                <a:spcPts val="1200"/>
              </a:spcAft>
            </a:pPr>
            <a:endParaRPr lang="en-GB" dirty="0" smtClean="0"/>
          </a:p>
          <a:p>
            <a:pPr>
              <a:spcAft>
                <a:spcPts val="1200"/>
              </a:spcAft>
            </a:pPr>
            <a:endParaRPr lang="en-GB" dirty="0" smtClean="0"/>
          </a:p>
          <a:p>
            <a:pPr>
              <a:spcAft>
                <a:spcPts val="1200"/>
              </a:spcAft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426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Context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22437"/>
            <a:ext cx="8229600" cy="4525963"/>
          </a:xfrm>
        </p:spPr>
        <p:txBody>
          <a:bodyPr/>
          <a:lstStyle/>
          <a:p>
            <a:r>
              <a:rPr lang="en-GB" dirty="0" smtClean="0"/>
              <a:t>(re-) Emerging zoonotic virus</a:t>
            </a:r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r="50000" b="51903"/>
          <a:stretch/>
        </p:blipFill>
        <p:spPr>
          <a:xfrm>
            <a:off x="464695" y="2667000"/>
            <a:ext cx="7694979" cy="372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474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Context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r>
              <a:rPr lang="en-GB" dirty="0" smtClean="0"/>
              <a:t>Some are of pandemic potential, historically:</a:t>
            </a:r>
          </a:p>
          <a:p>
            <a:pPr lvl="1"/>
            <a:r>
              <a:rPr lang="en-GB" i="1" dirty="0"/>
              <a:t>Bubonic </a:t>
            </a:r>
            <a:r>
              <a:rPr lang="en-GB" i="1" dirty="0" smtClean="0"/>
              <a:t>plague</a:t>
            </a:r>
            <a:r>
              <a:rPr lang="en-GB" dirty="0" smtClean="0"/>
              <a:t>: bacterial infection, during 14</a:t>
            </a:r>
            <a:r>
              <a:rPr lang="en-GB" baseline="30000" dirty="0" smtClean="0"/>
              <a:t>th</a:t>
            </a:r>
            <a:r>
              <a:rPr lang="en-GB" dirty="0" smtClean="0"/>
              <a:t> century the ‘black death’ killed about 25%-60% of the population in Europe.</a:t>
            </a:r>
          </a:p>
          <a:p>
            <a:pPr lvl="1"/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1026" name="Picture 2" descr="Afficher l'image d'orig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276600"/>
            <a:ext cx="6013266" cy="344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460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Context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r>
              <a:rPr lang="en-GB" dirty="0" smtClean="0"/>
              <a:t>Some are of pandemic potential, historically:</a:t>
            </a:r>
          </a:p>
          <a:p>
            <a:pPr lvl="1"/>
            <a:r>
              <a:rPr lang="en-GB" i="1" dirty="0"/>
              <a:t>Bubonic </a:t>
            </a:r>
            <a:r>
              <a:rPr lang="en-GB" i="1" dirty="0" smtClean="0"/>
              <a:t>plague</a:t>
            </a:r>
            <a:r>
              <a:rPr lang="en-GB" dirty="0" smtClean="0"/>
              <a:t>: bacterial infection, during 14</a:t>
            </a:r>
            <a:r>
              <a:rPr lang="en-GB" baseline="30000" dirty="0" smtClean="0"/>
              <a:t>th</a:t>
            </a:r>
            <a:r>
              <a:rPr lang="en-GB" dirty="0" smtClean="0"/>
              <a:t> century the ‘black death’ killed about 25%-60% of the population in Europe.</a:t>
            </a:r>
          </a:p>
          <a:p>
            <a:pPr lvl="1"/>
            <a:r>
              <a:rPr lang="en-GB" i="1" dirty="0" smtClean="0"/>
              <a:t>Influenza virus</a:t>
            </a:r>
            <a:r>
              <a:rPr lang="en-GB" dirty="0" smtClean="0"/>
              <a:t>. Estimations for the 1918 </a:t>
            </a:r>
            <a:r>
              <a:rPr lang="en-GB" dirty="0"/>
              <a:t>pandemic: 1/3 of population infected, </a:t>
            </a:r>
            <a:r>
              <a:rPr lang="en-GB" dirty="0" smtClean="0"/>
              <a:t>killed </a:t>
            </a:r>
            <a:r>
              <a:rPr lang="en-GB" dirty="0"/>
              <a:t>more people in 24 weeks than AIDS has killed in 24 </a:t>
            </a:r>
            <a:r>
              <a:rPr lang="en-GB" dirty="0" smtClean="0"/>
              <a:t>years.</a:t>
            </a:r>
          </a:p>
          <a:p>
            <a:pPr lvl="1"/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1028" name="Picture 4" descr="Afficher l'image d'orig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249868"/>
            <a:ext cx="3429000" cy="246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839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Context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229600" cy="4525963"/>
          </a:xfrm>
        </p:spPr>
        <p:txBody>
          <a:bodyPr/>
          <a:lstStyle/>
          <a:p>
            <a:r>
              <a:rPr lang="en-GB" dirty="0" smtClean="0"/>
              <a:t>From outbreaks to emerging disease</a:t>
            </a:r>
          </a:p>
          <a:p>
            <a:pPr lvl="1"/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00" y="1828800"/>
            <a:ext cx="7698796" cy="50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243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Context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229600" cy="4525963"/>
          </a:xfrm>
        </p:spPr>
        <p:txBody>
          <a:bodyPr/>
          <a:lstStyle/>
          <a:p>
            <a:r>
              <a:rPr lang="en-GB" dirty="0" smtClean="0"/>
              <a:t>Being prepared and response</a:t>
            </a:r>
          </a:p>
          <a:p>
            <a:pPr lvl="1"/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19"/>
          <a:stretch>
            <a:fillRect/>
          </a:stretch>
        </p:blipFill>
        <p:spPr bwMode="auto">
          <a:xfrm>
            <a:off x="915246" y="1872000"/>
            <a:ext cx="7542954" cy="50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0655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Context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229600" cy="4876800"/>
          </a:xfrm>
        </p:spPr>
        <p:txBody>
          <a:bodyPr>
            <a:normAutofit/>
          </a:bodyPr>
          <a:lstStyle/>
          <a:p>
            <a:r>
              <a:rPr lang="en-GB" sz="2800" dirty="0" smtClean="0"/>
              <a:t>In this context, public health actors (e.g. health ministries, public health agencies) must be:</a:t>
            </a:r>
          </a:p>
          <a:p>
            <a:pPr lvl="1"/>
            <a:r>
              <a:rPr lang="en-GB" sz="2400" dirty="0" smtClean="0"/>
              <a:t>Prepared, e.g. surveillance system.</a:t>
            </a:r>
          </a:p>
          <a:p>
            <a:pPr lvl="1"/>
            <a:r>
              <a:rPr lang="en-GB" sz="2400" dirty="0" smtClean="0"/>
              <a:t>Rapidly responds to threats, e.g. timely response.</a:t>
            </a:r>
          </a:p>
          <a:p>
            <a:pPr lvl="1"/>
            <a:r>
              <a:rPr lang="en-GB" sz="2400" dirty="0" smtClean="0"/>
              <a:t>Monitor and evaluate the response to adjust the response in an evolving context.</a:t>
            </a:r>
          </a:p>
          <a:p>
            <a:pPr marL="457200" lvl="1" indent="0">
              <a:buNone/>
            </a:pPr>
            <a:endParaRPr lang="en-GB" dirty="0" smtClean="0"/>
          </a:p>
          <a:p>
            <a:r>
              <a:rPr lang="en-GB" sz="2800" dirty="0" smtClean="0"/>
              <a:t>Modelling can assist in each step by integrating information and extracting meaningful conclusions.</a:t>
            </a:r>
          </a:p>
          <a:p>
            <a:pPr lvl="1"/>
            <a:endParaRPr lang="en-GB" dirty="0" smtClean="0"/>
          </a:p>
          <a:p>
            <a:endParaRPr lang="en-GB" dirty="0" smtClean="0"/>
          </a:p>
          <a:p>
            <a:pPr lvl="1"/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8266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Preparedness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229600" cy="5105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/>
              <a:t>Measuring the risk of emergence, e.g. avian influenza</a:t>
            </a:r>
          </a:p>
          <a:p>
            <a:pPr marL="0" indent="0" algn="ctr">
              <a:buNone/>
            </a:pPr>
            <a:r>
              <a:rPr lang="en-GB" b="1" dirty="0" smtClean="0"/>
              <a:t>Trigger system for surveillance</a:t>
            </a:r>
          </a:p>
          <a:p>
            <a:pPr marL="0" indent="0" algn="ctr">
              <a:buNone/>
            </a:pPr>
            <a:endParaRPr lang="en-GB" b="1" dirty="0" smtClean="0"/>
          </a:p>
          <a:p>
            <a:r>
              <a:rPr lang="en-GB" sz="2400" dirty="0" smtClean="0"/>
              <a:t>During 2004 influenza </a:t>
            </a:r>
            <a:r>
              <a:rPr lang="en-GB" sz="2400" dirty="0"/>
              <a:t>pandemic in farmed </a:t>
            </a:r>
            <a:r>
              <a:rPr lang="en-GB" sz="2400" dirty="0" smtClean="0"/>
              <a:t>poultry: </a:t>
            </a:r>
            <a:endParaRPr lang="en-GB" sz="2400" dirty="0"/>
          </a:p>
          <a:p>
            <a:pPr lvl="1"/>
            <a:r>
              <a:rPr lang="en-GB" dirty="0"/>
              <a:t>Limited number of human cases, very high case fatality rate (&gt;50</a:t>
            </a:r>
            <a:r>
              <a:rPr lang="en-GB" dirty="0" smtClean="0"/>
              <a:t>%).</a:t>
            </a:r>
            <a:endParaRPr lang="en-GB" dirty="0"/>
          </a:p>
          <a:p>
            <a:pPr lvl="1"/>
            <a:r>
              <a:rPr lang="en-GB" dirty="0"/>
              <a:t>385 cases, 243 fatalities (see www.who.int/csr)</a:t>
            </a:r>
          </a:p>
          <a:p>
            <a:pPr lvl="1"/>
            <a:r>
              <a:rPr lang="en-GB" dirty="0" smtClean="0"/>
              <a:t>First </a:t>
            </a:r>
            <a:r>
              <a:rPr lang="en-GB" dirty="0"/>
              <a:t>97 cases showed 8 </a:t>
            </a:r>
            <a:r>
              <a:rPr lang="en-GB" dirty="0" smtClean="0"/>
              <a:t>clusters.</a:t>
            </a:r>
          </a:p>
          <a:p>
            <a:r>
              <a:rPr lang="en-GB" sz="2400" dirty="0" smtClean="0"/>
              <a:t>Used branching process theory to estimate R0 and establish </a:t>
            </a:r>
            <a:r>
              <a:rPr lang="en-GB" altLang="en-US" sz="2400" dirty="0">
                <a:latin typeface="Calibri" panose="020F0502020204030204" pitchFamily="34" charset="0"/>
                <a:cs typeface="Arial" panose="020B0604020202020204" pitchFamily="34" charset="0"/>
              </a:rPr>
              <a:t>‘trigger’ thresholds for upgrading pandemic threat level.</a:t>
            </a:r>
            <a:endParaRPr lang="en-GB" sz="2400" dirty="0" smtClean="0"/>
          </a:p>
          <a:p>
            <a:endParaRPr lang="en-GB" dirty="0" smtClean="0"/>
          </a:p>
          <a:p>
            <a:pPr lvl="1"/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5539473" y="6488668"/>
            <a:ext cx="36154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Ferguson, Fraser et al</a:t>
            </a:r>
            <a:r>
              <a:rPr lang="en-GB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 (2004) Science</a:t>
            </a:r>
            <a:endParaRPr lang="en-GB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01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3594</TotalTime>
  <Words>952</Words>
  <Application>Microsoft Office PowerPoint</Application>
  <PresentationFormat>On-screen Show (4:3)</PresentationFormat>
  <Paragraphs>152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Arial</vt:lpstr>
      <vt:lpstr>Calibri</vt:lpstr>
      <vt:lpstr>Office Theme</vt:lpstr>
      <vt:lpstr>PowerPoint Presentation</vt:lpstr>
      <vt:lpstr>Outline</vt:lpstr>
      <vt:lpstr>Context</vt:lpstr>
      <vt:lpstr>Context</vt:lpstr>
      <vt:lpstr>Context</vt:lpstr>
      <vt:lpstr>Context</vt:lpstr>
      <vt:lpstr>Context</vt:lpstr>
      <vt:lpstr>Context</vt:lpstr>
      <vt:lpstr>Preparedness</vt:lpstr>
      <vt:lpstr>Preparedness</vt:lpstr>
      <vt:lpstr>Preparedness</vt:lpstr>
      <vt:lpstr>Preparedness</vt:lpstr>
      <vt:lpstr>Rapid response</vt:lpstr>
      <vt:lpstr>Rapid response</vt:lpstr>
      <vt:lpstr>Rapid response</vt:lpstr>
      <vt:lpstr>Rapid response</vt:lpstr>
      <vt:lpstr>Monitor, evaluate, and adjust control</vt:lpstr>
      <vt:lpstr>Monitor, evaluate, and adjust control</vt:lpstr>
      <vt:lpstr>Monitor, evaluate, and adjust control</vt:lpstr>
      <vt:lpstr>Monitor, evaluate, and adjust control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Pierre Nouvellet</dc:creator>
  <cp:lastModifiedBy>pn211</cp:lastModifiedBy>
  <cp:revision>103</cp:revision>
  <cp:lastPrinted>2014-08-27T08:46:04Z</cp:lastPrinted>
  <dcterms:created xsi:type="dcterms:W3CDTF">2006-08-16T00:00:00Z</dcterms:created>
  <dcterms:modified xsi:type="dcterms:W3CDTF">2017-12-10T16:04:02Z</dcterms:modified>
</cp:coreProperties>
</file>